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sldIdLst>
    <p:sldId id="256" r:id="rId2"/>
    <p:sldId id="366" r:id="rId3"/>
    <p:sldId id="373" r:id="rId4"/>
    <p:sldId id="372" r:id="rId5"/>
    <p:sldId id="323" r:id="rId6"/>
    <p:sldId id="325" r:id="rId7"/>
    <p:sldId id="326" r:id="rId8"/>
    <p:sldId id="327" r:id="rId9"/>
    <p:sldId id="328" r:id="rId10"/>
    <p:sldId id="367" r:id="rId11"/>
    <p:sldId id="422" r:id="rId12"/>
    <p:sldId id="392" r:id="rId13"/>
    <p:sldId id="371" r:id="rId14"/>
    <p:sldId id="259" r:id="rId15"/>
    <p:sldId id="347" r:id="rId16"/>
    <p:sldId id="348" r:id="rId17"/>
    <p:sldId id="319" r:id="rId18"/>
    <p:sldId id="320" r:id="rId19"/>
    <p:sldId id="393" r:id="rId20"/>
    <p:sldId id="361" r:id="rId21"/>
    <p:sldId id="322" r:id="rId22"/>
    <p:sldId id="390" r:id="rId23"/>
    <p:sldId id="391" r:id="rId24"/>
    <p:sldId id="395" r:id="rId25"/>
    <p:sldId id="396" r:id="rId26"/>
    <p:sldId id="397" r:id="rId27"/>
    <p:sldId id="399" r:id="rId28"/>
    <p:sldId id="400" r:id="rId29"/>
    <p:sldId id="321" r:id="rId30"/>
    <p:sldId id="330" r:id="rId31"/>
    <p:sldId id="331" r:id="rId32"/>
    <p:sldId id="332" r:id="rId33"/>
    <p:sldId id="335" r:id="rId34"/>
    <p:sldId id="334" r:id="rId35"/>
    <p:sldId id="333" r:id="rId36"/>
    <p:sldId id="398" r:id="rId37"/>
    <p:sldId id="407" r:id="rId38"/>
    <p:sldId id="408" r:id="rId39"/>
    <p:sldId id="410" r:id="rId40"/>
    <p:sldId id="411" r:id="rId41"/>
    <p:sldId id="374" r:id="rId42"/>
    <p:sldId id="363" r:id="rId43"/>
    <p:sldId id="404" r:id="rId44"/>
    <p:sldId id="405" r:id="rId45"/>
    <p:sldId id="364" r:id="rId46"/>
    <p:sldId id="365" r:id="rId47"/>
    <p:sldId id="401" r:id="rId48"/>
    <p:sldId id="375" r:id="rId49"/>
    <p:sldId id="386" r:id="rId50"/>
    <p:sldId id="380" r:id="rId51"/>
    <p:sldId id="341" r:id="rId52"/>
    <p:sldId id="415" r:id="rId53"/>
    <p:sldId id="360" r:id="rId54"/>
    <p:sldId id="352" r:id="rId55"/>
    <p:sldId id="382" r:id="rId56"/>
    <p:sldId id="342" r:id="rId57"/>
    <p:sldId id="383" r:id="rId58"/>
    <p:sldId id="385" r:id="rId59"/>
    <p:sldId id="381" r:id="rId60"/>
    <p:sldId id="389" r:id="rId61"/>
    <p:sldId id="345" r:id="rId62"/>
    <p:sldId id="388" r:id="rId63"/>
    <p:sldId id="343" r:id="rId64"/>
    <p:sldId id="387" r:id="rId65"/>
    <p:sldId id="402" r:id="rId66"/>
    <p:sldId id="418" r:id="rId67"/>
    <p:sldId id="376" r:id="rId68"/>
    <p:sldId id="350" r:id="rId69"/>
    <p:sldId id="353" r:id="rId70"/>
    <p:sldId id="423" r:id="rId71"/>
    <p:sldId id="351" r:id="rId72"/>
    <p:sldId id="356" r:id="rId73"/>
    <p:sldId id="424" r:id="rId74"/>
    <p:sldId id="355" r:id="rId75"/>
    <p:sldId id="354" r:id="rId76"/>
    <p:sldId id="349" r:id="rId77"/>
    <p:sldId id="357" r:id="rId78"/>
    <p:sldId id="378" r:id="rId79"/>
    <p:sldId id="358" r:id="rId80"/>
    <p:sldId id="359" r:id="rId81"/>
    <p:sldId id="370" r:id="rId82"/>
    <p:sldId id="413" r:id="rId83"/>
    <p:sldId id="368" r:id="rId84"/>
    <p:sldId id="412" r:id="rId85"/>
    <p:sldId id="414" r:id="rId86"/>
    <p:sldId id="403" r:id="rId87"/>
    <p:sldId id="379" r:id="rId88"/>
    <p:sldId id="417" r:id="rId89"/>
    <p:sldId id="419" r:id="rId90"/>
    <p:sldId id="420" r:id="rId91"/>
    <p:sldId id="421" r:id="rId92"/>
    <p:sldId id="377" r:id="rId93"/>
    <p:sldId id="409" r:id="rId94"/>
    <p:sldId id="406" r:id="rId95"/>
    <p:sldId id="416" r:id="rId96"/>
    <p:sldId id="286" r:id="rId97"/>
  </p:sldIdLst>
  <p:sldSz cx="48768000" cy="27432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7F5"/>
    <a:srgbClr val="F5F5F5"/>
    <a:srgbClr val="F5F8F5"/>
    <a:srgbClr val="FCFFFD"/>
    <a:srgbClr val="FFFFFF"/>
    <a:srgbClr val="FAFFFA"/>
    <a:srgbClr val="F6FFFA"/>
    <a:srgbClr val="F5FFFA"/>
    <a:srgbClr val="F0FFFA"/>
    <a:srgbClr val="EB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noFill/>
              <a:miter lim="400000"/>
            </a:ln>
          </a:right>
          <a:top>
            <a:ln w="12700" cap="flat">
              <a:noFill/>
              <a:miter lim="400000"/>
            </a:ln>
          </a:top>
          <a:bottom>
            <a:ln w="12700" cap="flat">
              <a:noFill/>
              <a:miter lim="400000"/>
            </a:ln>
          </a:bottom>
          <a:insideH>
            <a:ln w="12700" cap="flat">
              <a:noFill/>
              <a:miter lim="400000"/>
            </a:ln>
          </a:insideH>
          <a:insideV>
            <a:ln w="254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25400" cap="flat">
              <a:solidFill>
                <a:srgbClr val="3797C6"/>
              </a:solidFill>
              <a:prstDash val="solid"/>
              <a:miter lim="400000"/>
            </a:ln>
          </a:top>
          <a:bottom>
            <a:ln w="12700" cap="flat">
              <a:noFill/>
              <a:miter lim="400000"/>
            </a:ln>
          </a:bottom>
          <a:insideH>
            <a:ln w="254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25400" cap="flat">
              <a:solidFill>
                <a:srgbClr val="B8B8B8"/>
              </a:solidFill>
              <a:prstDash val="solid"/>
              <a:miter lim="400000"/>
            </a:ln>
          </a:left>
          <a:right>
            <a:ln w="25400" cap="flat">
              <a:solidFill>
                <a:srgbClr val="B8B8B8"/>
              </a:solidFill>
              <a:prstDash val="solid"/>
              <a:miter lim="400000"/>
            </a:ln>
          </a:right>
          <a:top>
            <a:ln w="25400" cap="flat">
              <a:solidFill>
                <a:srgbClr val="B8B8B8"/>
              </a:solidFill>
              <a:prstDash val="solid"/>
              <a:miter lim="400000"/>
            </a:ln>
          </a:top>
          <a:bottom>
            <a:ln w="25400" cap="flat">
              <a:solidFill>
                <a:srgbClr val="B8B8B8"/>
              </a:solidFill>
              <a:prstDash val="solid"/>
              <a:miter lim="400000"/>
            </a:ln>
          </a:bottom>
          <a:insideH>
            <a:ln w="25400" cap="flat">
              <a:solidFill>
                <a:srgbClr val="B8B8B8"/>
              </a:solidFill>
              <a:prstDash val="solid"/>
              <a:miter lim="400000"/>
            </a:ln>
          </a:insideH>
          <a:insideV>
            <a:ln w="254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25400" cap="flat">
              <a:solidFill>
                <a:srgbClr val="606060"/>
              </a:solidFill>
              <a:prstDash val="solid"/>
              <a:miter lim="400000"/>
            </a:ln>
          </a:left>
          <a:right>
            <a:ln w="25400" cap="flat">
              <a:solidFill>
                <a:srgbClr val="606060"/>
              </a:solidFill>
              <a:prstDash val="solid"/>
              <a:miter lim="400000"/>
            </a:ln>
          </a:right>
          <a:top>
            <a:ln w="25400" cap="flat">
              <a:solidFill>
                <a:srgbClr val="606060"/>
              </a:solidFill>
              <a:prstDash val="solid"/>
              <a:miter lim="400000"/>
            </a:ln>
          </a:top>
          <a:bottom>
            <a:ln w="25400" cap="flat">
              <a:solidFill>
                <a:srgbClr val="606060"/>
              </a:solidFill>
              <a:prstDash val="solid"/>
              <a:miter lim="400000"/>
            </a:ln>
          </a:bottom>
          <a:insideH>
            <a:ln w="25400" cap="flat">
              <a:solidFill>
                <a:srgbClr val="606060"/>
              </a:solidFill>
              <a:prstDash val="solid"/>
              <a:miter lim="400000"/>
            </a:ln>
          </a:insideH>
          <a:insideV>
            <a:ln w="254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25400" cap="flat">
              <a:solidFill>
                <a:srgbClr val="606060"/>
              </a:solidFill>
              <a:prstDash val="solid"/>
              <a:miter lim="400000"/>
            </a:ln>
          </a:left>
          <a:right>
            <a:ln w="25400" cap="flat">
              <a:solidFill>
                <a:srgbClr val="606060"/>
              </a:solidFill>
              <a:prstDash val="solid"/>
              <a:miter lim="400000"/>
            </a:ln>
          </a:right>
          <a:top>
            <a:ln w="50800" cap="flat">
              <a:solidFill>
                <a:srgbClr val="606060"/>
              </a:solidFill>
              <a:prstDash val="solid"/>
              <a:miter lim="400000"/>
            </a:ln>
          </a:top>
          <a:bottom>
            <a:ln w="25400" cap="flat">
              <a:solidFill>
                <a:srgbClr val="606060"/>
              </a:solidFill>
              <a:prstDash val="solid"/>
              <a:miter lim="400000"/>
            </a:ln>
          </a:bottom>
          <a:insideH>
            <a:ln w="25400" cap="flat">
              <a:solidFill>
                <a:srgbClr val="606060"/>
              </a:solidFill>
              <a:prstDash val="solid"/>
              <a:miter lim="400000"/>
            </a:ln>
          </a:insideH>
          <a:insideV>
            <a:ln w="254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606060"/>
              </a:solidFill>
              <a:prstDash val="solid"/>
              <a:miter lim="400000"/>
            </a:ln>
          </a:top>
          <a:bottom>
            <a:ln w="25400" cap="flat">
              <a:solidFill>
                <a:srgbClr val="606060"/>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25400" cap="flat">
              <a:solidFill>
                <a:srgbClr val="5D5D5D"/>
              </a:solidFill>
              <a:custDash>
                <a:ds d="200000" sp="200000"/>
              </a:custDash>
              <a:miter lim="400000"/>
            </a:ln>
          </a:left>
          <a:right>
            <a:ln w="25400" cap="flat">
              <a:solidFill>
                <a:srgbClr val="5D5D5D"/>
              </a:solidFill>
              <a:custDash>
                <a:ds d="200000" sp="200000"/>
              </a:custDash>
              <a:miter lim="400000"/>
            </a:ln>
          </a:right>
          <a:top>
            <a:ln w="25400" cap="flat">
              <a:solidFill>
                <a:srgbClr val="5D5D5D"/>
              </a:solidFill>
              <a:custDash>
                <a:ds d="200000" sp="200000"/>
              </a:custDash>
              <a:miter lim="400000"/>
            </a:ln>
          </a:top>
          <a:bottom>
            <a:ln w="25400" cap="flat">
              <a:solidFill>
                <a:srgbClr val="5D5D5D"/>
              </a:solidFill>
              <a:custDash>
                <a:ds d="200000" sp="200000"/>
              </a:custDash>
              <a:miter lim="400000"/>
            </a:ln>
          </a:bottom>
          <a:insideH>
            <a:ln w="25400" cap="flat">
              <a:solidFill>
                <a:srgbClr val="5D5D5D"/>
              </a:solidFill>
              <a:custDash>
                <a:ds d="200000" sp="200000"/>
              </a:custDash>
              <a:miter lim="400000"/>
            </a:ln>
          </a:insideH>
          <a:insideV>
            <a:ln w="254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25400" cap="flat">
              <a:solidFill>
                <a:srgbClr val="5D5D5D"/>
              </a:solidFill>
              <a:prstDash val="solid"/>
              <a:miter lim="400000"/>
            </a:ln>
          </a:left>
          <a:right>
            <a:ln w="25400" cap="flat">
              <a:solidFill>
                <a:srgbClr val="5D5D5D"/>
              </a:solidFill>
              <a:prstDash val="solid"/>
              <a:miter lim="400000"/>
            </a:ln>
          </a:right>
          <a:top>
            <a:ln w="25400" cap="flat">
              <a:solidFill>
                <a:srgbClr val="5D5D5D"/>
              </a:solidFill>
              <a:prstDash val="solid"/>
              <a:miter lim="400000"/>
            </a:ln>
          </a:top>
          <a:bottom>
            <a:ln w="25400" cap="flat">
              <a:solidFill>
                <a:srgbClr val="5D5D5D"/>
              </a:solidFill>
              <a:prstDash val="solid"/>
              <a:miter lim="400000"/>
            </a:ln>
          </a:bottom>
          <a:insideH>
            <a:ln w="25400" cap="flat">
              <a:solidFill>
                <a:srgbClr val="5D5D5D"/>
              </a:solidFill>
              <a:prstDash val="solid"/>
              <a:miter lim="400000"/>
            </a:ln>
          </a:insideH>
          <a:insideV>
            <a:ln w="254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25400" cap="flat">
              <a:solidFill>
                <a:srgbClr val="5D5D5D"/>
              </a:solidFill>
              <a:prstDash val="solid"/>
              <a:miter lim="400000"/>
            </a:ln>
          </a:left>
          <a:right>
            <a:ln w="25400" cap="flat">
              <a:solidFill>
                <a:srgbClr val="5D5D5D"/>
              </a:solidFill>
              <a:prstDash val="solid"/>
              <a:miter lim="400000"/>
            </a:ln>
          </a:right>
          <a:top>
            <a:ln w="25400" cap="flat">
              <a:solidFill>
                <a:srgbClr val="5D5D5D"/>
              </a:solidFill>
              <a:prstDash val="solid"/>
              <a:miter lim="400000"/>
            </a:ln>
          </a:top>
          <a:bottom>
            <a:ln w="25400" cap="flat">
              <a:solidFill>
                <a:srgbClr val="5D5D5D"/>
              </a:solidFill>
              <a:prstDash val="solid"/>
              <a:miter lim="400000"/>
            </a:ln>
          </a:bottom>
          <a:insideH>
            <a:ln w="25400" cap="flat">
              <a:solidFill>
                <a:srgbClr val="5D5D5D"/>
              </a:solidFill>
              <a:prstDash val="solid"/>
              <a:miter lim="400000"/>
            </a:ln>
          </a:insideH>
          <a:insideV>
            <a:ln w="254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25400" cap="flat">
              <a:solidFill>
                <a:srgbClr val="5D5D5D"/>
              </a:solidFill>
              <a:prstDash val="solid"/>
              <a:miter lim="400000"/>
            </a:ln>
          </a:left>
          <a:right>
            <a:ln w="25400" cap="flat">
              <a:solidFill>
                <a:srgbClr val="5D5D5D"/>
              </a:solidFill>
              <a:prstDash val="solid"/>
              <a:miter lim="400000"/>
            </a:ln>
          </a:right>
          <a:top>
            <a:ln w="25400" cap="flat">
              <a:solidFill>
                <a:srgbClr val="5D5D5D"/>
              </a:solidFill>
              <a:prstDash val="solid"/>
              <a:miter lim="400000"/>
            </a:ln>
          </a:top>
          <a:bottom>
            <a:ln w="25400" cap="flat">
              <a:solidFill>
                <a:srgbClr val="5D5D5D"/>
              </a:solidFill>
              <a:prstDash val="solid"/>
              <a:miter lim="400000"/>
            </a:ln>
          </a:bottom>
          <a:insideH>
            <a:ln w="25400" cap="flat">
              <a:solidFill>
                <a:srgbClr val="5D5D5D"/>
              </a:solidFill>
              <a:prstDash val="solid"/>
              <a:miter lim="400000"/>
            </a:ln>
          </a:insideH>
          <a:insideV>
            <a:ln w="254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25400" cap="flat">
              <a:solidFill>
                <a:srgbClr val="A6AAA9"/>
              </a:solidFill>
              <a:prstDash val="solid"/>
              <a:miter lim="400000"/>
            </a:ln>
          </a:left>
          <a:right>
            <a:ln w="25400" cap="flat">
              <a:solidFill>
                <a:srgbClr val="A6AAA9"/>
              </a:solidFill>
              <a:prstDash val="solid"/>
              <a:miter lim="400000"/>
            </a:ln>
          </a:right>
          <a:top>
            <a:ln w="25400" cap="flat">
              <a:solidFill>
                <a:srgbClr val="A6AAA9"/>
              </a:solidFill>
              <a:prstDash val="solid"/>
              <a:miter lim="400000"/>
            </a:ln>
          </a:top>
          <a:bottom>
            <a:ln w="25400" cap="flat">
              <a:solidFill>
                <a:srgbClr val="A6AAA9"/>
              </a:solidFill>
              <a:prstDash val="solid"/>
              <a:miter lim="400000"/>
            </a:ln>
          </a:bottom>
          <a:insideH>
            <a:ln w="25400" cap="flat">
              <a:solidFill>
                <a:srgbClr val="A6AAA9"/>
              </a:solidFill>
              <a:prstDash val="solid"/>
              <a:miter lim="400000"/>
            </a:ln>
          </a:insideH>
          <a:insideV>
            <a:ln w="254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25400" cap="flat">
              <a:solidFill>
                <a:srgbClr val="A6AAA9"/>
              </a:solidFill>
              <a:prstDash val="solid"/>
              <a:miter lim="400000"/>
            </a:ln>
          </a:left>
          <a:right>
            <a:ln w="25400" cap="flat">
              <a:solidFill>
                <a:srgbClr val="A6AAA9"/>
              </a:solidFill>
              <a:prstDash val="solid"/>
              <a:miter lim="400000"/>
            </a:ln>
          </a:right>
          <a:top>
            <a:ln w="25400" cap="flat">
              <a:solidFill>
                <a:srgbClr val="A6AAA9"/>
              </a:solidFill>
              <a:prstDash val="solid"/>
              <a:miter lim="400000"/>
            </a:ln>
          </a:top>
          <a:bottom>
            <a:ln w="25400" cap="flat">
              <a:solidFill>
                <a:srgbClr val="A6AAA9"/>
              </a:solidFill>
              <a:prstDash val="solid"/>
              <a:miter lim="400000"/>
            </a:ln>
          </a:bottom>
          <a:insideH>
            <a:ln w="25400" cap="flat">
              <a:solidFill>
                <a:srgbClr val="A6AAA9"/>
              </a:solidFill>
              <a:prstDash val="solid"/>
              <a:miter lim="400000"/>
            </a:ln>
          </a:insideH>
          <a:insideV>
            <a:ln w="254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25400" cap="flat">
              <a:solidFill>
                <a:srgbClr val="A6AAA9"/>
              </a:solidFill>
              <a:prstDash val="solid"/>
              <a:miter lim="400000"/>
            </a:ln>
          </a:left>
          <a:right>
            <a:ln w="25400" cap="flat">
              <a:solidFill>
                <a:srgbClr val="A6AAA9"/>
              </a:solidFill>
              <a:prstDash val="solid"/>
              <a:miter lim="400000"/>
            </a:ln>
          </a:right>
          <a:top>
            <a:ln w="25400" cap="flat">
              <a:solidFill>
                <a:srgbClr val="A6AAA9"/>
              </a:solidFill>
              <a:prstDash val="solid"/>
              <a:miter lim="400000"/>
            </a:ln>
          </a:top>
          <a:bottom>
            <a:ln w="25400" cap="flat">
              <a:solidFill>
                <a:srgbClr val="A6AAA9"/>
              </a:solidFill>
              <a:prstDash val="solid"/>
              <a:miter lim="400000"/>
            </a:ln>
          </a:bottom>
          <a:insideH>
            <a:ln w="25400" cap="flat">
              <a:solidFill>
                <a:srgbClr val="A6AAA9"/>
              </a:solidFill>
              <a:prstDash val="solid"/>
              <a:miter lim="400000"/>
            </a:ln>
          </a:insideH>
          <a:insideV>
            <a:ln w="254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25400" cap="flat">
              <a:solidFill>
                <a:srgbClr val="A6AAA9"/>
              </a:solidFill>
              <a:prstDash val="solid"/>
              <a:miter lim="400000"/>
            </a:ln>
          </a:left>
          <a:right>
            <a:ln w="25400" cap="flat">
              <a:solidFill>
                <a:srgbClr val="A6AAA9"/>
              </a:solidFill>
              <a:prstDash val="solid"/>
              <a:miter lim="400000"/>
            </a:ln>
          </a:right>
          <a:top>
            <a:ln w="25400" cap="flat">
              <a:solidFill>
                <a:srgbClr val="A6AAA9"/>
              </a:solidFill>
              <a:prstDash val="solid"/>
              <a:miter lim="400000"/>
            </a:ln>
          </a:top>
          <a:bottom>
            <a:ln w="25400" cap="flat">
              <a:solidFill>
                <a:srgbClr val="A6AAA9"/>
              </a:solidFill>
              <a:prstDash val="solid"/>
              <a:miter lim="400000"/>
            </a:ln>
          </a:bottom>
          <a:insideH>
            <a:ln w="25400" cap="flat">
              <a:solidFill>
                <a:srgbClr val="A6AAA9"/>
              </a:solidFill>
              <a:prstDash val="solid"/>
              <a:miter lim="400000"/>
            </a:ln>
          </a:insideH>
          <a:insideV>
            <a:ln w="254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25400" cap="flat">
              <a:solidFill>
                <a:srgbClr val="000000"/>
              </a:solidFill>
              <a:custDash>
                <a:ds d="200000" sp="200000"/>
              </a:custDash>
              <a:miter lim="400000"/>
            </a:ln>
          </a:left>
          <a:right>
            <a:ln w="25400" cap="flat">
              <a:solidFill>
                <a:srgbClr val="000000"/>
              </a:solidFill>
              <a:custDash>
                <a:ds d="200000" sp="200000"/>
              </a:custDash>
              <a:miter lim="400000"/>
            </a:ln>
          </a:right>
          <a:top>
            <a:ln w="25400" cap="flat">
              <a:solidFill>
                <a:srgbClr val="000000"/>
              </a:solidFill>
              <a:custDash>
                <a:ds d="200000" sp="200000"/>
              </a:custDash>
              <a:miter lim="400000"/>
            </a:ln>
          </a:top>
          <a:bottom>
            <a:ln w="25400" cap="flat">
              <a:solidFill>
                <a:srgbClr val="000000"/>
              </a:solidFill>
              <a:custDash>
                <a:ds d="200000" sp="200000"/>
              </a:custDash>
              <a:miter lim="400000"/>
            </a:ln>
          </a:bottom>
          <a:insideH>
            <a:ln w="25400" cap="flat">
              <a:solidFill>
                <a:srgbClr val="000000"/>
              </a:solidFill>
              <a:custDash>
                <a:ds d="200000" sp="200000"/>
              </a:custDash>
              <a:miter lim="400000"/>
            </a:ln>
          </a:insideH>
          <a:insideV>
            <a:ln w="254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25400" cap="flat">
              <a:solidFill>
                <a:srgbClr val="000000"/>
              </a:solidFill>
              <a:prstDash val="solid"/>
              <a:miter lim="400000"/>
            </a:ln>
          </a:right>
          <a:top>
            <a:ln w="25400" cap="flat">
              <a:solidFill>
                <a:srgbClr val="000000"/>
              </a:solidFill>
              <a:custDash>
                <a:ds d="200000" sp="200000"/>
              </a:custDash>
              <a:miter lim="400000"/>
            </a:ln>
          </a:top>
          <a:bottom>
            <a:ln w="25400" cap="flat">
              <a:solidFill>
                <a:srgbClr val="000000"/>
              </a:solidFill>
              <a:custDash>
                <a:ds d="200000" sp="200000"/>
              </a:custDash>
              <a:miter lim="400000"/>
            </a:ln>
          </a:bottom>
          <a:insideH>
            <a:ln w="25400" cap="flat">
              <a:solidFill>
                <a:srgbClr val="000000"/>
              </a:solidFill>
              <a:custDash>
                <a:ds d="200000" sp="200000"/>
              </a:custDash>
              <a:miter lim="400000"/>
            </a:ln>
          </a:insideH>
          <a:insideV>
            <a:ln w="254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25400" cap="flat">
              <a:solidFill>
                <a:srgbClr val="000000"/>
              </a:solidFill>
              <a:custDash>
                <a:ds d="200000" sp="200000"/>
              </a:custDash>
              <a:miter lim="400000"/>
            </a:ln>
          </a:left>
          <a:right>
            <a:ln w="25400" cap="flat">
              <a:solidFill>
                <a:srgbClr val="000000"/>
              </a:solidFill>
              <a:custDash>
                <a:ds d="200000" sp="200000"/>
              </a:custDash>
              <a:miter lim="400000"/>
            </a:ln>
          </a:right>
          <a:top>
            <a:ln w="25400" cap="flat">
              <a:solidFill>
                <a:srgbClr val="000000"/>
              </a:solidFill>
              <a:prstDash val="solid"/>
              <a:miter lim="400000"/>
            </a:ln>
          </a:top>
          <a:bottom>
            <a:ln w="12700" cap="flat">
              <a:noFill/>
              <a:miter lim="400000"/>
            </a:ln>
          </a:bottom>
          <a:insideH>
            <a:ln w="25400" cap="flat">
              <a:solidFill>
                <a:srgbClr val="000000"/>
              </a:solidFill>
              <a:custDash>
                <a:ds d="200000" sp="200000"/>
              </a:custDash>
              <a:miter lim="400000"/>
            </a:ln>
          </a:insideH>
          <a:insideV>
            <a:ln w="254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25400" cap="flat">
              <a:solidFill>
                <a:srgbClr val="000000"/>
              </a:solidFill>
              <a:custDash>
                <a:ds d="200000" sp="200000"/>
              </a:custDash>
              <a:miter lim="400000"/>
            </a:ln>
          </a:left>
          <a:right>
            <a:ln w="25400" cap="flat">
              <a:solidFill>
                <a:srgbClr val="000000"/>
              </a:solidFill>
              <a:custDash>
                <a:ds d="200000" sp="200000"/>
              </a:custDash>
              <a:miter lim="400000"/>
            </a:ln>
          </a:right>
          <a:top>
            <a:ln w="12700" cap="flat">
              <a:noFill/>
              <a:miter lim="400000"/>
            </a:ln>
          </a:top>
          <a:bottom>
            <a:ln w="25400" cap="flat">
              <a:solidFill>
                <a:srgbClr val="000000"/>
              </a:solidFill>
              <a:prstDash val="solid"/>
              <a:miter lim="400000"/>
            </a:ln>
          </a:bottom>
          <a:insideH>
            <a:ln w="25400" cap="flat">
              <a:solidFill>
                <a:srgbClr val="000000"/>
              </a:solidFill>
              <a:custDash>
                <a:ds d="200000" sp="200000"/>
              </a:custDash>
              <a:miter lim="400000"/>
            </a:ln>
          </a:insideH>
          <a:insideV>
            <a:ln w="25400" cap="flat">
              <a:solidFill>
                <a:srgbClr val="000000"/>
              </a:solidFill>
              <a:custDash>
                <a:ds d="200000" sp="200000"/>
              </a:custDash>
              <a:miter lim="400000"/>
            </a:ln>
          </a:insideV>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35" autoAdjust="0"/>
    <p:restoredTop sz="95332" autoAdjust="0"/>
  </p:normalViewPr>
  <p:slideViewPr>
    <p:cSldViewPr snapToGrid="0" snapToObjects="1">
      <p:cViewPr varScale="1">
        <p:scale>
          <a:sx n="28" d="100"/>
          <a:sy n="28" d="100"/>
        </p:scale>
        <p:origin x="732" y="138"/>
      </p:cViewPr>
      <p:guideLst/>
    </p:cSldViewPr>
  </p:slideViewPr>
  <p:notesTextViewPr>
    <p:cViewPr>
      <p:scale>
        <a:sx n="1" d="1"/>
        <a:sy n="1" d="1"/>
      </p:scale>
      <p:origin x="0" y="0"/>
    </p:cViewPr>
  </p:notesTextViewPr>
  <p:notesViewPr>
    <p:cSldViewPr snapToGrid="0" snapToObjects="1">
      <p:cViewPr varScale="1">
        <p:scale>
          <a:sx n="85" d="100"/>
          <a:sy n="85" d="100"/>
        </p:scale>
        <p:origin x="303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893911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556000" y="4597400"/>
            <a:ext cx="41656000" cy="9296400"/>
          </a:xfrm>
          <a:prstGeom prst="rect">
            <a:avLst/>
          </a:prstGeom>
        </p:spPr>
        <p:txBody>
          <a:bodyPr anchor="b"/>
          <a:lstStyle/>
          <a:p>
            <a:r>
              <a:t>Title Text</a:t>
            </a:r>
          </a:p>
        </p:txBody>
      </p:sp>
      <p:sp>
        <p:nvSpPr>
          <p:cNvPr id="12" name="Body Level One…"/>
          <p:cNvSpPr txBox="1">
            <a:spLocks noGrp="1"/>
          </p:cNvSpPr>
          <p:nvPr>
            <p:ph type="body" sz="quarter" idx="1"/>
          </p:nvPr>
        </p:nvSpPr>
        <p:spPr>
          <a:xfrm>
            <a:off x="3556000" y="14147800"/>
            <a:ext cx="41656000" cy="3175000"/>
          </a:xfrm>
          <a:prstGeom prst="rect">
            <a:avLst/>
          </a:prstGeom>
        </p:spPr>
        <p:txBody>
          <a:bodyPr anchor="t"/>
          <a:lstStyle>
            <a:lvl1pPr marL="0" indent="0" algn="ctr">
              <a:spcBef>
                <a:spcPts val="0"/>
              </a:spcBef>
              <a:buSzTx/>
              <a:buNone/>
              <a:defRPr sz="10800"/>
            </a:lvl1pPr>
            <a:lvl2pPr marL="0" indent="0" algn="ctr">
              <a:spcBef>
                <a:spcPts val="0"/>
              </a:spcBef>
              <a:buSzTx/>
              <a:buNone/>
              <a:defRPr sz="10800"/>
            </a:lvl2pPr>
            <a:lvl3pPr marL="0" indent="0" algn="ctr">
              <a:spcBef>
                <a:spcPts val="0"/>
              </a:spcBef>
              <a:buSzTx/>
              <a:buNone/>
              <a:defRPr sz="10800"/>
            </a:lvl3pPr>
            <a:lvl4pPr marL="0" indent="0" algn="ctr">
              <a:spcBef>
                <a:spcPts val="0"/>
              </a:spcBef>
              <a:buSzTx/>
              <a:buNone/>
              <a:defRPr sz="10800"/>
            </a:lvl4pPr>
            <a:lvl5pPr marL="0" indent="0" algn="ctr">
              <a:spcBef>
                <a:spcPts val="0"/>
              </a:spcBef>
              <a:buSzTx/>
              <a:buNone/>
              <a:defRPr sz="108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A1C16A-D493-694B-8F20-0004D15D9485}"/>
              </a:ext>
            </a:extLst>
          </p:cNvPr>
          <p:cNvSpPr>
            <a:spLocks noGrp="1"/>
          </p:cNvSpPr>
          <p:nvPr>
            <p:ph type="pic" sz="quarter" idx="10"/>
          </p:nvPr>
        </p:nvSpPr>
        <p:spPr>
          <a:xfrm>
            <a:off x="7700628" y="6208880"/>
            <a:ext cx="6256337" cy="6256337"/>
          </a:xfrm>
          <a:solidFill>
            <a:schemeClr val="tx2">
              <a:lumMod val="40000"/>
              <a:lumOff val="60000"/>
            </a:schemeClr>
          </a:solidFill>
        </p:spPr>
        <p:txBody>
          <a:bodyPr>
            <a:normAutofit/>
          </a:bodyPr>
          <a:lstStyle>
            <a:lvl1pPr marL="0" indent="0" algn="ctr">
              <a:buNone/>
              <a:defRPr sz="3000">
                <a:solidFill>
                  <a:schemeClr val="tx2"/>
                </a:solidFill>
                <a:latin typeface="Montserrat" pitchFamily="2" charset="77"/>
              </a:defRPr>
            </a:lvl1pPr>
          </a:lstStyle>
          <a:p>
            <a:endParaRPr lang="en-RU"/>
          </a:p>
        </p:txBody>
      </p:sp>
      <p:sp>
        <p:nvSpPr>
          <p:cNvPr id="5" name="Picture Placeholder 2">
            <a:extLst>
              <a:ext uri="{FF2B5EF4-FFF2-40B4-BE49-F238E27FC236}">
                <a16:creationId xmlns:a16="http://schemas.microsoft.com/office/drawing/2014/main" id="{BC8EA686-2D98-B548-85F5-A9DC9C5C81D5}"/>
              </a:ext>
            </a:extLst>
          </p:cNvPr>
          <p:cNvSpPr>
            <a:spLocks noGrp="1"/>
          </p:cNvSpPr>
          <p:nvPr>
            <p:ph type="pic" sz="quarter" idx="11"/>
          </p:nvPr>
        </p:nvSpPr>
        <p:spPr>
          <a:xfrm>
            <a:off x="16539828" y="6208880"/>
            <a:ext cx="6256337" cy="6256337"/>
          </a:xfrm>
          <a:solidFill>
            <a:schemeClr val="tx2">
              <a:lumMod val="40000"/>
              <a:lumOff val="60000"/>
            </a:schemeClr>
          </a:solidFill>
        </p:spPr>
        <p:txBody>
          <a:bodyPr>
            <a:normAutofit/>
          </a:bodyPr>
          <a:lstStyle>
            <a:lvl1pPr marL="0" indent="0" algn="ctr">
              <a:buNone/>
              <a:defRPr sz="3000">
                <a:solidFill>
                  <a:schemeClr val="tx2"/>
                </a:solidFill>
                <a:latin typeface="Montserrat" pitchFamily="2" charset="77"/>
              </a:defRPr>
            </a:lvl1pPr>
          </a:lstStyle>
          <a:p>
            <a:endParaRPr lang="en-RU"/>
          </a:p>
        </p:txBody>
      </p:sp>
      <p:sp>
        <p:nvSpPr>
          <p:cNvPr id="6" name="Picture Placeholder 2">
            <a:extLst>
              <a:ext uri="{FF2B5EF4-FFF2-40B4-BE49-F238E27FC236}">
                <a16:creationId xmlns:a16="http://schemas.microsoft.com/office/drawing/2014/main" id="{67AB5166-3C23-DB41-89D2-008F1090EFC6}"/>
              </a:ext>
            </a:extLst>
          </p:cNvPr>
          <p:cNvSpPr>
            <a:spLocks noGrp="1"/>
          </p:cNvSpPr>
          <p:nvPr>
            <p:ph type="pic" sz="quarter" idx="12"/>
          </p:nvPr>
        </p:nvSpPr>
        <p:spPr>
          <a:xfrm>
            <a:off x="25379028" y="6208880"/>
            <a:ext cx="6256337" cy="6256337"/>
          </a:xfrm>
          <a:solidFill>
            <a:schemeClr val="tx2">
              <a:lumMod val="40000"/>
              <a:lumOff val="60000"/>
            </a:schemeClr>
          </a:solidFill>
        </p:spPr>
        <p:txBody>
          <a:bodyPr>
            <a:normAutofit/>
          </a:bodyPr>
          <a:lstStyle>
            <a:lvl1pPr marL="0" indent="0" algn="ctr">
              <a:buNone/>
              <a:defRPr sz="3000">
                <a:solidFill>
                  <a:schemeClr val="tx2"/>
                </a:solidFill>
                <a:latin typeface="Montserrat" pitchFamily="2" charset="77"/>
              </a:defRPr>
            </a:lvl1pPr>
          </a:lstStyle>
          <a:p>
            <a:endParaRPr lang="en-RU"/>
          </a:p>
        </p:txBody>
      </p:sp>
      <p:sp>
        <p:nvSpPr>
          <p:cNvPr id="7" name="Picture Placeholder 2">
            <a:extLst>
              <a:ext uri="{FF2B5EF4-FFF2-40B4-BE49-F238E27FC236}">
                <a16:creationId xmlns:a16="http://schemas.microsoft.com/office/drawing/2014/main" id="{446A6092-4F58-CD4F-8188-5A8BBE9AA687}"/>
              </a:ext>
            </a:extLst>
          </p:cNvPr>
          <p:cNvSpPr>
            <a:spLocks noGrp="1"/>
          </p:cNvSpPr>
          <p:nvPr>
            <p:ph type="pic" sz="quarter" idx="13"/>
          </p:nvPr>
        </p:nvSpPr>
        <p:spPr>
          <a:xfrm>
            <a:off x="34218228" y="6208880"/>
            <a:ext cx="6256337" cy="6256337"/>
          </a:xfrm>
          <a:solidFill>
            <a:schemeClr val="tx2">
              <a:lumMod val="40000"/>
              <a:lumOff val="60000"/>
            </a:schemeClr>
          </a:solidFill>
        </p:spPr>
        <p:txBody>
          <a:bodyPr>
            <a:normAutofit/>
          </a:bodyPr>
          <a:lstStyle>
            <a:lvl1pPr marL="0" indent="0" algn="ctr">
              <a:buNone/>
              <a:defRPr sz="3000">
                <a:solidFill>
                  <a:schemeClr val="tx2"/>
                </a:solidFill>
                <a:latin typeface="Montserrat" pitchFamily="2" charset="77"/>
              </a:defRPr>
            </a:lvl1pPr>
          </a:lstStyle>
          <a:p>
            <a:endParaRPr lang="en-RU"/>
          </a:p>
        </p:txBody>
      </p:sp>
      <p:sp>
        <p:nvSpPr>
          <p:cNvPr id="8" name="Picture Placeholder 2">
            <a:extLst>
              <a:ext uri="{FF2B5EF4-FFF2-40B4-BE49-F238E27FC236}">
                <a16:creationId xmlns:a16="http://schemas.microsoft.com/office/drawing/2014/main" id="{EE5DB932-924D-0F45-943F-6014802E75C6}"/>
              </a:ext>
            </a:extLst>
          </p:cNvPr>
          <p:cNvSpPr>
            <a:spLocks noGrp="1"/>
          </p:cNvSpPr>
          <p:nvPr>
            <p:ph type="pic" sz="quarter" idx="14"/>
          </p:nvPr>
        </p:nvSpPr>
        <p:spPr>
          <a:xfrm>
            <a:off x="7700628" y="14774779"/>
            <a:ext cx="6256337" cy="6256337"/>
          </a:xfrm>
          <a:solidFill>
            <a:schemeClr val="tx2">
              <a:lumMod val="40000"/>
              <a:lumOff val="60000"/>
            </a:schemeClr>
          </a:solidFill>
        </p:spPr>
        <p:txBody>
          <a:bodyPr>
            <a:normAutofit/>
          </a:bodyPr>
          <a:lstStyle>
            <a:lvl1pPr marL="0" indent="0" algn="ctr">
              <a:buNone/>
              <a:defRPr sz="3000">
                <a:solidFill>
                  <a:schemeClr val="tx2"/>
                </a:solidFill>
                <a:latin typeface="Montserrat" pitchFamily="2" charset="77"/>
              </a:defRPr>
            </a:lvl1pPr>
          </a:lstStyle>
          <a:p>
            <a:endParaRPr lang="en-RU"/>
          </a:p>
        </p:txBody>
      </p:sp>
      <p:sp>
        <p:nvSpPr>
          <p:cNvPr id="9" name="Picture Placeholder 2">
            <a:extLst>
              <a:ext uri="{FF2B5EF4-FFF2-40B4-BE49-F238E27FC236}">
                <a16:creationId xmlns:a16="http://schemas.microsoft.com/office/drawing/2014/main" id="{E34F38F1-BA53-3C47-B131-3CE85AE35EEE}"/>
              </a:ext>
            </a:extLst>
          </p:cNvPr>
          <p:cNvSpPr>
            <a:spLocks noGrp="1"/>
          </p:cNvSpPr>
          <p:nvPr>
            <p:ph type="pic" sz="quarter" idx="15"/>
          </p:nvPr>
        </p:nvSpPr>
        <p:spPr>
          <a:xfrm>
            <a:off x="16539828" y="14774779"/>
            <a:ext cx="6256337" cy="6256337"/>
          </a:xfrm>
          <a:solidFill>
            <a:schemeClr val="tx2">
              <a:lumMod val="40000"/>
              <a:lumOff val="60000"/>
            </a:schemeClr>
          </a:solidFill>
        </p:spPr>
        <p:txBody>
          <a:bodyPr>
            <a:normAutofit/>
          </a:bodyPr>
          <a:lstStyle>
            <a:lvl1pPr marL="0" indent="0" algn="ctr">
              <a:buNone/>
              <a:defRPr sz="3000">
                <a:solidFill>
                  <a:schemeClr val="tx2"/>
                </a:solidFill>
                <a:latin typeface="Montserrat" pitchFamily="2" charset="77"/>
              </a:defRPr>
            </a:lvl1pPr>
          </a:lstStyle>
          <a:p>
            <a:endParaRPr lang="en-RU"/>
          </a:p>
        </p:txBody>
      </p:sp>
      <p:sp>
        <p:nvSpPr>
          <p:cNvPr id="10" name="Picture Placeholder 2">
            <a:extLst>
              <a:ext uri="{FF2B5EF4-FFF2-40B4-BE49-F238E27FC236}">
                <a16:creationId xmlns:a16="http://schemas.microsoft.com/office/drawing/2014/main" id="{1E57BFF8-F1D6-E849-BB59-43E55E1B43B6}"/>
              </a:ext>
            </a:extLst>
          </p:cNvPr>
          <p:cNvSpPr>
            <a:spLocks noGrp="1"/>
          </p:cNvSpPr>
          <p:nvPr>
            <p:ph type="pic" sz="quarter" idx="16"/>
          </p:nvPr>
        </p:nvSpPr>
        <p:spPr>
          <a:xfrm>
            <a:off x="25379028" y="14774779"/>
            <a:ext cx="6256337" cy="6256337"/>
          </a:xfrm>
          <a:solidFill>
            <a:schemeClr val="tx2">
              <a:lumMod val="40000"/>
              <a:lumOff val="60000"/>
            </a:schemeClr>
          </a:solidFill>
        </p:spPr>
        <p:txBody>
          <a:bodyPr>
            <a:normAutofit/>
          </a:bodyPr>
          <a:lstStyle>
            <a:lvl1pPr marL="0" indent="0" algn="ctr">
              <a:buNone/>
              <a:defRPr sz="3000">
                <a:solidFill>
                  <a:schemeClr val="tx2"/>
                </a:solidFill>
                <a:latin typeface="Montserrat" pitchFamily="2" charset="77"/>
              </a:defRPr>
            </a:lvl1pPr>
          </a:lstStyle>
          <a:p>
            <a:endParaRPr lang="en-RU"/>
          </a:p>
        </p:txBody>
      </p:sp>
      <p:sp>
        <p:nvSpPr>
          <p:cNvPr id="11" name="Picture Placeholder 2">
            <a:extLst>
              <a:ext uri="{FF2B5EF4-FFF2-40B4-BE49-F238E27FC236}">
                <a16:creationId xmlns:a16="http://schemas.microsoft.com/office/drawing/2014/main" id="{99D56599-347D-E14B-8FD9-0983E26D79C9}"/>
              </a:ext>
            </a:extLst>
          </p:cNvPr>
          <p:cNvSpPr>
            <a:spLocks noGrp="1"/>
          </p:cNvSpPr>
          <p:nvPr>
            <p:ph type="pic" sz="quarter" idx="17"/>
          </p:nvPr>
        </p:nvSpPr>
        <p:spPr>
          <a:xfrm>
            <a:off x="34218228" y="14774779"/>
            <a:ext cx="6256337" cy="6256337"/>
          </a:xfrm>
          <a:solidFill>
            <a:schemeClr val="tx2">
              <a:lumMod val="40000"/>
              <a:lumOff val="60000"/>
            </a:schemeClr>
          </a:solidFill>
        </p:spPr>
        <p:txBody>
          <a:bodyPr>
            <a:normAutofit/>
          </a:bodyPr>
          <a:lstStyle>
            <a:lvl1pPr marL="0" indent="0" algn="ctr">
              <a:buNone/>
              <a:defRPr sz="3000">
                <a:solidFill>
                  <a:schemeClr val="tx2"/>
                </a:solidFill>
                <a:latin typeface="Montserrat" pitchFamily="2" charset="77"/>
              </a:defRPr>
            </a:lvl1pPr>
          </a:lstStyle>
          <a:p>
            <a:endParaRPr lang="en-RU"/>
          </a:p>
        </p:txBody>
      </p:sp>
    </p:spTree>
    <p:extLst>
      <p:ext uri="{BB962C8B-B14F-4D97-AF65-F5344CB8AC3E}">
        <p14:creationId xmlns:p14="http://schemas.microsoft.com/office/powerpoint/2010/main" val="215440902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7F5"/>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378200" y="711200"/>
            <a:ext cx="42011600" cy="45720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nchor="ctr">
            <a:normAutofit/>
          </a:bodyPr>
          <a:lstStyle/>
          <a:p>
            <a:r>
              <a:t>Title Text</a:t>
            </a:r>
          </a:p>
        </p:txBody>
      </p:sp>
      <p:sp>
        <p:nvSpPr>
          <p:cNvPr id="3" name="Body Level One…"/>
          <p:cNvSpPr txBox="1">
            <a:spLocks noGrp="1"/>
          </p:cNvSpPr>
          <p:nvPr>
            <p:ph type="body" idx="1"/>
          </p:nvPr>
        </p:nvSpPr>
        <p:spPr>
          <a:xfrm>
            <a:off x="3378200" y="6299200"/>
            <a:ext cx="42011600" cy="185928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7163893" y="26488152"/>
            <a:ext cx="1441100" cy="943848"/>
          </a:xfrm>
          <a:prstGeom prst="rect">
            <a:avLst/>
          </a:prstGeom>
          <a:ln w="25400">
            <a:miter lim="400000"/>
          </a:ln>
        </p:spPr>
        <p:txBody>
          <a:bodyPr wrap="square" lIns="101600" tIns="101600" rIns="101600" bIns="101600">
            <a:spAutoFit/>
          </a:bodyPr>
          <a:lstStyle>
            <a:lvl1pPr>
              <a:defRPr sz="4800" b="0">
                <a:solidFill>
                  <a:srgbClr val="000000">
                    <a:alpha val="50000"/>
                  </a:srgbClr>
                </a:solidFill>
                <a:latin typeface="Helvetica Neue Light"/>
                <a:ea typeface="Helvetica Neue Light"/>
                <a:cs typeface="Helvetica Neue Light"/>
                <a:sym typeface="Helvetica Neue Light"/>
              </a:defRPr>
            </a:lvl1pPr>
          </a:lstStyle>
          <a:p>
            <a:fld id="{86CB4B4D-7CA3-9044-876B-883B54F8677D}" type="slidenum">
              <a:rPr lang="de-DE" smtClean="0"/>
              <a:pPr/>
              <a:t>‹Nr.›</a:t>
            </a:fld>
            <a:endParaRPr lang="de-DE"/>
          </a:p>
        </p:txBody>
      </p:sp>
      <p:pic>
        <p:nvPicPr>
          <p:cNvPr id="8" name="Grafik 7">
            <a:extLst>
              <a:ext uri="{FF2B5EF4-FFF2-40B4-BE49-F238E27FC236}">
                <a16:creationId xmlns:a16="http://schemas.microsoft.com/office/drawing/2014/main" id="{B33062B1-0512-AE64-81B3-869AFEE77DF2}"/>
              </a:ext>
            </a:extLst>
          </p:cNvPr>
          <p:cNvPicPr>
            <a:picLocks noChangeAspect="1"/>
          </p:cNvPicPr>
          <p:nvPr userDrawn="1"/>
        </p:nvPicPr>
        <p:blipFill>
          <a:blip r:embed="rId6" cstate="print">
            <a:alphaModFix amt="35000"/>
            <a:extLst>
              <a:ext uri="{28A0092B-C50C-407E-A947-70E740481C1C}">
                <a14:useLocalDpi xmlns:a14="http://schemas.microsoft.com/office/drawing/2010/main" val="0"/>
              </a:ext>
            </a:extLst>
          </a:blip>
          <a:stretch>
            <a:fillRect/>
          </a:stretch>
        </p:blipFill>
        <p:spPr>
          <a:xfrm>
            <a:off x="490568" y="26072658"/>
            <a:ext cx="1294689" cy="9987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2" r:id="rId4"/>
  </p:sldLayoutIdLst>
  <p:transition spd="med"/>
  <p:hf hdr="0" ftr="0" dt="0"/>
  <p:txStyles>
    <p:titleStyle>
      <a:lvl1pPr marL="0" marR="0" indent="0" algn="ctr" defTabSz="1651000" rtl="0" latinLnBrk="0">
        <a:lnSpc>
          <a:spcPct val="100000"/>
        </a:lnSpc>
        <a:spcBef>
          <a:spcPts val="0"/>
        </a:spcBef>
        <a:spcAft>
          <a:spcPts val="0"/>
        </a:spcAft>
        <a:buClrTx/>
        <a:buSzTx/>
        <a:buFontTx/>
        <a:buNone/>
        <a:tabLst/>
        <a:defRPr sz="22400" b="0" i="0" u="none" strike="noStrike" cap="none" spc="0" baseline="0">
          <a:solidFill>
            <a:srgbClr val="000000"/>
          </a:solidFill>
          <a:uFillTx/>
          <a:latin typeface="+mn-lt"/>
          <a:ea typeface="+mn-ea"/>
          <a:cs typeface="+mn-cs"/>
          <a:sym typeface="Helvetica Neue Medium"/>
        </a:defRPr>
      </a:lvl1pPr>
      <a:lvl2pPr marL="0" marR="0" indent="0" algn="ctr" defTabSz="1651000" rtl="0" latinLnBrk="0">
        <a:lnSpc>
          <a:spcPct val="100000"/>
        </a:lnSpc>
        <a:spcBef>
          <a:spcPts val="0"/>
        </a:spcBef>
        <a:spcAft>
          <a:spcPts val="0"/>
        </a:spcAft>
        <a:buClrTx/>
        <a:buSzTx/>
        <a:buFontTx/>
        <a:buNone/>
        <a:tabLst/>
        <a:defRPr sz="22400" b="0" i="0" u="none" strike="noStrike" cap="none" spc="0" baseline="0">
          <a:solidFill>
            <a:srgbClr val="000000"/>
          </a:solidFill>
          <a:uFillTx/>
          <a:latin typeface="+mn-lt"/>
          <a:ea typeface="+mn-ea"/>
          <a:cs typeface="+mn-cs"/>
          <a:sym typeface="Helvetica Neue Medium"/>
        </a:defRPr>
      </a:lvl2pPr>
      <a:lvl3pPr marL="0" marR="0" indent="0" algn="ctr" defTabSz="1651000" rtl="0" latinLnBrk="0">
        <a:lnSpc>
          <a:spcPct val="100000"/>
        </a:lnSpc>
        <a:spcBef>
          <a:spcPts val="0"/>
        </a:spcBef>
        <a:spcAft>
          <a:spcPts val="0"/>
        </a:spcAft>
        <a:buClrTx/>
        <a:buSzTx/>
        <a:buFontTx/>
        <a:buNone/>
        <a:tabLst/>
        <a:defRPr sz="22400" b="0" i="0" u="none" strike="noStrike" cap="none" spc="0" baseline="0">
          <a:solidFill>
            <a:srgbClr val="000000"/>
          </a:solidFill>
          <a:uFillTx/>
          <a:latin typeface="+mn-lt"/>
          <a:ea typeface="+mn-ea"/>
          <a:cs typeface="+mn-cs"/>
          <a:sym typeface="Helvetica Neue Medium"/>
        </a:defRPr>
      </a:lvl3pPr>
      <a:lvl4pPr marL="0" marR="0" indent="0" algn="ctr" defTabSz="1651000" rtl="0" latinLnBrk="0">
        <a:lnSpc>
          <a:spcPct val="100000"/>
        </a:lnSpc>
        <a:spcBef>
          <a:spcPts val="0"/>
        </a:spcBef>
        <a:spcAft>
          <a:spcPts val="0"/>
        </a:spcAft>
        <a:buClrTx/>
        <a:buSzTx/>
        <a:buFontTx/>
        <a:buNone/>
        <a:tabLst/>
        <a:defRPr sz="22400" b="0" i="0" u="none" strike="noStrike" cap="none" spc="0" baseline="0">
          <a:solidFill>
            <a:srgbClr val="000000"/>
          </a:solidFill>
          <a:uFillTx/>
          <a:latin typeface="+mn-lt"/>
          <a:ea typeface="+mn-ea"/>
          <a:cs typeface="+mn-cs"/>
          <a:sym typeface="Helvetica Neue Medium"/>
        </a:defRPr>
      </a:lvl4pPr>
      <a:lvl5pPr marL="0" marR="0" indent="0" algn="ctr" defTabSz="1651000" rtl="0" latinLnBrk="0">
        <a:lnSpc>
          <a:spcPct val="100000"/>
        </a:lnSpc>
        <a:spcBef>
          <a:spcPts val="0"/>
        </a:spcBef>
        <a:spcAft>
          <a:spcPts val="0"/>
        </a:spcAft>
        <a:buClrTx/>
        <a:buSzTx/>
        <a:buFontTx/>
        <a:buNone/>
        <a:tabLst/>
        <a:defRPr sz="22400" b="0" i="0" u="none" strike="noStrike" cap="none" spc="0" baseline="0">
          <a:solidFill>
            <a:srgbClr val="000000"/>
          </a:solidFill>
          <a:uFillTx/>
          <a:latin typeface="+mn-lt"/>
          <a:ea typeface="+mn-ea"/>
          <a:cs typeface="+mn-cs"/>
          <a:sym typeface="Helvetica Neue Medium"/>
        </a:defRPr>
      </a:lvl5pPr>
      <a:lvl6pPr marL="0" marR="0" indent="0" algn="ctr" defTabSz="1651000" rtl="0" latinLnBrk="0">
        <a:lnSpc>
          <a:spcPct val="100000"/>
        </a:lnSpc>
        <a:spcBef>
          <a:spcPts val="0"/>
        </a:spcBef>
        <a:spcAft>
          <a:spcPts val="0"/>
        </a:spcAft>
        <a:buClrTx/>
        <a:buSzTx/>
        <a:buFontTx/>
        <a:buNone/>
        <a:tabLst/>
        <a:defRPr sz="22400" b="0" i="0" u="none" strike="noStrike" cap="none" spc="0" baseline="0">
          <a:solidFill>
            <a:srgbClr val="000000"/>
          </a:solidFill>
          <a:uFillTx/>
          <a:latin typeface="+mn-lt"/>
          <a:ea typeface="+mn-ea"/>
          <a:cs typeface="+mn-cs"/>
          <a:sym typeface="Helvetica Neue Medium"/>
        </a:defRPr>
      </a:lvl6pPr>
      <a:lvl7pPr marL="0" marR="0" indent="0" algn="ctr" defTabSz="1651000" rtl="0" latinLnBrk="0">
        <a:lnSpc>
          <a:spcPct val="100000"/>
        </a:lnSpc>
        <a:spcBef>
          <a:spcPts val="0"/>
        </a:spcBef>
        <a:spcAft>
          <a:spcPts val="0"/>
        </a:spcAft>
        <a:buClrTx/>
        <a:buSzTx/>
        <a:buFontTx/>
        <a:buNone/>
        <a:tabLst/>
        <a:defRPr sz="22400" b="0" i="0" u="none" strike="noStrike" cap="none" spc="0" baseline="0">
          <a:solidFill>
            <a:srgbClr val="000000"/>
          </a:solidFill>
          <a:uFillTx/>
          <a:latin typeface="+mn-lt"/>
          <a:ea typeface="+mn-ea"/>
          <a:cs typeface="+mn-cs"/>
          <a:sym typeface="Helvetica Neue Medium"/>
        </a:defRPr>
      </a:lvl7pPr>
      <a:lvl8pPr marL="0" marR="0" indent="0" algn="ctr" defTabSz="1651000" rtl="0" latinLnBrk="0">
        <a:lnSpc>
          <a:spcPct val="100000"/>
        </a:lnSpc>
        <a:spcBef>
          <a:spcPts val="0"/>
        </a:spcBef>
        <a:spcAft>
          <a:spcPts val="0"/>
        </a:spcAft>
        <a:buClrTx/>
        <a:buSzTx/>
        <a:buFontTx/>
        <a:buNone/>
        <a:tabLst/>
        <a:defRPr sz="22400" b="0" i="0" u="none" strike="noStrike" cap="none" spc="0" baseline="0">
          <a:solidFill>
            <a:srgbClr val="000000"/>
          </a:solidFill>
          <a:uFillTx/>
          <a:latin typeface="+mn-lt"/>
          <a:ea typeface="+mn-ea"/>
          <a:cs typeface="+mn-cs"/>
          <a:sym typeface="Helvetica Neue Medium"/>
        </a:defRPr>
      </a:lvl8pPr>
      <a:lvl9pPr marL="0" marR="0" indent="0" algn="ctr" defTabSz="1651000" rtl="0" latinLnBrk="0">
        <a:lnSpc>
          <a:spcPct val="100000"/>
        </a:lnSpc>
        <a:spcBef>
          <a:spcPts val="0"/>
        </a:spcBef>
        <a:spcAft>
          <a:spcPts val="0"/>
        </a:spcAft>
        <a:buClrTx/>
        <a:buSzTx/>
        <a:buFontTx/>
        <a:buNone/>
        <a:tabLst/>
        <a:defRPr sz="22400" b="0" i="0" u="none" strike="noStrike" cap="none" spc="0" baseline="0">
          <a:solidFill>
            <a:srgbClr val="000000"/>
          </a:solidFill>
          <a:uFillTx/>
          <a:latin typeface="+mn-lt"/>
          <a:ea typeface="+mn-ea"/>
          <a:cs typeface="+mn-cs"/>
          <a:sym typeface="Helvetica Neue Medium"/>
        </a:defRPr>
      </a:lvl9pPr>
    </p:titleStyle>
    <p:bodyStyle>
      <a:lvl1pPr marL="1270000" marR="0" indent="-1270000" algn="l" defTabSz="1651000" latinLnBrk="0">
        <a:lnSpc>
          <a:spcPct val="100000"/>
        </a:lnSpc>
        <a:spcBef>
          <a:spcPts val="11800"/>
        </a:spcBef>
        <a:spcAft>
          <a:spcPts val="0"/>
        </a:spcAft>
        <a:buClrTx/>
        <a:buSzPct val="125000"/>
        <a:buFontTx/>
        <a:buChar char="•"/>
        <a:tabLst/>
        <a:defRPr sz="10400" b="0" i="0" u="none" strike="noStrike" cap="none" spc="0" baseline="0">
          <a:solidFill>
            <a:srgbClr val="000000"/>
          </a:solidFill>
          <a:uFillTx/>
          <a:latin typeface="Helvetica Neue"/>
          <a:ea typeface="Helvetica Neue"/>
          <a:cs typeface="Helvetica Neue"/>
          <a:sym typeface="Helvetica Neue"/>
        </a:defRPr>
      </a:lvl1pPr>
      <a:lvl2pPr marL="1905000" marR="0" indent="-1270000" algn="l" defTabSz="1651000" latinLnBrk="0">
        <a:lnSpc>
          <a:spcPct val="100000"/>
        </a:lnSpc>
        <a:spcBef>
          <a:spcPts val="11800"/>
        </a:spcBef>
        <a:spcAft>
          <a:spcPts val="0"/>
        </a:spcAft>
        <a:buClrTx/>
        <a:buSzPct val="125000"/>
        <a:buFontTx/>
        <a:buChar char="•"/>
        <a:tabLst/>
        <a:defRPr sz="10400" b="0" i="0" u="none" strike="noStrike" cap="none" spc="0" baseline="0">
          <a:solidFill>
            <a:srgbClr val="000000"/>
          </a:solidFill>
          <a:uFillTx/>
          <a:latin typeface="Helvetica Neue"/>
          <a:ea typeface="Helvetica Neue"/>
          <a:cs typeface="Helvetica Neue"/>
          <a:sym typeface="Helvetica Neue"/>
        </a:defRPr>
      </a:lvl2pPr>
      <a:lvl3pPr marL="2540000" marR="0" indent="-1270000" algn="l" defTabSz="1651000" latinLnBrk="0">
        <a:lnSpc>
          <a:spcPct val="100000"/>
        </a:lnSpc>
        <a:spcBef>
          <a:spcPts val="11800"/>
        </a:spcBef>
        <a:spcAft>
          <a:spcPts val="0"/>
        </a:spcAft>
        <a:buClrTx/>
        <a:buSzPct val="125000"/>
        <a:buFontTx/>
        <a:buChar char="•"/>
        <a:tabLst/>
        <a:defRPr sz="10400" b="0" i="0" u="none" strike="noStrike" cap="none" spc="0" baseline="0">
          <a:solidFill>
            <a:srgbClr val="000000"/>
          </a:solidFill>
          <a:uFillTx/>
          <a:latin typeface="Helvetica Neue"/>
          <a:ea typeface="Helvetica Neue"/>
          <a:cs typeface="Helvetica Neue"/>
          <a:sym typeface="Helvetica Neue"/>
        </a:defRPr>
      </a:lvl3pPr>
      <a:lvl4pPr marL="3175000" marR="0" indent="-1270000" algn="l" defTabSz="1651000" latinLnBrk="0">
        <a:lnSpc>
          <a:spcPct val="100000"/>
        </a:lnSpc>
        <a:spcBef>
          <a:spcPts val="11800"/>
        </a:spcBef>
        <a:spcAft>
          <a:spcPts val="0"/>
        </a:spcAft>
        <a:buClrTx/>
        <a:buSzPct val="125000"/>
        <a:buFontTx/>
        <a:buChar char="•"/>
        <a:tabLst/>
        <a:defRPr sz="10400" b="0" i="0" u="none" strike="noStrike" cap="none" spc="0" baseline="0">
          <a:solidFill>
            <a:srgbClr val="000000"/>
          </a:solidFill>
          <a:uFillTx/>
          <a:latin typeface="Helvetica Neue"/>
          <a:ea typeface="Helvetica Neue"/>
          <a:cs typeface="Helvetica Neue"/>
          <a:sym typeface="Helvetica Neue"/>
        </a:defRPr>
      </a:lvl4pPr>
      <a:lvl5pPr marL="3810000" marR="0" indent="-1270000" algn="l" defTabSz="1651000" latinLnBrk="0">
        <a:lnSpc>
          <a:spcPct val="100000"/>
        </a:lnSpc>
        <a:spcBef>
          <a:spcPts val="11800"/>
        </a:spcBef>
        <a:spcAft>
          <a:spcPts val="0"/>
        </a:spcAft>
        <a:buClrTx/>
        <a:buSzPct val="125000"/>
        <a:buFontTx/>
        <a:buChar char="•"/>
        <a:tabLst/>
        <a:defRPr sz="10400" b="0" i="0" u="none" strike="noStrike" cap="none" spc="0" baseline="0">
          <a:solidFill>
            <a:srgbClr val="000000"/>
          </a:solidFill>
          <a:uFillTx/>
          <a:latin typeface="Helvetica Neue"/>
          <a:ea typeface="Helvetica Neue"/>
          <a:cs typeface="Helvetica Neue"/>
          <a:sym typeface="Helvetica Neue"/>
        </a:defRPr>
      </a:lvl5pPr>
      <a:lvl6pPr marL="4445000" marR="0" indent="-1270000" algn="l" defTabSz="1651000" latinLnBrk="0">
        <a:lnSpc>
          <a:spcPct val="100000"/>
        </a:lnSpc>
        <a:spcBef>
          <a:spcPts val="11800"/>
        </a:spcBef>
        <a:spcAft>
          <a:spcPts val="0"/>
        </a:spcAft>
        <a:buClrTx/>
        <a:buSzPct val="125000"/>
        <a:buFontTx/>
        <a:buChar char="•"/>
        <a:tabLst/>
        <a:defRPr sz="10400" b="0" i="0" u="none" strike="noStrike" cap="none" spc="0" baseline="0">
          <a:solidFill>
            <a:srgbClr val="000000"/>
          </a:solidFill>
          <a:uFillTx/>
          <a:latin typeface="Helvetica Neue"/>
          <a:ea typeface="Helvetica Neue"/>
          <a:cs typeface="Helvetica Neue"/>
          <a:sym typeface="Helvetica Neue"/>
        </a:defRPr>
      </a:lvl6pPr>
      <a:lvl7pPr marL="5080000" marR="0" indent="-1270000" algn="l" defTabSz="1651000" latinLnBrk="0">
        <a:lnSpc>
          <a:spcPct val="100000"/>
        </a:lnSpc>
        <a:spcBef>
          <a:spcPts val="11800"/>
        </a:spcBef>
        <a:spcAft>
          <a:spcPts val="0"/>
        </a:spcAft>
        <a:buClrTx/>
        <a:buSzPct val="125000"/>
        <a:buFontTx/>
        <a:buChar char="•"/>
        <a:tabLst/>
        <a:defRPr sz="10400" b="0" i="0" u="none" strike="noStrike" cap="none" spc="0" baseline="0">
          <a:solidFill>
            <a:srgbClr val="000000"/>
          </a:solidFill>
          <a:uFillTx/>
          <a:latin typeface="Helvetica Neue"/>
          <a:ea typeface="Helvetica Neue"/>
          <a:cs typeface="Helvetica Neue"/>
          <a:sym typeface="Helvetica Neue"/>
        </a:defRPr>
      </a:lvl7pPr>
      <a:lvl8pPr marL="5715000" marR="0" indent="-1270000" algn="l" defTabSz="1651000" latinLnBrk="0">
        <a:lnSpc>
          <a:spcPct val="100000"/>
        </a:lnSpc>
        <a:spcBef>
          <a:spcPts val="11800"/>
        </a:spcBef>
        <a:spcAft>
          <a:spcPts val="0"/>
        </a:spcAft>
        <a:buClrTx/>
        <a:buSzPct val="125000"/>
        <a:buFontTx/>
        <a:buChar char="•"/>
        <a:tabLst/>
        <a:defRPr sz="10400" b="0" i="0" u="none" strike="noStrike" cap="none" spc="0" baseline="0">
          <a:solidFill>
            <a:srgbClr val="000000"/>
          </a:solidFill>
          <a:uFillTx/>
          <a:latin typeface="Helvetica Neue"/>
          <a:ea typeface="Helvetica Neue"/>
          <a:cs typeface="Helvetica Neue"/>
          <a:sym typeface="Helvetica Neue"/>
        </a:defRPr>
      </a:lvl8pPr>
      <a:lvl9pPr marL="6350000" marR="0" indent="-1270000" algn="l" defTabSz="1651000" latinLnBrk="0">
        <a:lnSpc>
          <a:spcPct val="100000"/>
        </a:lnSpc>
        <a:spcBef>
          <a:spcPts val="11800"/>
        </a:spcBef>
        <a:spcAft>
          <a:spcPts val="0"/>
        </a:spcAft>
        <a:buClrTx/>
        <a:buSzPct val="125000"/>
        <a:buFontTx/>
        <a:buChar char="•"/>
        <a:tabLst/>
        <a:defRPr sz="10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1651000" latinLnBrk="0">
        <a:lnSpc>
          <a:spcPct val="100000"/>
        </a:lnSpc>
        <a:spcBef>
          <a:spcPts val="0"/>
        </a:spcBef>
        <a:spcAft>
          <a:spcPts val="0"/>
        </a:spcAft>
        <a:buClrTx/>
        <a:buSzTx/>
        <a:buFontTx/>
        <a:buNone/>
        <a:tabLst/>
        <a:defRPr sz="4800" b="0" i="0" u="none" strike="noStrike" cap="none" spc="0" baseline="0">
          <a:solidFill>
            <a:schemeClr val="tx1"/>
          </a:solidFill>
          <a:uFillTx/>
          <a:latin typeface="+mn-lt"/>
          <a:ea typeface="+mn-ea"/>
          <a:cs typeface="+mn-cs"/>
          <a:sym typeface="Helvetica Neue Light"/>
        </a:defRPr>
      </a:lvl1pPr>
      <a:lvl2pPr marL="0" marR="0" indent="228600" algn="ctr" defTabSz="1651000" latinLnBrk="0">
        <a:lnSpc>
          <a:spcPct val="100000"/>
        </a:lnSpc>
        <a:spcBef>
          <a:spcPts val="0"/>
        </a:spcBef>
        <a:spcAft>
          <a:spcPts val="0"/>
        </a:spcAft>
        <a:buClrTx/>
        <a:buSzTx/>
        <a:buFontTx/>
        <a:buNone/>
        <a:tabLst/>
        <a:defRPr sz="4800" b="0" i="0" u="none" strike="noStrike" cap="none" spc="0" baseline="0">
          <a:solidFill>
            <a:schemeClr val="tx1"/>
          </a:solidFill>
          <a:uFillTx/>
          <a:latin typeface="+mn-lt"/>
          <a:ea typeface="+mn-ea"/>
          <a:cs typeface="+mn-cs"/>
          <a:sym typeface="Helvetica Neue Light"/>
        </a:defRPr>
      </a:lvl2pPr>
      <a:lvl3pPr marL="0" marR="0" indent="457200" algn="ctr" defTabSz="1651000" latinLnBrk="0">
        <a:lnSpc>
          <a:spcPct val="100000"/>
        </a:lnSpc>
        <a:spcBef>
          <a:spcPts val="0"/>
        </a:spcBef>
        <a:spcAft>
          <a:spcPts val="0"/>
        </a:spcAft>
        <a:buClrTx/>
        <a:buSzTx/>
        <a:buFontTx/>
        <a:buNone/>
        <a:tabLst/>
        <a:defRPr sz="4800" b="0" i="0" u="none" strike="noStrike" cap="none" spc="0" baseline="0">
          <a:solidFill>
            <a:schemeClr val="tx1"/>
          </a:solidFill>
          <a:uFillTx/>
          <a:latin typeface="+mn-lt"/>
          <a:ea typeface="+mn-ea"/>
          <a:cs typeface="+mn-cs"/>
          <a:sym typeface="Helvetica Neue Light"/>
        </a:defRPr>
      </a:lvl3pPr>
      <a:lvl4pPr marL="0" marR="0" indent="685800" algn="ctr" defTabSz="1651000" latinLnBrk="0">
        <a:lnSpc>
          <a:spcPct val="100000"/>
        </a:lnSpc>
        <a:spcBef>
          <a:spcPts val="0"/>
        </a:spcBef>
        <a:spcAft>
          <a:spcPts val="0"/>
        </a:spcAft>
        <a:buClrTx/>
        <a:buSzTx/>
        <a:buFontTx/>
        <a:buNone/>
        <a:tabLst/>
        <a:defRPr sz="4800" b="0" i="0" u="none" strike="noStrike" cap="none" spc="0" baseline="0">
          <a:solidFill>
            <a:schemeClr val="tx1"/>
          </a:solidFill>
          <a:uFillTx/>
          <a:latin typeface="+mn-lt"/>
          <a:ea typeface="+mn-ea"/>
          <a:cs typeface="+mn-cs"/>
          <a:sym typeface="Helvetica Neue Light"/>
        </a:defRPr>
      </a:lvl4pPr>
      <a:lvl5pPr marL="0" marR="0" indent="914400" algn="ctr" defTabSz="1651000" latinLnBrk="0">
        <a:lnSpc>
          <a:spcPct val="100000"/>
        </a:lnSpc>
        <a:spcBef>
          <a:spcPts val="0"/>
        </a:spcBef>
        <a:spcAft>
          <a:spcPts val="0"/>
        </a:spcAft>
        <a:buClrTx/>
        <a:buSzTx/>
        <a:buFontTx/>
        <a:buNone/>
        <a:tabLst/>
        <a:defRPr sz="4800" b="0" i="0" u="none" strike="noStrike" cap="none" spc="0" baseline="0">
          <a:solidFill>
            <a:schemeClr val="tx1"/>
          </a:solidFill>
          <a:uFillTx/>
          <a:latin typeface="+mn-lt"/>
          <a:ea typeface="+mn-ea"/>
          <a:cs typeface="+mn-cs"/>
          <a:sym typeface="Helvetica Neue Light"/>
        </a:defRPr>
      </a:lvl5pPr>
      <a:lvl6pPr marL="0" marR="0" indent="1143000" algn="ctr" defTabSz="1651000" latinLnBrk="0">
        <a:lnSpc>
          <a:spcPct val="100000"/>
        </a:lnSpc>
        <a:spcBef>
          <a:spcPts val="0"/>
        </a:spcBef>
        <a:spcAft>
          <a:spcPts val="0"/>
        </a:spcAft>
        <a:buClrTx/>
        <a:buSzTx/>
        <a:buFontTx/>
        <a:buNone/>
        <a:tabLst/>
        <a:defRPr sz="4800" b="0" i="0" u="none" strike="noStrike" cap="none" spc="0" baseline="0">
          <a:solidFill>
            <a:schemeClr val="tx1"/>
          </a:solidFill>
          <a:uFillTx/>
          <a:latin typeface="+mn-lt"/>
          <a:ea typeface="+mn-ea"/>
          <a:cs typeface="+mn-cs"/>
          <a:sym typeface="Helvetica Neue Light"/>
        </a:defRPr>
      </a:lvl6pPr>
      <a:lvl7pPr marL="0" marR="0" indent="1371600" algn="ctr" defTabSz="1651000" latinLnBrk="0">
        <a:lnSpc>
          <a:spcPct val="100000"/>
        </a:lnSpc>
        <a:spcBef>
          <a:spcPts val="0"/>
        </a:spcBef>
        <a:spcAft>
          <a:spcPts val="0"/>
        </a:spcAft>
        <a:buClrTx/>
        <a:buSzTx/>
        <a:buFontTx/>
        <a:buNone/>
        <a:tabLst/>
        <a:defRPr sz="4800" b="0" i="0" u="none" strike="noStrike" cap="none" spc="0" baseline="0">
          <a:solidFill>
            <a:schemeClr val="tx1"/>
          </a:solidFill>
          <a:uFillTx/>
          <a:latin typeface="+mn-lt"/>
          <a:ea typeface="+mn-ea"/>
          <a:cs typeface="+mn-cs"/>
          <a:sym typeface="Helvetica Neue Light"/>
        </a:defRPr>
      </a:lvl7pPr>
      <a:lvl8pPr marL="0" marR="0" indent="1600200" algn="ctr" defTabSz="1651000" latinLnBrk="0">
        <a:lnSpc>
          <a:spcPct val="100000"/>
        </a:lnSpc>
        <a:spcBef>
          <a:spcPts val="0"/>
        </a:spcBef>
        <a:spcAft>
          <a:spcPts val="0"/>
        </a:spcAft>
        <a:buClrTx/>
        <a:buSzTx/>
        <a:buFontTx/>
        <a:buNone/>
        <a:tabLst/>
        <a:defRPr sz="4800" b="0" i="0" u="none" strike="noStrike" cap="none" spc="0" baseline="0">
          <a:solidFill>
            <a:schemeClr val="tx1"/>
          </a:solidFill>
          <a:uFillTx/>
          <a:latin typeface="+mn-lt"/>
          <a:ea typeface="+mn-ea"/>
          <a:cs typeface="+mn-cs"/>
          <a:sym typeface="Helvetica Neue Light"/>
        </a:defRPr>
      </a:lvl8pPr>
      <a:lvl9pPr marL="0" marR="0" indent="1828800" algn="ctr" defTabSz="1651000" latinLnBrk="0">
        <a:lnSpc>
          <a:spcPct val="100000"/>
        </a:lnSpc>
        <a:spcBef>
          <a:spcPts val="0"/>
        </a:spcBef>
        <a:spcAft>
          <a:spcPts val="0"/>
        </a:spcAft>
        <a:buClrTx/>
        <a:buSzTx/>
        <a:buFontTx/>
        <a:buNone/>
        <a:tabLst/>
        <a:defRPr sz="48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harald-stein-phd-1648b51a" TargetMode="External"/><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https://www.researchgate.net/profile/Harald-Stei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commons.wikimedia.org/wiki/File:Kpermutation.png" TargetMode="External"/><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github.com/MathforDataScience/DSR_Statistics1/" TargetMode="Externa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0.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1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350.png"/></Relationships>
</file>

<file path=ppt/slides/_rels/slide5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0.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6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440.png"/></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4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8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hyperlink" Target="https://docs.eggplantsoftware.com/epp/9.4.0/analyzer/analyzer-understanding-charts-events.htm" TargetMode="External"/><Relationship Id="rId3" Type="http://schemas.openxmlformats.org/officeDocument/2006/relationships/hyperlink" Target="https://www.youtube.com/watch?v=6YzrVUVO9M0" TargetMode="External"/><Relationship Id="rId7" Type="http://schemas.openxmlformats.org/officeDocument/2006/relationships/hyperlink" Target="https://www.youtube.com/watch?v=JgMFhKi6f6Y" TargetMode="External"/><Relationship Id="rId2" Type="http://schemas.openxmlformats.org/officeDocument/2006/relationships/hyperlink" Target="https://www.youtube.com/watch?v=aCW8wm6nrRw" TargetMode="External"/><Relationship Id="rId1" Type="http://schemas.openxmlformats.org/officeDocument/2006/relationships/slideLayout" Target="../slideLayouts/slideLayout3.xml"/><Relationship Id="rId6" Type="http://schemas.openxmlformats.org/officeDocument/2006/relationships/hyperlink" Target="https://www.youtube.com/watch?v=J0I1NuxUcpQ" TargetMode="External"/><Relationship Id="rId5" Type="http://schemas.openxmlformats.org/officeDocument/2006/relationships/hyperlink" Target="https://www.youtube.com/watch?v=gAnKvHmrJ0g" TargetMode="External"/><Relationship Id="rId4" Type="http://schemas.openxmlformats.org/officeDocument/2006/relationships/hyperlink" Target="https://www.youtube.com/watch?v=JCOeytq7F0E" TargetMode="External"/><Relationship Id="rId9" Type="http://schemas.openxmlformats.org/officeDocument/2006/relationships/hyperlink" Target="https://www.youtube.com/watch?v=Nt84_TzRkbo" TargetMode="External"/></Relationships>
</file>

<file path=ppt/slides/_rels/slide93.xml.rels><?xml version="1.0" encoding="UTF-8" standalone="yes"?>
<Relationships xmlns="http://schemas.openxmlformats.org/package/2006/relationships"><Relationship Id="rId8" Type="http://schemas.openxmlformats.org/officeDocument/2006/relationships/hyperlink" Target="https://www.linkedin.com/pulse/resampling-methods-pranshu-jaryal" TargetMode="External"/><Relationship Id="rId3" Type="http://schemas.openxmlformats.org/officeDocument/2006/relationships/hyperlink" Target="https://medium.com/mlearning-ai/what-is-the-bayes-theorem-545a2ef0b91c" TargetMode="External"/><Relationship Id="rId7" Type="http://schemas.openxmlformats.org/officeDocument/2006/relationships/hyperlink" Target="https://data.library.virginia.edu/the-intuition-behind-confidence-intervals/" TargetMode="External"/><Relationship Id="rId2" Type="http://schemas.openxmlformats.org/officeDocument/2006/relationships/hyperlink" Target="https://www.youtube.com/watch?v=OByl4RJxnKA" TargetMode="External"/><Relationship Id="rId1" Type="http://schemas.openxmlformats.org/officeDocument/2006/relationships/slideLayout" Target="../slideLayouts/slideLayout3.xml"/><Relationship Id="rId6" Type="http://schemas.openxmlformats.org/officeDocument/2006/relationships/hyperlink" Target="https://www.geeksforgeeks.org/python-central-limit-theorem" TargetMode="External"/><Relationship Id="rId11" Type="http://schemas.openxmlformats.org/officeDocument/2006/relationships/hyperlink" Target="https://janhove.github.io/teaching/2016/12/20/bootstrapping" TargetMode="External"/><Relationship Id="rId5" Type="http://schemas.openxmlformats.org/officeDocument/2006/relationships/hyperlink" Target="https://www.udemy.com/course/bayesian-machine-learning-in-python-ab-testing" TargetMode="External"/><Relationship Id="rId10" Type="http://schemas.openxmlformats.org/officeDocument/2006/relationships/hyperlink" Target="https://dgarcia-eu.github.io/SocialDataScience/2_SocialDynamics/025_Bootstrapping/Bootstrapping.html" TargetMode="External"/><Relationship Id="rId4" Type="http://schemas.openxmlformats.org/officeDocument/2006/relationships/hyperlink" Target="https://luminousmen.com/post/data-science-bayes-theorem" TargetMode="External"/><Relationship Id="rId9" Type="http://schemas.openxmlformats.org/officeDocument/2006/relationships/hyperlink" Target="https://www.youtube.com/watch?v=9IFcRTyhd5Y"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machinelearningmastery.com/statistical-hypothesis-tests-in-python-cheat-sheet/" TargetMode="External"/><Relationship Id="rId2" Type="http://schemas.openxmlformats.org/officeDocument/2006/relationships/hyperlink" Target="https://www.udemy.com/course/bayesian-machine-learning-in-python-ab-testing" TargetMode="External"/><Relationship Id="rId1" Type="http://schemas.openxmlformats.org/officeDocument/2006/relationships/slideLayout" Target="../slideLayouts/slideLayout3.xml"/><Relationship Id="rId4" Type="http://schemas.openxmlformats.org/officeDocument/2006/relationships/hyperlink" Target="https://www.youtube.com/watch?v=qYOMO83Z1WU"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medium.com/@cmukesh8688/logistic-regression-sigmoid-function-and-threshold-b37b82a4cd79" TargetMode="External"/><Relationship Id="rId7" Type="http://schemas.openxmlformats.org/officeDocument/2006/relationships/hyperlink" Target="https://www.udemy.com/course/data-science-logistic-regression-in-python/" TargetMode="External"/><Relationship Id="rId2" Type="http://schemas.openxmlformats.org/officeDocument/2006/relationships/hyperlink" Target="https://medium.com/@raghavan99o/scatter-matrix-covariance-and-correlation-explained-14921741ca56" TargetMode="External"/><Relationship Id="rId1" Type="http://schemas.openxmlformats.org/officeDocument/2006/relationships/slideLayout" Target="../slideLayouts/slideLayout3.xml"/><Relationship Id="rId6" Type="http://schemas.openxmlformats.org/officeDocument/2006/relationships/hyperlink" Target="https://medium.com/geekculture/classification-model-performance-evaluation-using-auc-roc-and-cap-curves-66a1b3fc0480" TargetMode="External"/><Relationship Id="rId5" Type="http://schemas.openxmlformats.org/officeDocument/2006/relationships/hyperlink" Target="https://www.youtube.com/watch?v=HLAg1yBfNk8&amp;list=PLlbbWgBRF8EePgK40-i7aGU2_ky1yujgL&amp;index=11" TargetMode="External"/><Relationship Id="rId4" Type="http://schemas.openxmlformats.org/officeDocument/2006/relationships/hyperlink" Target="https://towardsdatascience.com/introduction-to-logistic-regression-66248243c148#:~:text=Logistic%20regression%20transforms%20its%20output,to%20return%20a%20probability%20value"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www.researchgate.net/profile/Harald-Stein" TargetMode="External"/><Relationship Id="rId2" Type="http://schemas.openxmlformats.org/officeDocument/2006/relationships/hyperlink" Target="https://www.linkedin.com/in/harald-stein-phd-1648b51a" TargetMode="Externa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985A6C06-576A-C281-3659-CB95D919A331}"/>
              </a:ext>
            </a:extLst>
          </p:cNvPr>
          <p:cNvSpPr/>
          <p:nvPr/>
        </p:nvSpPr>
        <p:spPr>
          <a:xfrm>
            <a:off x="0" y="4020345"/>
            <a:ext cx="48768000" cy="23411655"/>
          </a:xfrm>
          <a:prstGeom prst="rect">
            <a:avLst/>
          </a:prstGeom>
          <a:solidFill>
            <a:schemeClr val="accent1">
              <a:lumMod val="50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nline Education"/>
          <p:cNvSpPr txBox="1"/>
          <p:nvPr/>
        </p:nvSpPr>
        <p:spPr>
          <a:xfrm>
            <a:off x="6184900" y="12548506"/>
            <a:ext cx="36676707" cy="374461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sz="23000" b="0">
                <a:solidFill>
                  <a:srgbClr val="FFFFFF"/>
                </a:solidFill>
                <a:latin typeface="Montserrat Bold"/>
                <a:ea typeface="Montserrat Bold"/>
                <a:cs typeface="Montserrat Bold"/>
                <a:sym typeface="Montserrat Bold"/>
              </a:defRPr>
            </a:lvl1pPr>
          </a:lstStyle>
          <a:p>
            <a:r>
              <a:rPr lang="de-DE" dirty="0" err="1">
                <a:solidFill>
                  <a:schemeClr val="bg1"/>
                </a:solidFill>
              </a:rPr>
              <a:t>Introduction</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Statistics</a:t>
            </a:r>
            <a:endParaRPr dirty="0">
              <a:solidFill>
                <a:schemeClr val="bg1"/>
              </a:solidFill>
            </a:endParaRPr>
          </a:p>
        </p:txBody>
      </p:sp>
      <p:sp>
        <p:nvSpPr>
          <p:cNvPr id="122" name="Rectangle"/>
          <p:cNvSpPr/>
          <p:nvPr/>
        </p:nvSpPr>
        <p:spPr>
          <a:xfrm>
            <a:off x="1" y="0"/>
            <a:ext cx="48768000" cy="4020345"/>
          </a:xfrm>
          <a:prstGeom prst="rect">
            <a:avLst/>
          </a:prstGeom>
          <a:solidFill>
            <a:schemeClr val="tx1"/>
          </a:solidFill>
          <a:ln w="25400">
            <a:miter lim="400000"/>
          </a:ln>
        </p:spPr>
        <p:txBody>
          <a:bodyPr lIns="0" tIns="0" rIns="0" bIns="0" anchor="ctr"/>
          <a:lstStyle/>
          <a:p>
            <a:pPr>
              <a:defRPr sz="6400" b="0">
                <a:solidFill>
                  <a:srgbClr val="FFFFFF"/>
                </a:solidFill>
                <a:latin typeface="+mn-lt"/>
                <a:ea typeface="+mn-ea"/>
                <a:cs typeface="+mn-cs"/>
                <a:sym typeface="Helvetica Neue Medium"/>
              </a:defRPr>
            </a:pPr>
            <a:endParaRPr/>
          </a:p>
        </p:txBody>
      </p:sp>
      <p:sp>
        <p:nvSpPr>
          <p:cNvPr id="129" name="Shape"/>
          <p:cNvSpPr/>
          <p:nvPr/>
        </p:nvSpPr>
        <p:spPr>
          <a:xfrm>
            <a:off x="6309518" y="11893612"/>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bg1"/>
          </a:solidFill>
          <a:ln w="25400">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grpSp>
        <p:nvGrpSpPr>
          <p:cNvPr id="5" name="Gruppieren 4">
            <a:extLst>
              <a:ext uri="{FF2B5EF4-FFF2-40B4-BE49-F238E27FC236}">
                <a16:creationId xmlns:a16="http://schemas.microsoft.com/office/drawing/2014/main" id="{0D9D9450-789E-C180-08C7-A31633549A6F}"/>
              </a:ext>
            </a:extLst>
          </p:cNvPr>
          <p:cNvGrpSpPr/>
          <p:nvPr/>
        </p:nvGrpSpPr>
        <p:grpSpPr>
          <a:xfrm>
            <a:off x="708304" y="23812500"/>
            <a:ext cx="3034878" cy="2932053"/>
            <a:chOff x="648228" y="24345900"/>
            <a:chExt cx="2754883" cy="2519362"/>
          </a:xfrm>
        </p:grpSpPr>
        <p:sp>
          <p:nvSpPr>
            <p:cNvPr id="4" name="Rounded Rectangle">
              <a:extLst>
                <a:ext uri="{FF2B5EF4-FFF2-40B4-BE49-F238E27FC236}">
                  <a16:creationId xmlns:a16="http://schemas.microsoft.com/office/drawing/2014/main" id="{9AEE4C93-4FC4-525A-BBB3-2C06E03F7845}"/>
                </a:ext>
              </a:extLst>
            </p:cNvPr>
            <p:cNvSpPr/>
            <p:nvPr/>
          </p:nvSpPr>
          <p:spPr>
            <a:xfrm>
              <a:off x="648228" y="24345900"/>
              <a:ext cx="2499617" cy="2519362"/>
            </a:xfrm>
            <a:prstGeom prst="roundRect">
              <a:avLst>
                <a:gd name="adj" fmla="val 7762"/>
              </a:avLst>
            </a:prstGeom>
            <a:solidFill>
              <a:schemeClr val="bg1">
                <a:lumMod val="85000"/>
              </a:schemeClr>
            </a:solidFill>
            <a:ln w="25400" cap="flat">
              <a:noFill/>
              <a:miter lim="400000"/>
            </a:ln>
            <a:effectLst/>
          </p:spPr>
          <p:txBody>
            <a:bodyPr wrap="square" lIns="0" tIns="0" rIns="0" bIns="0" numCol="1" anchor="ctr">
              <a:noAutofit/>
            </a:bodyPr>
            <a:lstStyle/>
            <a:p>
              <a:pPr>
                <a:defRPr sz="6400" b="0">
                  <a:solidFill>
                    <a:srgbClr val="FFFFFF"/>
                  </a:solidFill>
                  <a:latin typeface="+mn-lt"/>
                  <a:ea typeface="+mn-ea"/>
                  <a:cs typeface="+mn-cs"/>
                  <a:sym typeface="Helvetica Neue Medium"/>
                </a:defRPr>
              </a:pPr>
              <a:endParaRPr/>
            </a:p>
          </p:txBody>
        </p:sp>
        <p:pic>
          <p:nvPicPr>
            <p:cNvPr id="3" name="Grafik 2">
              <a:extLst>
                <a:ext uri="{FF2B5EF4-FFF2-40B4-BE49-F238E27FC236}">
                  <a16:creationId xmlns:a16="http://schemas.microsoft.com/office/drawing/2014/main" id="{D89695BA-30E4-D052-F32C-2C0BE293A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494" y="24627424"/>
              <a:ext cx="2499617" cy="1928276"/>
            </a:xfrm>
            <a:prstGeom prst="rect">
              <a:avLst/>
            </a:prstGeom>
          </p:spPr>
        </p:pic>
      </p:grpSp>
      <p:sp>
        <p:nvSpPr>
          <p:cNvPr id="7" name="Textfeld 6">
            <a:extLst>
              <a:ext uri="{FF2B5EF4-FFF2-40B4-BE49-F238E27FC236}">
                <a16:creationId xmlns:a16="http://schemas.microsoft.com/office/drawing/2014/main" id="{74AA3BAD-1183-8DCE-B9E3-81CE2A75C4A5}"/>
              </a:ext>
            </a:extLst>
          </p:cNvPr>
          <p:cNvSpPr txBox="1"/>
          <p:nvPr/>
        </p:nvSpPr>
        <p:spPr>
          <a:xfrm>
            <a:off x="3743182" y="23985864"/>
            <a:ext cx="29245413" cy="258532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sz="5400" dirty="0">
                <a:solidFill>
                  <a:schemeClr val="bg1"/>
                </a:solidFill>
              </a:rPr>
              <a:t>Dr. Harald Stein</a:t>
            </a:r>
          </a:p>
          <a:p>
            <a:pPr algn="l"/>
            <a:r>
              <a:rPr lang="de-DE" sz="5400" b="0" dirty="0">
                <a:solidFill>
                  <a:schemeClr val="bg1"/>
                </a:solidFill>
              </a:rPr>
              <a:t>	LinkedIn: 			</a:t>
            </a:r>
            <a:r>
              <a:rPr lang="de-DE" sz="5400" b="0" dirty="0">
                <a:solidFill>
                  <a:schemeClr val="bg1"/>
                </a:solidFill>
                <a:hlinkClick r:id="rId3"/>
              </a:rPr>
              <a:t>https://www.linkedin.com/in/harald-stein-phd-1648b51a</a:t>
            </a:r>
            <a:r>
              <a:rPr lang="de-DE" sz="5400" b="0" dirty="0">
                <a:solidFill>
                  <a:schemeClr val="bg1"/>
                </a:solidFill>
              </a:rPr>
              <a:t> </a:t>
            </a:r>
          </a:p>
          <a:p>
            <a:pPr algn="l"/>
            <a:r>
              <a:rPr lang="de-DE" sz="5400" b="0" dirty="0">
                <a:solidFill>
                  <a:schemeClr val="bg1"/>
                </a:solidFill>
              </a:rPr>
              <a:t>	</a:t>
            </a:r>
            <a:r>
              <a:rPr lang="de-DE" sz="5400" b="0" dirty="0" err="1">
                <a:solidFill>
                  <a:schemeClr val="bg1"/>
                </a:solidFill>
              </a:rPr>
              <a:t>ResearchGate</a:t>
            </a:r>
            <a:r>
              <a:rPr lang="de-DE" sz="5400" b="0" dirty="0">
                <a:solidFill>
                  <a:schemeClr val="bg1"/>
                </a:solidFill>
              </a:rPr>
              <a:t>: 		</a:t>
            </a:r>
            <a:r>
              <a:rPr lang="de-DE" sz="5400" b="0" dirty="0">
                <a:solidFill>
                  <a:schemeClr val="bg1"/>
                </a:solidFill>
                <a:hlinkClick r:id="rId4"/>
              </a:rPr>
              <a:t>https://www.researchgate.net/profile/Harald-Stein</a:t>
            </a:r>
            <a:r>
              <a:rPr lang="de-DE" sz="5400" b="0" dirty="0">
                <a:solidFill>
                  <a:schemeClr val="bg1"/>
                </a:solidFill>
              </a:rPr>
              <a:t> </a:t>
            </a:r>
          </a:p>
        </p:txBody>
      </p:sp>
      <p:sp>
        <p:nvSpPr>
          <p:cNvPr id="9" name="Rechteck 8">
            <a:extLst>
              <a:ext uri="{FF2B5EF4-FFF2-40B4-BE49-F238E27FC236}">
                <a16:creationId xmlns:a16="http://schemas.microsoft.com/office/drawing/2014/main" id="{B6FB7BC1-F956-9769-AF75-DE3DA158EB63}"/>
              </a:ext>
            </a:extLst>
          </p:cNvPr>
          <p:cNvSpPr/>
          <p:nvPr/>
        </p:nvSpPr>
        <p:spPr>
          <a:xfrm>
            <a:off x="1512277" y="1609316"/>
            <a:ext cx="5064369" cy="1231106"/>
          </a:xfrm>
          <a:prstGeom prst="rect">
            <a:avLst/>
          </a:prstGeom>
          <a:solidFill>
            <a:srgbClr val="2A3763"/>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r>
              <a:rPr kumimoji="0" lang="de-DE" sz="4000" b="0" i="0" u="none" strike="noStrike" cap="none" spc="0" normalizeH="0" baseline="0" dirty="0">
                <a:ln>
                  <a:noFill/>
                </a:ln>
                <a:solidFill>
                  <a:srgbClr val="FFFFFF"/>
                </a:solidFill>
                <a:effectLst/>
                <a:uFillTx/>
                <a:latin typeface="+mn-lt"/>
                <a:ea typeface="+mn-ea"/>
                <a:cs typeface="+mn-cs"/>
                <a:sym typeface="Helvetica Neue Medium"/>
              </a:rPr>
              <a:t>Letzte Seite nicht vergessen</a:t>
            </a:r>
          </a:p>
        </p:txBody>
      </p:sp>
      <p:grpSp>
        <p:nvGrpSpPr>
          <p:cNvPr id="15" name="Gruppieren 14">
            <a:extLst>
              <a:ext uri="{FF2B5EF4-FFF2-40B4-BE49-F238E27FC236}">
                <a16:creationId xmlns:a16="http://schemas.microsoft.com/office/drawing/2014/main" id="{0ABA4F49-4DBB-EC06-FF20-F5DE2CBBC0CD}"/>
              </a:ext>
            </a:extLst>
          </p:cNvPr>
          <p:cNvGrpSpPr/>
          <p:nvPr/>
        </p:nvGrpSpPr>
        <p:grpSpPr>
          <a:xfrm>
            <a:off x="0" y="-12638"/>
            <a:ext cx="12272404" cy="4020345"/>
            <a:chOff x="-492371" y="4134950"/>
            <a:chExt cx="12272404" cy="4020345"/>
          </a:xfrm>
        </p:grpSpPr>
        <p:sp>
          <p:nvSpPr>
            <p:cNvPr id="14" name="Rectangle">
              <a:extLst>
                <a:ext uri="{FF2B5EF4-FFF2-40B4-BE49-F238E27FC236}">
                  <a16:creationId xmlns:a16="http://schemas.microsoft.com/office/drawing/2014/main" id="{E4A37830-1108-2E60-E45E-D417FDEDF1CF}"/>
                </a:ext>
              </a:extLst>
            </p:cNvPr>
            <p:cNvSpPr/>
            <p:nvPr/>
          </p:nvSpPr>
          <p:spPr>
            <a:xfrm>
              <a:off x="-492371" y="4134950"/>
              <a:ext cx="12272404" cy="4020345"/>
            </a:xfrm>
            <a:prstGeom prst="rect">
              <a:avLst/>
            </a:prstGeom>
            <a:solidFill>
              <a:schemeClr val="tx1"/>
            </a:solidFill>
            <a:ln w="25400">
              <a:miter lim="400000"/>
            </a:ln>
          </p:spPr>
          <p:txBody>
            <a:bodyPr lIns="0" tIns="0" rIns="0" bIns="0" anchor="ctr"/>
            <a:lstStyle/>
            <a:p>
              <a:pPr>
                <a:defRPr sz="6400" b="0">
                  <a:solidFill>
                    <a:srgbClr val="FFFFFF"/>
                  </a:solidFill>
                  <a:latin typeface="+mn-lt"/>
                  <a:ea typeface="+mn-ea"/>
                  <a:cs typeface="+mn-cs"/>
                  <a:sym typeface="Helvetica Neue Medium"/>
                </a:defRPr>
              </a:pPr>
              <a:endParaRPr/>
            </a:p>
          </p:txBody>
        </p:sp>
        <p:pic>
          <p:nvPicPr>
            <p:cNvPr id="13" name="Grafik 12">
              <a:extLst>
                <a:ext uri="{FF2B5EF4-FFF2-40B4-BE49-F238E27FC236}">
                  <a16:creationId xmlns:a16="http://schemas.microsoft.com/office/drawing/2014/main" id="{251CE7EE-E87A-59FC-5E0F-7173DAE6C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96" y="4195413"/>
              <a:ext cx="11835129" cy="3793159"/>
            </a:xfrm>
            <a:prstGeom prst="rect">
              <a:avLst/>
            </a:prstGeom>
          </p:spPr>
        </p:pic>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490FA1CD-C412-24EC-D5EB-47DA78773E7B}"/>
              </a:ext>
            </a:extLst>
          </p:cNvPr>
          <p:cNvSpPr txBox="1"/>
          <p:nvPr/>
        </p:nvSpPr>
        <p:spPr>
          <a:xfrm>
            <a:off x="3038836" y="2141359"/>
            <a:ext cx="33863437"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Graphical</a:t>
            </a:r>
            <a:r>
              <a:rPr lang="de-DE" sz="15000" dirty="0">
                <a:solidFill>
                  <a:schemeClr val="tx1"/>
                </a:solidFill>
              </a:rPr>
              <a:t> </a:t>
            </a:r>
            <a:r>
              <a:rPr lang="de-DE" sz="15000" dirty="0" err="1">
                <a:solidFill>
                  <a:schemeClr val="tx1"/>
                </a:solidFill>
              </a:rPr>
              <a:t>Representation</a:t>
            </a:r>
            <a:r>
              <a:rPr lang="de-DE" sz="15000" dirty="0">
                <a:solidFill>
                  <a:schemeClr val="tx1"/>
                </a:solidFill>
              </a:rPr>
              <a:t> </a:t>
            </a:r>
            <a:r>
              <a:rPr lang="de-DE" sz="15000" dirty="0" err="1">
                <a:solidFill>
                  <a:schemeClr val="tx1"/>
                </a:solidFill>
              </a:rPr>
              <a:t>of</a:t>
            </a:r>
            <a:r>
              <a:rPr lang="de-DE" sz="15000" dirty="0">
                <a:solidFill>
                  <a:schemeClr val="tx1"/>
                </a:solidFill>
              </a:rPr>
              <a:t> Data</a:t>
            </a:r>
          </a:p>
        </p:txBody>
      </p:sp>
      <p:sp>
        <p:nvSpPr>
          <p:cNvPr id="3" name="Shape">
            <a:extLst>
              <a:ext uri="{FF2B5EF4-FFF2-40B4-BE49-F238E27FC236}">
                <a16:creationId xmlns:a16="http://schemas.microsoft.com/office/drawing/2014/main" id="{2E787623-5B7D-C4FC-51FF-26035E61DED4}"/>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7" name="Foliennummernplatzhalter 6">
            <a:extLst>
              <a:ext uri="{FF2B5EF4-FFF2-40B4-BE49-F238E27FC236}">
                <a16:creationId xmlns:a16="http://schemas.microsoft.com/office/drawing/2014/main" id="{EA4CFC4D-9B1B-87EF-C54B-04238E3E9053}"/>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10</a:t>
            </a:fld>
            <a:endParaRPr lang="de-DE"/>
          </a:p>
        </p:txBody>
      </p:sp>
      <p:pic>
        <p:nvPicPr>
          <p:cNvPr id="6" name="Grafik 5">
            <a:extLst>
              <a:ext uri="{FF2B5EF4-FFF2-40B4-BE49-F238E27FC236}">
                <a16:creationId xmlns:a16="http://schemas.microsoft.com/office/drawing/2014/main" id="{263613B2-DF86-C236-8CC2-9CFA2ED3C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7182" y="4937247"/>
            <a:ext cx="21171418" cy="21171418"/>
          </a:xfrm>
          <a:prstGeom prst="rect">
            <a:avLst/>
          </a:prstGeom>
          <a:ln w="25400">
            <a:solidFill>
              <a:schemeClr val="tx2"/>
            </a:solidFill>
          </a:ln>
        </p:spPr>
      </p:pic>
      <p:sp>
        <p:nvSpPr>
          <p:cNvPr id="9" name="Textfeld 8">
            <a:extLst>
              <a:ext uri="{FF2B5EF4-FFF2-40B4-BE49-F238E27FC236}">
                <a16:creationId xmlns:a16="http://schemas.microsoft.com/office/drawing/2014/main" id="{41302080-905D-71F7-484F-7562758C58B8}"/>
              </a:ext>
            </a:extLst>
          </p:cNvPr>
          <p:cNvSpPr txBox="1"/>
          <p:nvPr/>
        </p:nvSpPr>
        <p:spPr>
          <a:xfrm>
            <a:off x="35394900" y="16971139"/>
            <a:ext cx="10972800" cy="74789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a:solidFill>
                  <a:schemeClr val="tx1"/>
                </a:solidFill>
                <a:latin typeface="Söhne"/>
                <a:ea typeface="+mn-ea"/>
                <a:cs typeface="+mn-cs"/>
                <a:sym typeface="Helvetica Neue Light"/>
              </a:rPr>
              <a:t>Input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Categorical</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Nominal</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Unordered</a:t>
            </a:r>
            <a:r>
              <a:rPr lang="de-DE" b="0" dirty="0">
                <a:solidFill>
                  <a:schemeClr val="tx1"/>
                </a:solidFill>
                <a:latin typeface="Söhne"/>
                <a:ea typeface="+mn-ea"/>
                <a:cs typeface="+mn-cs"/>
                <a:sym typeface="Helvetica Neue Light"/>
              </a:rPr>
              <a:t> </a:t>
            </a:r>
            <a:r>
              <a:rPr lang="de-DE" b="0" dirty="0" err="1">
                <a:solidFill>
                  <a:schemeClr val="tx1"/>
                </a:solidFill>
                <a:latin typeface="Söhne"/>
                <a:ea typeface="+mn-ea"/>
                <a:cs typeface="+mn-cs"/>
                <a:sym typeface="Helvetica Neue Light"/>
              </a:rPr>
              <a:t>or</a:t>
            </a:r>
            <a:r>
              <a:rPr lang="de-DE" b="0" dirty="0">
                <a:solidFill>
                  <a:schemeClr val="tx1"/>
                </a:solidFill>
                <a:latin typeface="Söhne"/>
                <a:ea typeface="+mn-ea"/>
                <a:cs typeface="+mn-cs"/>
                <a:sym typeface="Helvetica Neue Light"/>
              </a:rPr>
              <a:t> </a:t>
            </a:r>
            <a:r>
              <a:rPr lang="de-DE" b="0" dirty="0" err="1">
                <a:solidFill>
                  <a:schemeClr val="tx1"/>
                </a:solidFill>
                <a:latin typeface="Söhne"/>
                <a:ea typeface="+mn-ea"/>
                <a:cs typeface="+mn-cs"/>
                <a:sym typeface="Helvetica Neue Light"/>
              </a:rPr>
              <a:t>ordered</a:t>
            </a:r>
            <a:endParaRPr lang="de-DE" b="0" dirty="0">
              <a:solidFill>
                <a:schemeClr val="tx1"/>
              </a:solidFill>
              <a:latin typeface="Söhne"/>
              <a:ea typeface="+mn-ea"/>
              <a:cs typeface="+mn-cs"/>
              <a:sym typeface="Helvetica Neue Light"/>
            </a:endParaRPr>
          </a:p>
          <a:p>
            <a:pPr algn="l"/>
            <a:r>
              <a:rPr lang="de-DE" dirty="0">
                <a:solidFill>
                  <a:schemeClr val="tx1"/>
                </a:solidFill>
                <a:latin typeface="Söhne"/>
                <a:ea typeface="+mn-ea"/>
                <a:cs typeface="+mn-cs"/>
                <a:sym typeface="Helvetica Neue Light"/>
              </a:rPr>
              <a:t>Output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Numerical</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Continuous</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relative</a:t>
            </a:r>
            <a:endParaRPr lang="de-DE" b="0" dirty="0">
              <a:solidFill>
                <a:schemeClr val="tx1"/>
              </a:solidFill>
              <a:latin typeface="Söhne"/>
              <a:ea typeface="+mn-ea"/>
              <a:cs typeface="+mn-cs"/>
            </a:endParaRPr>
          </a:p>
        </p:txBody>
      </p:sp>
      <p:sp>
        <p:nvSpPr>
          <p:cNvPr id="10" name="Textfeld 9">
            <a:extLst>
              <a:ext uri="{FF2B5EF4-FFF2-40B4-BE49-F238E27FC236}">
                <a16:creationId xmlns:a16="http://schemas.microsoft.com/office/drawing/2014/main" id="{75DDEC44-A35F-79D4-2E84-2AF5ABBA9C9D}"/>
              </a:ext>
            </a:extLst>
          </p:cNvPr>
          <p:cNvSpPr txBox="1"/>
          <p:nvPr/>
        </p:nvSpPr>
        <p:spPr>
          <a:xfrm>
            <a:off x="4852822" y="17894469"/>
            <a:ext cx="10972800" cy="56323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a:solidFill>
                  <a:schemeClr val="tx1"/>
                </a:solidFill>
                <a:latin typeface="Söhne"/>
                <a:ea typeface="+mn-ea"/>
                <a:cs typeface="+mn-cs"/>
                <a:sym typeface="Helvetica Neue Light"/>
              </a:rPr>
              <a:t>Input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Numerical</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continuous</a:t>
            </a:r>
            <a:endParaRPr lang="de-DE" b="0" dirty="0">
              <a:solidFill>
                <a:schemeClr val="tx1"/>
              </a:solidFill>
              <a:latin typeface="Söhne"/>
              <a:ea typeface="+mn-ea"/>
              <a:cs typeface="+mn-cs"/>
              <a:sym typeface="Helvetica Neue Light"/>
            </a:endParaRPr>
          </a:p>
          <a:p>
            <a:pPr algn="l"/>
            <a:r>
              <a:rPr lang="de-DE" dirty="0">
                <a:solidFill>
                  <a:schemeClr val="tx1"/>
                </a:solidFill>
                <a:latin typeface="Söhne"/>
                <a:ea typeface="+mn-ea"/>
                <a:cs typeface="+mn-cs"/>
                <a:sym typeface="Helvetica Neue Light"/>
              </a:rPr>
              <a:t>Output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Numerical</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continuous</a:t>
            </a:r>
            <a:endParaRPr lang="de-DE" b="0" dirty="0">
              <a:solidFill>
                <a:schemeClr val="tx1"/>
              </a:solidFill>
              <a:latin typeface="Söhne"/>
              <a:ea typeface="+mn-ea"/>
              <a:cs typeface="+mn-cs"/>
            </a:endParaRPr>
          </a:p>
        </p:txBody>
      </p:sp>
      <p:sp>
        <p:nvSpPr>
          <p:cNvPr id="11" name="Textfeld 10">
            <a:extLst>
              <a:ext uri="{FF2B5EF4-FFF2-40B4-BE49-F238E27FC236}">
                <a16:creationId xmlns:a16="http://schemas.microsoft.com/office/drawing/2014/main" id="{9E122F35-C771-8869-3477-951C8BDFE9A4}"/>
              </a:ext>
            </a:extLst>
          </p:cNvPr>
          <p:cNvSpPr txBox="1"/>
          <p:nvPr/>
        </p:nvSpPr>
        <p:spPr>
          <a:xfrm>
            <a:off x="4852822" y="5967371"/>
            <a:ext cx="10972800" cy="74789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a:solidFill>
                  <a:schemeClr val="tx1"/>
                </a:solidFill>
                <a:latin typeface="Söhne"/>
                <a:ea typeface="+mn-ea"/>
                <a:cs typeface="+mn-cs"/>
                <a:sym typeface="Helvetica Neue Light"/>
              </a:rPr>
              <a:t>Input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Categorical</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Nominal</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unordered</a:t>
            </a:r>
            <a:endParaRPr lang="de-DE" b="0" dirty="0">
              <a:solidFill>
                <a:schemeClr val="tx1"/>
              </a:solidFill>
              <a:latin typeface="Söhne"/>
              <a:ea typeface="+mn-ea"/>
              <a:cs typeface="+mn-cs"/>
              <a:sym typeface="Helvetica Neue Light"/>
            </a:endParaRPr>
          </a:p>
          <a:p>
            <a:pPr algn="l"/>
            <a:r>
              <a:rPr lang="de-DE" dirty="0">
                <a:solidFill>
                  <a:schemeClr val="tx1"/>
                </a:solidFill>
                <a:latin typeface="Söhne"/>
                <a:ea typeface="+mn-ea"/>
                <a:cs typeface="+mn-cs"/>
                <a:sym typeface="Helvetica Neue Light"/>
              </a:rPr>
              <a:t>Output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Numerical</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Continuous</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Absolute</a:t>
            </a:r>
            <a:endParaRPr lang="de-DE" b="0" dirty="0">
              <a:solidFill>
                <a:schemeClr val="tx1"/>
              </a:solidFill>
              <a:latin typeface="Söhne"/>
              <a:ea typeface="+mn-ea"/>
              <a:cs typeface="+mn-cs"/>
            </a:endParaRPr>
          </a:p>
        </p:txBody>
      </p:sp>
      <p:sp>
        <p:nvSpPr>
          <p:cNvPr id="13" name="Textfeld 12">
            <a:extLst>
              <a:ext uri="{FF2B5EF4-FFF2-40B4-BE49-F238E27FC236}">
                <a16:creationId xmlns:a16="http://schemas.microsoft.com/office/drawing/2014/main" id="{3022CC5F-EDB8-3E4A-FEB7-1EEC7A94AD63}"/>
              </a:ext>
            </a:extLst>
          </p:cNvPr>
          <p:cNvSpPr txBox="1"/>
          <p:nvPr/>
        </p:nvSpPr>
        <p:spPr>
          <a:xfrm>
            <a:off x="35394900" y="6298986"/>
            <a:ext cx="10972800" cy="74789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a:solidFill>
                  <a:schemeClr val="tx1"/>
                </a:solidFill>
                <a:latin typeface="Söhne"/>
                <a:ea typeface="+mn-ea"/>
                <a:cs typeface="+mn-cs"/>
                <a:sym typeface="Helvetica Neue Light"/>
              </a:rPr>
              <a:t>Input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Categorical</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Nominal</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ordered</a:t>
            </a:r>
            <a:endParaRPr lang="de-DE" b="0" dirty="0">
              <a:solidFill>
                <a:schemeClr val="tx1"/>
              </a:solidFill>
              <a:latin typeface="Söhne"/>
              <a:ea typeface="+mn-ea"/>
              <a:cs typeface="+mn-cs"/>
              <a:sym typeface="Helvetica Neue Light"/>
            </a:endParaRPr>
          </a:p>
          <a:p>
            <a:pPr algn="l"/>
            <a:r>
              <a:rPr lang="de-DE" dirty="0">
                <a:solidFill>
                  <a:schemeClr val="tx1"/>
                </a:solidFill>
                <a:latin typeface="Söhne"/>
                <a:ea typeface="+mn-ea"/>
                <a:cs typeface="+mn-cs"/>
                <a:sym typeface="Helvetica Neue Light"/>
              </a:rPr>
              <a:t>Output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Numerical</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Continuous</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Absolute</a:t>
            </a:r>
            <a:endParaRPr lang="de-DE" b="0" dirty="0">
              <a:solidFill>
                <a:schemeClr val="tx1"/>
              </a:solidFill>
              <a:latin typeface="Söhne"/>
              <a:ea typeface="+mn-ea"/>
              <a:cs typeface="+mn-cs"/>
            </a:endParaRPr>
          </a:p>
        </p:txBody>
      </p:sp>
    </p:spTree>
    <p:extLst>
      <p:ext uri="{BB962C8B-B14F-4D97-AF65-F5344CB8AC3E}">
        <p14:creationId xmlns:p14="http://schemas.microsoft.com/office/powerpoint/2010/main" val="107071599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490FA1CD-C412-24EC-D5EB-47DA78773E7B}"/>
              </a:ext>
            </a:extLst>
          </p:cNvPr>
          <p:cNvSpPr txBox="1"/>
          <p:nvPr/>
        </p:nvSpPr>
        <p:spPr>
          <a:xfrm>
            <a:off x="3038836" y="2141359"/>
            <a:ext cx="33863437"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Graphical</a:t>
            </a:r>
            <a:r>
              <a:rPr lang="de-DE" sz="15000" dirty="0">
                <a:solidFill>
                  <a:schemeClr val="tx1"/>
                </a:solidFill>
              </a:rPr>
              <a:t> </a:t>
            </a:r>
            <a:r>
              <a:rPr lang="de-DE" sz="15000" dirty="0" err="1">
                <a:solidFill>
                  <a:schemeClr val="tx1"/>
                </a:solidFill>
              </a:rPr>
              <a:t>Representation</a:t>
            </a:r>
            <a:r>
              <a:rPr lang="de-DE" sz="15000" dirty="0">
                <a:solidFill>
                  <a:schemeClr val="tx1"/>
                </a:solidFill>
              </a:rPr>
              <a:t> </a:t>
            </a:r>
            <a:r>
              <a:rPr lang="de-DE" sz="15000" dirty="0" err="1">
                <a:solidFill>
                  <a:schemeClr val="tx1"/>
                </a:solidFill>
              </a:rPr>
              <a:t>of</a:t>
            </a:r>
            <a:r>
              <a:rPr lang="de-DE" sz="15000" dirty="0">
                <a:solidFill>
                  <a:schemeClr val="tx1"/>
                </a:solidFill>
              </a:rPr>
              <a:t> Data</a:t>
            </a:r>
          </a:p>
        </p:txBody>
      </p:sp>
      <p:sp>
        <p:nvSpPr>
          <p:cNvPr id="3" name="Shape">
            <a:extLst>
              <a:ext uri="{FF2B5EF4-FFF2-40B4-BE49-F238E27FC236}">
                <a16:creationId xmlns:a16="http://schemas.microsoft.com/office/drawing/2014/main" id="{2E787623-5B7D-C4FC-51FF-26035E61DED4}"/>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7" name="Foliennummernplatzhalter 6">
            <a:extLst>
              <a:ext uri="{FF2B5EF4-FFF2-40B4-BE49-F238E27FC236}">
                <a16:creationId xmlns:a16="http://schemas.microsoft.com/office/drawing/2014/main" id="{EA4CFC4D-9B1B-87EF-C54B-04238E3E9053}"/>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11</a:t>
            </a:fld>
            <a:endParaRPr lang="de-DE"/>
          </a:p>
        </p:txBody>
      </p:sp>
      <p:sp>
        <p:nvSpPr>
          <p:cNvPr id="9" name="Textfeld 8">
            <a:extLst>
              <a:ext uri="{FF2B5EF4-FFF2-40B4-BE49-F238E27FC236}">
                <a16:creationId xmlns:a16="http://schemas.microsoft.com/office/drawing/2014/main" id="{41302080-905D-71F7-484F-7562758C58B8}"/>
              </a:ext>
            </a:extLst>
          </p:cNvPr>
          <p:cNvSpPr txBox="1"/>
          <p:nvPr/>
        </p:nvSpPr>
        <p:spPr>
          <a:xfrm>
            <a:off x="35877456" y="16971139"/>
            <a:ext cx="10972800" cy="56323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a:solidFill>
                  <a:schemeClr val="tx1"/>
                </a:solidFill>
                <a:latin typeface="Söhne"/>
                <a:ea typeface="+mn-ea"/>
                <a:cs typeface="+mn-cs"/>
                <a:sym typeface="Helvetica Neue Light"/>
              </a:rPr>
              <a:t>Input (like </a:t>
            </a:r>
            <a:r>
              <a:rPr lang="de-DE" dirty="0" err="1">
                <a:solidFill>
                  <a:schemeClr val="tx1"/>
                </a:solidFill>
                <a:latin typeface="Söhne"/>
                <a:ea typeface="+mn-ea"/>
                <a:cs typeface="+mn-cs"/>
                <a:sym typeface="Helvetica Neue Light"/>
              </a:rPr>
              <a:t>scatter</a:t>
            </a:r>
            <a:r>
              <a:rPr lang="de-DE" dirty="0">
                <a:solidFill>
                  <a:schemeClr val="tx1"/>
                </a:solidFill>
                <a:latin typeface="Söhne"/>
                <a:ea typeface="+mn-ea"/>
                <a:cs typeface="+mn-cs"/>
                <a:sym typeface="Helvetica Neue Light"/>
              </a:rPr>
              <a:t> </a:t>
            </a:r>
            <a:r>
              <a:rPr lang="de-DE" dirty="0" err="1">
                <a:solidFill>
                  <a:schemeClr val="tx1"/>
                </a:solidFill>
                <a:latin typeface="Söhne"/>
                <a:ea typeface="+mn-ea"/>
                <a:cs typeface="+mn-cs"/>
                <a:sym typeface="Helvetica Neue Light"/>
              </a:rPr>
              <a:t>plot</a:t>
            </a:r>
            <a:r>
              <a:rPr lang="de-DE" dirty="0">
                <a:solidFill>
                  <a:schemeClr val="tx1"/>
                </a:solidFill>
                <a:latin typeface="Söhne"/>
                <a:ea typeface="+mn-ea"/>
                <a:cs typeface="+mn-cs"/>
                <a:sym typeface="Helvetica Neue Light"/>
              </a:rPr>
              <a: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2 Features</a:t>
            </a: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Both </a:t>
            </a:r>
            <a:r>
              <a:rPr lang="de-DE" b="0" dirty="0" err="1">
                <a:solidFill>
                  <a:schemeClr val="tx1"/>
                </a:solidFill>
                <a:latin typeface="Söhne"/>
                <a:ea typeface="+mn-ea"/>
                <a:cs typeface="+mn-cs"/>
                <a:sym typeface="Helvetica Neue Light"/>
              </a:rPr>
              <a:t>numerical</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endParaRPr lang="de-DE" b="0" dirty="0">
              <a:solidFill>
                <a:schemeClr val="tx1"/>
              </a:solidFill>
              <a:latin typeface="Söhne"/>
              <a:ea typeface="+mn-ea"/>
              <a:cs typeface="+mn-cs"/>
              <a:sym typeface="Helvetica Neue Light"/>
            </a:endParaRPr>
          </a:p>
          <a:p>
            <a:pPr algn="l"/>
            <a:r>
              <a:rPr lang="de-DE" dirty="0">
                <a:solidFill>
                  <a:schemeClr val="tx1"/>
                </a:solidFill>
                <a:latin typeface="Söhne"/>
                <a:ea typeface="+mn-ea"/>
                <a:cs typeface="+mn-cs"/>
                <a:sym typeface="Helvetica Neue Light"/>
              </a:rPr>
              <a:t>Output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Numerical</a:t>
            </a:r>
            <a:endParaRPr lang="de-DE" b="0" dirty="0">
              <a:solidFill>
                <a:schemeClr val="tx1"/>
              </a:solidFill>
              <a:latin typeface="Söhne"/>
              <a:ea typeface="+mn-ea"/>
              <a:cs typeface="+mn-cs"/>
              <a:sym typeface="Helvetica Neue Light"/>
            </a:endParaRPr>
          </a:p>
        </p:txBody>
      </p:sp>
      <p:sp>
        <p:nvSpPr>
          <p:cNvPr id="11" name="Textfeld 10">
            <a:extLst>
              <a:ext uri="{FF2B5EF4-FFF2-40B4-BE49-F238E27FC236}">
                <a16:creationId xmlns:a16="http://schemas.microsoft.com/office/drawing/2014/main" id="{9E122F35-C771-8869-3477-951C8BDFE9A4}"/>
              </a:ext>
            </a:extLst>
          </p:cNvPr>
          <p:cNvSpPr txBox="1"/>
          <p:nvPr/>
        </p:nvSpPr>
        <p:spPr>
          <a:xfrm>
            <a:off x="4487208" y="5991142"/>
            <a:ext cx="9076392" cy="65556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a:solidFill>
                  <a:schemeClr val="tx1"/>
                </a:solidFill>
                <a:latin typeface="Söhne"/>
                <a:ea typeface="+mn-ea"/>
                <a:cs typeface="+mn-cs"/>
                <a:sym typeface="Helvetica Neue Light"/>
              </a:rPr>
              <a:t>Input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2 Features</a:t>
            </a: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Both </a:t>
            </a:r>
            <a:r>
              <a:rPr lang="de-DE" b="0" dirty="0" err="1">
                <a:solidFill>
                  <a:schemeClr val="tx1"/>
                </a:solidFill>
                <a:latin typeface="Söhne"/>
                <a:ea typeface="+mn-ea"/>
                <a:cs typeface="+mn-cs"/>
                <a:sym typeface="Helvetica Neue Light"/>
              </a:rPr>
              <a:t>numerical</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endParaRPr lang="de-DE" b="0" dirty="0">
              <a:solidFill>
                <a:schemeClr val="tx1"/>
              </a:solidFill>
              <a:latin typeface="Söhne"/>
              <a:ea typeface="+mn-ea"/>
              <a:cs typeface="+mn-cs"/>
              <a:sym typeface="Helvetica Neue Light"/>
            </a:endParaRPr>
          </a:p>
          <a:p>
            <a:pPr algn="l"/>
            <a:r>
              <a:rPr lang="de-DE" dirty="0">
                <a:solidFill>
                  <a:schemeClr val="tx1"/>
                </a:solidFill>
                <a:latin typeface="Söhne"/>
                <a:ea typeface="+mn-ea"/>
                <a:cs typeface="+mn-cs"/>
                <a:sym typeface="Helvetica Neue Light"/>
              </a:rPr>
              <a:t>Output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Boolean (1;0)</a:t>
            </a:r>
          </a:p>
          <a:p>
            <a:pPr algn="l"/>
            <a:endParaRPr lang="de-DE" b="0" dirty="0">
              <a:solidFill>
                <a:schemeClr val="tx1"/>
              </a:solidFill>
              <a:latin typeface="Söhne"/>
              <a:ea typeface="+mn-ea"/>
              <a:cs typeface="+mn-cs"/>
              <a:sym typeface="Helvetica Neue Light"/>
            </a:endParaRPr>
          </a:p>
        </p:txBody>
      </p:sp>
      <p:sp>
        <p:nvSpPr>
          <p:cNvPr id="13" name="Textfeld 12">
            <a:extLst>
              <a:ext uri="{FF2B5EF4-FFF2-40B4-BE49-F238E27FC236}">
                <a16:creationId xmlns:a16="http://schemas.microsoft.com/office/drawing/2014/main" id="{3022CC5F-EDB8-3E4A-FEB7-1EEC7A94AD63}"/>
              </a:ext>
            </a:extLst>
          </p:cNvPr>
          <p:cNvSpPr txBox="1"/>
          <p:nvPr/>
        </p:nvSpPr>
        <p:spPr>
          <a:xfrm>
            <a:off x="35877456" y="6298986"/>
            <a:ext cx="10972800" cy="56323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a:solidFill>
                  <a:schemeClr val="tx1"/>
                </a:solidFill>
                <a:latin typeface="Söhne"/>
                <a:ea typeface="+mn-ea"/>
                <a:cs typeface="+mn-cs"/>
                <a:sym typeface="Helvetica Neue Light"/>
              </a:rPr>
              <a:t>Input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1 feature</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numerical</a:t>
            </a:r>
            <a:endParaRPr lang="de-DE" b="0" dirty="0">
              <a:solidFill>
                <a:schemeClr val="tx1"/>
              </a:solidFill>
              <a:latin typeface="Söhne"/>
              <a:ea typeface="+mn-ea"/>
              <a:cs typeface="+mn-cs"/>
              <a:sym typeface="Helvetica Neue Light"/>
            </a:endParaRPr>
          </a:p>
          <a:p>
            <a:pPr algn="l"/>
            <a:r>
              <a:rPr lang="de-DE" dirty="0">
                <a:solidFill>
                  <a:schemeClr val="tx1"/>
                </a:solidFill>
                <a:latin typeface="Söhne"/>
                <a:ea typeface="+mn-ea"/>
                <a:cs typeface="+mn-cs"/>
                <a:sym typeface="Helvetica Neue Light"/>
              </a:rPr>
              <a:t>Output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At least </a:t>
            </a:r>
            <a:r>
              <a:rPr lang="de-DE" b="0" dirty="0" err="1">
                <a:solidFill>
                  <a:schemeClr val="tx1"/>
                </a:solidFill>
                <a:latin typeface="Söhne"/>
                <a:ea typeface="+mn-ea"/>
                <a:cs typeface="+mn-cs"/>
                <a:sym typeface="Helvetica Neue Light"/>
              </a:rPr>
              <a:t>ordered</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Or</a:t>
            </a:r>
            <a:r>
              <a:rPr lang="de-DE" b="0" dirty="0">
                <a:solidFill>
                  <a:schemeClr val="tx1"/>
                </a:solidFill>
                <a:latin typeface="Söhne"/>
                <a:ea typeface="+mn-ea"/>
                <a:cs typeface="+mn-cs"/>
                <a:sym typeface="Helvetica Neue Light"/>
              </a:rPr>
              <a:t> </a:t>
            </a:r>
            <a:r>
              <a:rPr lang="de-DE" b="0" dirty="0" err="1">
                <a:solidFill>
                  <a:schemeClr val="tx1"/>
                </a:solidFill>
                <a:latin typeface="Söhne"/>
                <a:ea typeface="+mn-ea"/>
                <a:cs typeface="+mn-cs"/>
                <a:sym typeface="Helvetica Neue Light"/>
              </a:rPr>
              <a:t>numerical</a:t>
            </a:r>
            <a:endParaRPr lang="de-DE" b="0" dirty="0">
              <a:solidFill>
                <a:schemeClr val="tx1"/>
              </a:solidFill>
              <a:latin typeface="Söhne"/>
              <a:ea typeface="+mn-ea"/>
              <a:cs typeface="+mn-cs"/>
              <a:sym typeface="Helvetica Neue Light"/>
            </a:endParaRPr>
          </a:p>
        </p:txBody>
      </p:sp>
      <p:pic>
        <p:nvPicPr>
          <p:cNvPr id="5" name="Grafik 4">
            <a:extLst>
              <a:ext uri="{FF2B5EF4-FFF2-40B4-BE49-F238E27FC236}">
                <a16:creationId xmlns:a16="http://schemas.microsoft.com/office/drawing/2014/main" id="{1D8D11DA-BCD7-A3CF-1195-06FAA62E5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3600" y="4786571"/>
            <a:ext cx="21243042" cy="21286087"/>
          </a:xfrm>
          <a:prstGeom prst="rect">
            <a:avLst/>
          </a:prstGeom>
          <a:ln w="25400">
            <a:solidFill>
              <a:schemeClr val="tx2"/>
            </a:solidFill>
          </a:ln>
        </p:spPr>
      </p:pic>
      <p:sp>
        <p:nvSpPr>
          <p:cNvPr id="8" name="Textfeld 7">
            <a:extLst>
              <a:ext uri="{FF2B5EF4-FFF2-40B4-BE49-F238E27FC236}">
                <a16:creationId xmlns:a16="http://schemas.microsoft.com/office/drawing/2014/main" id="{6D0B5072-2D78-45A4-D669-B70367E0E140}"/>
              </a:ext>
            </a:extLst>
          </p:cNvPr>
          <p:cNvSpPr txBox="1"/>
          <p:nvPr/>
        </p:nvSpPr>
        <p:spPr>
          <a:xfrm>
            <a:off x="4639608" y="16971139"/>
            <a:ext cx="8250940" cy="56323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a:solidFill>
                  <a:schemeClr val="tx1"/>
                </a:solidFill>
                <a:latin typeface="Söhne"/>
                <a:ea typeface="+mn-ea"/>
                <a:cs typeface="+mn-cs"/>
                <a:sym typeface="Helvetica Neue Light"/>
              </a:rPr>
              <a:t>Input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2 Features</a:t>
            </a:r>
          </a:p>
          <a:p>
            <a:pPr marL="857250" indent="-857250" algn="l">
              <a:buFont typeface="Arial" panose="020B0604020202020204" pitchFamily="34" charset="0"/>
              <a:buChar char="•"/>
            </a:pPr>
            <a:r>
              <a:rPr lang="de-DE" b="0" dirty="0">
                <a:solidFill>
                  <a:schemeClr val="tx1"/>
                </a:solidFill>
                <a:latin typeface="Söhne"/>
                <a:ea typeface="+mn-ea"/>
                <a:cs typeface="+mn-cs"/>
                <a:sym typeface="Helvetica Neue Light"/>
              </a:rPr>
              <a:t>Both </a:t>
            </a:r>
            <a:r>
              <a:rPr lang="de-DE" b="0" dirty="0" err="1">
                <a:solidFill>
                  <a:schemeClr val="tx1"/>
                </a:solidFill>
                <a:latin typeface="Söhne"/>
                <a:ea typeface="+mn-ea"/>
                <a:cs typeface="+mn-cs"/>
                <a:sym typeface="Helvetica Neue Light"/>
              </a:rPr>
              <a:t>categorical</a:t>
            </a:r>
            <a:endParaRPr lang="de-DE" b="0" dirty="0">
              <a:solidFill>
                <a:schemeClr val="tx1"/>
              </a:solidFill>
              <a:latin typeface="Söhne"/>
              <a:ea typeface="+mn-ea"/>
              <a:cs typeface="+mn-cs"/>
              <a:sym typeface="Helvetica Neue Light"/>
            </a:endParaRPr>
          </a:p>
          <a:p>
            <a:pPr marL="857250" indent="-857250" algn="l">
              <a:buFont typeface="Arial" panose="020B0604020202020204" pitchFamily="34" charset="0"/>
              <a:buChar char="•"/>
            </a:pPr>
            <a:endParaRPr lang="de-DE" b="0" dirty="0">
              <a:solidFill>
                <a:schemeClr val="tx1"/>
              </a:solidFill>
              <a:latin typeface="Söhne"/>
              <a:ea typeface="+mn-ea"/>
              <a:cs typeface="+mn-cs"/>
              <a:sym typeface="Helvetica Neue Light"/>
            </a:endParaRPr>
          </a:p>
          <a:p>
            <a:pPr algn="l"/>
            <a:r>
              <a:rPr lang="de-DE" dirty="0">
                <a:solidFill>
                  <a:schemeClr val="tx1"/>
                </a:solidFill>
                <a:latin typeface="Söhne"/>
                <a:ea typeface="+mn-ea"/>
                <a:cs typeface="+mn-cs"/>
                <a:sym typeface="Helvetica Neue Light"/>
              </a:rPr>
              <a:t>Output</a:t>
            </a:r>
            <a:r>
              <a:rPr lang="de-DE" b="0" dirty="0">
                <a:solidFill>
                  <a:schemeClr val="tx1"/>
                </a:solidFill>
                <a:latin typeface="Söhne"/>
                <a:ea typeface="+mn-ea"/>
                <a:cs typeface="+mn-cs"/>
                <a:sym typeface="Helvetica Neue Light"/>
              </a:rPr>
              <a:t>: 	</a:t>
            </a:r>
          </a:p>
          <a:p>
            <a:pPr marL="857250" indent="-857250" algn="l">
              <a:buFont typeface="Arial" panose="020B0604020202020204" pitchFamily="34" charset="0"/>
              <a:buChar char="•"/>
            </a:pPr>
            <a:r>
              <a:rPr lang="de-DE" b="0" dirty="0" err="1">
                <a:solidFill>
                  <a:schemeClr val="tx1"/>
                </a:solidFill>
                <a:latin typeface="Söhne"/>
                <a:ea typeface="+mn-ea"/>
                <a:cs typeface="+mn-cs"/>
                <a:sym typeface="Helvetica Neue Light"/>
              </a:rPr>
              <a:t>Numerical</a:t>
            </a:r>
            <a:endParaRPr lang="de-DE" b="0" dirty="0">
              <a:solidFill>
                <a:schemeClr val="tx1"/>
              </a:solidFill>
              <a:latin typeface="Söhne"/>
              <a:ea typeface="+mn-ea"/>
              <a:cs typeface="+mn-cs"/>
              <a:sym typeface="Helvetica Neue Light"/>
            </a:endParaRPr>
          </a:p>
        </p:txBody>
      </p:sp>
    </p:spTree>
    <p:extLst>
      <p:ext uri="{BB962C8B-B14F-4D97-AF65-F5344CB8AC3E}">
        <p14:creationId xmlns:p14="http://schemas.microsoft.com/office/powerpoint/2010/main" val="47186002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490FA1CD-C412-24EC-D5EB-47DA78773E7B}"/>
              </a:ext>
            </a:extLst>
          </p:cNvPr>
          <p:cNvSpPr txBox="1"/>
          <p:nvPr/>
        </p:nvSpPr>
        <p:spPr>
          <a:xfrm>
            <a:off x="3038836" y="2141359"/>
            <a:ext cx="854240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Exercises</a:t>
            </a:r>
            <a:endParaRPr lang="de-DE" sz="15000" dirty="0">
              <a:solidFill>
                <a:schemeClr val="tx1"/>
              </a:solidFill>
            </a:endParaRPr>
          </a:p>
        </p:txBody>
      </p:sp>
      <p:sp>
        <p:nvSpPr>
          <p:cNvPr id="3" name="Shape">
            <a:extLst>
              <a:ext uri="{FF2B5EF4-FFF2-40B4-BE49-F238E27FC236}">
                <a16:creationId xmlns:a16="http://schemas.microsoft.com/office/drawing/2014/main" id="{2E787623-5B7D-C4FC-51FF-26035E61DED4}"/>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7" name="Foliennummernplatzhalter 6">
            <a:extLst>
              <a:ext uri="{FF2B5EF4-FFF2-40B4-BE49-F238E27FC236}">
                <a16:creationId xmlns:a16="http://schemas.microsoft.com/office/drawing/2014/main" id="{EA4CFC4D-9B1B-87EF-C54B-04238E3E9053}"/>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12</a:t>
            </a:fld>
            <a:endParaRPr lang="de-DE"/>
          </a:p>
        </p:txBody>
      </p:sp>
      <p:sp>
        <p:nvSpPr>
          <p:cNvPr id="4" name="Rechteck 3"/>
          <p:cNvSpPr/>
          <p:nvPr/>
        </p:nvSpPr>
        <p:spPr>
          <a:xfrm>
            <a:off x="3038836" y="6798439"/>
            <a:ext cx="37581626" cy="1569660"/>
          </a:xfrm>
          <a:prstGeom prst="rect">
            <a:avLst/>
          </a:prstGeom>
        </p:spPr>
        <p:txBody>
          <a:bodyPr wrap="square">
            <a:spAutoFit/>
          </a:bodyPr>
          <a:lstStyle/>
          <a:p>
            <a:pPr algn="l"/>
            <a:r>
              <a:rPr lang="en-US" sz="4800" dirty="0"/>
              <a:t>Exercise 1:</a:t>
            </a:r>
            <a:endParaRPr lang="en-US" sz="4800" b="0" dirty="0"/>
          </a:p>
          <a:p>
            <a:pPr algn="l"/>
            <a:r>
              <a:rPr lang="en-US" sz="4800" b="0" dirty="0"/>
              <a:t>Question: Given the array numbers = </a:t>
            </a:r>
            <a:r>
              <a:rPr lang="en-US" sz="4800" b="0" dirty="0" err="1"/>
              <a:t>np.array</a:t>
            </a:r>
            <a:r>
              <a:rPr lang="en-US" sz="4800" b="0" dirty="0"/>
              <a:t>([1, 2, 3, 4, 5, 6, 7, 8, 9, 10]), compute the mean of the numbers.</a:t>
            </a:r>
          </a:p>
        </p:txBody>
      </p:sp>
      <p:sp>
        <p:nvSpPr>
          <p:cNvPr id="5" name="Rechteck 4"/>
          <p:cNvSpPr/>
          <p:nvPr/>
        </p:nvSpPr>
        <p:spPr>
          <a:xfrm>
            <a:off x="3038836" y="9174063"/>
            <a:ext cx="24384000" cy="1569660"/>
          </a:xfrm>
          <a:prstGeom prst="rect">
            <a:avLst/>
          </a:prstGeom>
        </p:spPr>
        <p:txBody>
          <a:bodyPr>
            <a:spAutoFit/>
          </a:bodyPr>
          <a:lstStyle/>
          <a:p>
            <a:pPr algn="l"/>
            <a:r>
              <a:rPr lang="en-US" sz="4800" dirty="0"/>
              <a:t>Exercise 2:</a:t>
            </a:r>
            <a:endParaRPr lang="en-US" sz="4800" b="0" dirty="0"/>
          </a:p>
          <a:p>
            <a:pPr algn="l"/>
            <a:r>
              <a:rPr lang="en-US" sz="4800" b="0" dirty="0"/>
              <a:t>Question: Given the array numbers from Exercise 1, compute the median of the numbers.</a:t>
            </a:r>
          </a:p>
        </p:txBody>
      </p:sp>
      <p:sp>
        <p:nvSpPr>
          <p:cNvPr id="6" name="Rechteck 5"/>
          <p:cNvSpPr/>
          <p:nvPr/>
        </p:nvSpPr>
        <p:spPr>
          <a:xfrm>
            <a:off x="3038836" y="11549687"/>
            <a:ext cx="29774056" cy="3785652"/>
          </a:xfrm>
          <a:prstGeom prst="rect">
            <a:avLst/>
          </a:prstGeom>
        </p:spPr>
        <p:txBody>
          <a:bodyPr wrap="square">
            <a:spAutoFit/>
          </a:bodyPr>
          <a:lstStyle/>
          <a:p>
            <a:pPr algn="l"/>
            <a:r>
              <a:rPr lang="en-US" sz="4800" dirty="0"/>
              <a:t>Exercise 3:</a:t>
            </a:r>
            <a:endParaRPr lang="en-US" sz="4800" b="0" dirty="0"/>
          </a:p>
          <a:p>
            <a:pPr algn="l"/>
            <a:r>
              <a:rPr lang="en-US" sz="4800" b="0" dirty="0"/>
              <a:t>Question: Compute the variance of the numbers. </a:t>
            </a:r>
          </a:p>
          <a:p>
            <a:pPr algn="l"/>
            <a:r>
              <a:rPr lang="en-US" sz="4800" b="0" dirty="0"/>
              <a:t>a) Use population variance b) Use sample variance</a:t>
            </a:r>
          </a:p>
          <a:p>
            <a:pPr algn="l"/>
            <a:r>
              <a:rPr lang="en-US" sz="4800" b="0" dirty="0"/>
              <a:t>ages = [21, 23, 25, 27, 29, 31, 33]</a:t>
            </a:r>
          </a:p>
          <a:p>
            <a:pPr algn="l"/>
            <a:r>
              <a:rPr lang="en-US" sz="4800" b="0" dirty="0"/>
              <a:t>b) Let's say we take a sample of 5 ages from the original group: </a:t>
            </a:r>
            <a:r>
              <a:rPr lang="en-US" sz="4800" b="0" dirty="0" err="1"/>
              <a:t>sample_ages</a:t>
            </a:r>
            <a:r>
              <a:rPr lang="en-US" sz="4800" b="0" dirty="0"/>
              <a:t> = [21, 23, 27, 31, 33]</a:t>
            </a:r>
          </a:p>
        </p:txBody>
      </p:sp>
      <p:sp>
        <p:nvSpPr>
          <p:cNvPr id="8" name="Rechteck 7"/>
          <p:cNvSpPr/>
          <p:nvPr/>
        </p:nvSpPr>
        <p:spPr>
          <a:xfrm>
            <a:off x="3038836" y="16141303"/>
            <a:ext cx="29774056" cy="1569660"/>
          </a:xfrm>
          <a:prstGeom prst="rect">
            <a:avLst/>
          </a:prstGeom>
        </p:spPr>
        <p:txBody>
          <a:bodyPr wrap="square">
            <a:spAutoFit/>
          </a:bodyPr>
          <a:lstStyle/>
          <a:p>
            <a:pPr algn="l"/>
            <a:r>
              <a:rPr lang="en-US" sz="4800" dirty="0"/>
              <a:t>Exercise 4:</a:t>
            </a:r>
            <a:endParaRPr lang="en-US" sz="4800" b="0" dirty="0"/>
          </a:p>
          <a:p>
            <a:pPr algn="l"/>
            <a:r>
              <a:rPr lang="en-US" sz="4800" b="0" dirty="0"/>
              <a:t>Question: Given the array numbers from Exercise 1, compute the standard deviation of the numbers.</a:t>
            </a:r>
          </a:p>
        </p:txBody>
      </p:sp>
      <p:sp>
        <p:nvSpPr>
          <p:cNvPr id="9" name="Rechteck 8"/>
          <p:cNvSpPr/>
          <p:nvPr/>
        </p:nvSpPr>
        <p:spPr>
          <a:xfrm>
            <a:off x="3038836" y="18516927"/>
            <a:ext cx="39586272" cy="2308324"/>
          </a:xfrm>
          <a:prstGeom prst="rect">
            <a:avLst/>
          </a:prstGeom>
        </p:spPr>
        <p:txBody>
          <a:bodyPr wrap="square">
            <a:spAutoFit/>
          </a:bodyPr>
          <a:lstStyle/>
          <a:p>
            <a:pPr algn="l"/>
            <a:r>
              <a:rPr lang="en-US" sz="4800" dirty="0"/>
              <a:t>Exercise 5:</a:t>
            </a:r>
            <a:endParaRPr lang="en-US" sz="4800" b="0" dirty="0"/>
          </a:p>
          <a:p>
            <a:pPr algn="l"/>
            <a:r>
              <a:rPr lang="en-US" sz="4800" b="0" dirty="0"/>
              <a:t>Question: Given the array numbers from Exercise 1, compute the first quartile (25th percentile), the second quartile (50th percentile, or median), and the third quartile (75th percentile) of the numbers.</a:t>
            </a:r>
          </a:p>
        </p:txBody>
      </p:sp>
      <p:sp>
        <p:nvSpPr>
          <p:cNvPr id="10" name="Rechteck 9"/>
          <p:cNvSpPr/>
          <p:nvPr/>
        </p:nvSpPr>
        <p:spPr>
          <a:xfrm>
            <a:off x="3038836" y="21631216"/>
            <a:ext cx="36385872" cy="3046988"/>
          </a:xfrm>
          <a:prstGeom prst="rect">
            <a:avLst/>
          </a:prstGeom>
        </p:spPr>
        <p:txBody>
          <a:bodyPr wrap="square">
            <a:spAutoFit/>
          </a:bodyPr>
          <a:lstStyle/>
          <a:p>
            <a:pPr algn="l"/>
            <a:r>
              <a:rPr lang="en-US" sz="4800" dirty="0"/>
              <a:t>Exercise 6:</a:t>
            </a:r>
            <a:endParaRPr lang="en-US" sz="4800" b="0" dirty="0"/>
          </a:p>
          <a:p>
            <a:pPr algn="l"/>
            <a:r>
              <a:rPr lang="en-US" sz="4800" b="0" dirty="0"/>
              <a:t>show with python plots in a 2x2 subfigure matrix for …</a:t>
            </a:r>
          </a:p>
          <a:p>
            <a:pPr algn="l"/>
            <a:r>
              <a:rPr lang="en-US" sz="4800" b="0" dirty="0"/>
              <a:t>	bar chart, histogram, line diagram, pie diagram</a:t>
            </a:r>
          </a:p>
          <a:p>
            <a:pPr algn="l"/>
            <a:r>
              <a:rPr lang="en-US" sz="4800" b="0" dirty="0"/>
              <a:t>	Scatter plot, Box plot (Box-and-whisker plot), Heatmap, bubble chart</a:t>
            </a:r>
          </a:p>
        </p:txBody>
      </p:sp>
    </p:spTree>
    <p:extLst>
      <p:ext uri="{BB962C8B-B14F-4D97-AF65-F5344CB8AC3E}">
        <p14:creationId xmlns:p14="http://schemas.microsoft.com/office/powerpoint/2010/main" val="258631925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373341" y="1536637"/>
            <a:ext cx="34503868" cy="359072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a:t>3.	Combinatorics</a:t>
            </a:r>
            <a:endParaRPr lang="de-DE" dirty="0"/>
          </a:p>
        </p:txBody>
      </p:sp>
      <p:sp>
        <p:nvSpPr>
          <p:cNvPr id="381" name="Subtitle demo text"/>
          <p:cNvSpPr txBox="1"/>
          <p:nvPr/>
        </p:nvSpPr>
        <p:spPr>
          <a:xfrm>
            <a:off x="7033027" y="4659070"/>
            <a:ext cx="38361632" cy="205184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chemeClr val="accent1">
                    <a:lumMod val="50000"/>
                  </a:schemeClr>
                </a:solidFill>
              </a:rPr>
              <a:t>is concerned with the study of countable, discrete structures and includes the arrangement, combination, and permutation of sets.</a:t>
            </a:r>
            <a:endParaRPr lang="de-DE" dirty="0">
              <a:solidFill>
                <a:schemeClr val="accent1">
                  <a:lumMod val="50000"/>
                </a:schemeClr>
              </a:solidFill>
            </a:endParaRPr>
          </a:p>
        </p:txBody>
      </p:sp>
      <p:grpSp>
        <p:nvGrpSpPr>
          <p:cNvPr id="12" name="Gruppieren 11">
            <a:extLst>
              <a:ext uri="{FF2B5EF4-FFF2-40B4-BE49-F238E27FC236}">
                <a16:creationId xmlns:a16="http://schemas.microsoft.com/office/drawing/2014/main" id="{38299FB6-F378-E970-CA2C-FBDDF55849F9}"/>
              </a:ext>
            </a:extLst>
          </p:cNvPr>
          <p:cNvGrpSpPr/>
          <p:nvPr/>
        </p:nvGrpSpPr>
        <p:grpSpPr>
          <a:xfrm>
            <a:off x="4737124" y="7417231"/>
            <a:ext cx="23907886" cy="1825875"/>
            <a:chOff x="5695814" y="8307352"/>
            <a:chExt cx="23907886" cy="1825875"/>
          </a:xfrm>
        </p:grpSpPr>
        <p:sp>
          <p:nvSpPr>
            <p:cNvPr id="32" name="Rounded Rectangle">
              <a:extLst>
                <a:ext uri="{FF2B5EF4-FFF2-40B4-BE49-F238E27FC236}">
                  <a16:creationId xmlns:a16="http://schemas.microsoft.com/office/drawing/2014/main" id="{551EA839-B437-408D-9820-E7030A485018}"/>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Permutation</a:t>
              </a:r>
            </a:p>
          </p:txBody>
        </p:sp>
        <p:sp>
          <p:nvSpPr>
            <p:cNvPr id="2" name="Graphic 23">
              <a:extLst>
                <a:ext uri="{FF2B5EF4-FFF2-40B4-BE49-F238E27FC236}">
                  <a16:creationId xmlns:a16="http://schemas.microsoft.com/office/drawing/2014/main" id="{C92F9C17-9699-E93D-AF81-540183D6891A}"/>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3" name="Gruppieren 12">
            <a:extLst>
              <a:ext uri="{FF2B5EF4-FFF2-40B4-BE49-F238E27FC236}">
                <a16:creationId xmlns:a16="http://schemas.microsoft.com/office/drawing/2014/main" id="{42030952-2198-22B6-7A24-36906DACC086}"/>
              </a:ext>
            </a:extLst>
          </p:cNvPr>
          <p:cNvGrpSpPr/>
          <p:nvPr/>
        </p:nvGrpSpPr>
        <p:grpSpPr>
          <a:xfrm>
            <a:off x="4737124" y="9759102"/>
            <a:ext cx="23907886" cy="1825875"/>
            <a:chOff x="5695814" y="8307352"/>
            <a:chExt cx="23907886" cy="1825875"/>
          </a:xfrm>
        </p:grpSpPr>
        <p:sp>
          <p:nvSpPr>
            <p:cNvPr id="14" name="Rounded Rectangle">
              <a:extLst>
                <a:ext uri="{FF2B5EF4-FFF2-40B4-BE49-F238E27FC236}">
                  <a16:creationId xmlns:a16="http://schemas.microsoft.com/office/drawing/2014/main" id="{CB1E9CAF-6CAF-3E22-1242-A3E610264020}"/>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k-permutation</a:t>
              </a:r>
              <a:endParaRPr sz="7200" dirty="0">
                <a:solidFill>
                  <a:schemeClr val="tx1"/>
                </a:solidFill>
              </a:endParaRPr>
            </a:p>
          </p:txBody>
        </p:sp>
        <p:sp>
          <p:nvSpPr>
            <p:cNvPr id="15" name="Graphic 23">
              <a:extLst>
                <a:ext uri="{FF2B5EF4-FFF2-40B4-BE49-F238E27FC236}">
                  <a16:creationId xmlns:a16="http://schemas.microsoft.com/office/drawing/2014/main" id="{614D7A8B-7C27-D45A-0133-49CFACD64C5D}"/>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6" name="Gruppieren 15">
            <a:extLst>
              <a:ext uri="{FF2B5EF4-FFF2-40B4-BE49-F238E27FC236}">
                <a16:creationId xmlns:a16="http://schemas.microsoft.com/office/drawing/2014/main" id="{819B83F2-C0CA-18B6-D298-545AD87ED404}"/>
              </a:ext>
            </a:extLst>
          </p:cNvPr>
          <p:cNvGrpSpPr/>
          <p:nvPr/>
        </p:nvGrpSpPr>
        <p:grpSpPr>
          <a:xfrm>
            <a:off x="4737124" y="12100973"/>
            <a:ext cx="23907886" cy="1825875"/>
            <a:chOff x="5695814" y="8307352"/>
            <a:chExt cx="23907886" cy="1825875"/>
          </a:xfrm>
        </p:grpSpPr>
        <p:sp>
          <p:nvSpPr>
            <p:cNvPr id="17" name="Rounded Rectangle">
              <a:extLst>
                <a:ext uri="{FF2B5EF4-FFF2-40B4-BE49-F238E27FC236}">
                  <a16:creationId xmlns:a16="http://schemas.microsoft.com/office/drawing/2014/main" id="{79DA729E-97CD-00C3-1020-8803981DB1CC}"/>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Combination</a:t>
              </a:r>
              <a:endParaRPr sz="7200" dirty="0">
                <a:solidFill>
                  <a:schemeClr val="tx1"/>
                </a:solidFill>
              </a:endParaRPr>
            </a:p>
          </p:txBody>
        </p:sp>
        <p:sp>
          <p:nvSpPr>
            <p:cNvPr id="18" name="Graphic 23">
              <a:extLst>
                <a:ext uri="{FF2B5EF4-FFF2-40B4-BE49-F238E27FC236}">
                  <a16:creationId xmlns:a16="http://schemas.microsoft.com/office/drawing/2014/main" id="{BCBBEEA9-9FAC-8DAD-96A8-F35EC1F54A89}"/>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9" name="Gruppieren 18">
            <a:extLst>
              <a:ext uri="{FF2B5EF4-FFF2-40B4-BE49-F238E27FC236}">
                <a16:creationId xmlns:a16="http://schemas.microsoft.com/office/drawing/2014/main" id="{19CD7C49-218A-03CD-5801-85A2B7F9B46B}"/>
              </a:ext>
            </a:extLst>
          </p:cNvPr>
          <p:cNvGrpSpPr/>
          <p:nvPr/>
        </p:nvGrpSpPr>
        <p:grpSpPr>
          <a:xfrm>
            <a:off x="4737124" y="14442844"/>
            <a:ext cx="23907886" cy="1825875"/>
            <a:chOff x="5695814" y="8307352"/>
            <a:chExt cx="23907886" cy="1825875"/>
          </a:xfrm>
        </p:grpSpPr>
        <p:sp>
          <p:nvSpPr>
            <p:cNvPr id="20" name="Rounded Rectangle">
              <a:extLst>
                <a:ext uri="{FF2B5EF4-FFF2-40B4-BE49-F238E27FC236}">
                  <a16:creationId xmlns:a16="http://schemas.microsoft.com/office/drawing/2014/main" id="{99AECFF1-E7D2-3520-8C6D-779340AF0B3D}"/>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Pascal‘s</a:t>
              </a:r>
              <a:r>
                <a:rPr lang="de-DE" sz="7200" dirty="0">
                  <a:solidFill>
                    <a:schemeClr val="tx1"/>
                  </a:solidFill>
                </a:rPr>
                <a:t> </a:t>
              </a:r>
              <a:r>
                <a:rPr lang="de-DE" sz="7200" dirty="0" err="1">
                  <a:solidFill>
                    <a:schemeClr val="tx1"/>
                  </a:solidFill>
                </a:rPr>
                <a:t>triangle</a:t>
              </a:r>
              <a:endParaRPr sz="7200" dirty="0">
                <a:solidFill>
                  <a:schemeClr val="tx1"/>
                </a:solidFill>
              </a:endParaRPr>
            </a:p>
          </p:txBody>
        </p:sp>
        <p:sp>
          <p:nvSpPr>
            <p:cNvPr id="21" name="Graphic 23">
              <a:extLst>
                <a:ext uri="{FF2B5EF4-FFF2-40B4-BE49-F238E27FC236}">
                  <a16:creationId xmlns:a16="http://schemas.microsoft.com/office/drawing/2014/main" id="{4D765418-0FCD-65BD-DE9D-C6B81CAB45C6}"/>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40" name="Gruppieren 39">
            <a:extLst>
              <a:ext uri="{FF2B5EF4-FFF2-40B4-BE49-F238E27FC236}">
                <a16:creationId xmlns:a16="http://schemas.microsoft.com/office/drawing/2014/main" id="{FACB2F7B-CD3B-EAF1-B925-CF601472E069}"/>
              </a:ext>
            </a:extLst>
          </p:cNvPr>
          <p:cNvGrpSpPr/>
          <p:nvPr/>
        </p:nvGrpSpPr>
        <p:grpSpPr>
          <a:xfrm>
            <a:off x="4737124" y="16648215"/>
            <a:ext cx="23907886" cy="1825875"/>
            <a:chOff x="5695814" y="8307352"/>
            <a:chExt cx="23907886" cy="1825875"/>
          </a:xfrm>
        </p:grpSpPr>
        <p:sp>
          <p:nvSpPr>
            <p:cNvPr id="43" name="Rounded Rectangle">
              <a:extLst>
                <a:ext uri="{FF2B5EF4-FFF2-40B4-BE49-F238E27FC236}">
                  <a16:creationId xmlns:a16="http://schemas.microsoft.com/office/drawing/2014/main" id="{23B60B9C-67B0-1F88-79CA-64FF30A37259}"/>
                </a:ext>
              </a:extLst>
            </p:cNvPr>
            <p:cNvSpPr/>
            <p:nvPr/>
          </p:nvSpPr>
          <p:spPr>
            <a:xfrm>
              <a:off x="5695814" y="8307352"/>
              <a:ext cx="23907886" cy="1825875"/>
            </a:xfrm>
            <a:prstGeom prst="roundRect">
              <a:avLst>
                <a:gd name="adj" fmla="val 7762"/>
              </a:avLst>
            </a:prstGeom>
            <a:solidFill>
              <a:schemeClr val="bg1">
                <a:lumMod val="8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Exercises</a:t>
              </a:r>
              <a:endParaRPr sz="7200" dirty="0">
                <a:solidFill>
                  <a:schemeClr val="tx1"/>
                </a:solidFill>
              </a:endParaRPr>
            </a:p>
          </p:txBody>
        </p:sp>
        <p:sp>
          <p:nvSpPr>
            <p:cNvPr id="44" name="Graphic 23">
              <a:extLst>
                <a:ext uri="{FF2B5EF4-FFF2-40B4-BE49-F238E27FC236}">
                  <a16:creationId xmlns:a16="http://schemas.microsoft.com/office/drawing/2014/main" id="{782016E0-4407-A2E6-FF45-DE62AB949483}"/>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13</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Tree>
    <p:extLst>
      <p:ext uri="{BB962C8B-B14F-4D97-AF65-F5344CB8AC3E}">
        <p14:creationId xmlns:p14="http://schemas.microsoft.com/office/powerpoint/2010/main" val="122348774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first slide">
            <a:extLst>
              <a:ext uri="{FF2B5EF4-FFF2-40B4-BE49-F238E27FC236}">
                <a16:creationId xmlns:a16="http://schemas.microsoft.com/office/drawing/2014/main" id="{BC5793C4-C74D-6937-4B2E-9C8B9759949A}"/>
              </a:ext>
            </a:extLst>
          </p:cNvPr>
          <p:cNvSpPr txBox="1"/>
          <p:nvPr/>
        </p:nvSpPr>
        <p:spPr>
          <a:xfrm>
            <a:off x="3038836" y="2141359"/>
            <a:ext cx="1302119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Permutation</a:t>
            </a:r>
            <a:endParaRPr sz="15000" dirty="0">
              <a:solidFill>
                <a:schemeClr val="tx1"/>
              </a:solidFill>
            </a:endParaRPr>
          </a:p>
        </p:txBody>
      </p:sp>
      <p:sp>
        <p:nvSpPr>
          <p:cNvPr id="6" name="Shape">
            <a:extLst>
              <a:ext uri="{FF2B5EF4-FFF2-40B4-BE49-F238E27FC236}">
                <a16:creationId xmlns:a16="http://schemas.microsoft.com/office/drawing/2014/main" id="{709FB9E0-C438-F7EF-8905-909B04427EA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59A010A-E528-9194-F505-994A949532F8}"/>
                  </a:ext>
                </a:extLst>
              </p:cNvPr>
              <p:cNvSpPr txBox="1"/>
              <p:nvPr/>
            </p:nvSpPr>
            <p:spPr>
              <a:xfrm>
                <a:off x="23810976" y="8459092"/>
                <a:ext cx="21918188" cy="1117228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dirty="0">
                    <a:solidFill>
                      <a:schemeClr val="tx1"/>
                    </a:solidFill>
                    <a:latin typeface="Söhne"/>
                    <a:ea typeface="+mn-ea"/>
                    <a:cs typeface="+mn-cs"/>
                    <a:sym typeface="Montserrat Regular"/>
                  </a:rPr>
                  <a:t>The number of permutations </a:t>
                </a:r>
              </a:p>
              <a:p>
                <a:pPr marL="857250" indent="-857250" algn="l">
                  <a:spcAft>
                    <a:spcPts val="1200"/>
                  </a:spcAft>
                  <a:buFont typeface="Arial" panose="020B0604020202020204" pitchFamily="34" charset="0"/>
                  <a:buChar char="•"/>
                </a:pPr>
                <a:r>
                  <a:rPr lang="en-US" b="0" dirty="0">
                    <a:solidFill>
                      <a:schemeClr val="tx1"/>
                    </a:solidFill>
                    <a:latin typeface="Söhne"/>
                    <a:ea typeface="+mn-ea"/>
                    <a:cs typeface="+mn-cs"/>
                    <a:sym typeface="Montserrat Regular"/>
                  </a:rPr>
                  <a:t>without repetition</a:t>
                </a:r>
              </a:p>
              <a:p>
                <a:pPr marL="857250" indent="-857250" algn="l">
                  <a:spcAft>
                    <a:spcPts val="1200"/>
                  </a:spcAft>
                  <a:buFont typeface="Arial" panose="020B0604020202020204" pitchFamily="34" charset="0"/>
                  <a:buChar char="•"/>
                </a:pPr>
                <a:r>
                  <a:rPr lang="en-US" b="0" dirty="0">
                    <a:solidFill>
                      <a:schemeClr val="tx1"/>
                    </a:solidFill>
                    <a:latin typeface="Söhne"/>
                    <a:ea typeface="+mn-ea"/>
                    <a:cs typeface="+mn-cs"/>
                    <a:sym typeface="Montserrat Regular"/>
                  </a:rPr>
                  <a:t>of a set of </a:t>
                </a:r>
                <a14:m>
                  <m:oMath xmlns:m="http://schemas.openxmlformats.org/officeDocument/2006/math">
                    <m:r>
                      <a:rPr lang="de-DE" b="0" i="1" smtClean="0">
                        <a:solidFill>
                          <a:schemeClr val="tx1"/>
                        </a:solidFill>
                        <a:latin typeface="Cambria Math" panose="02040503050406030204" pitchFamily="18" charset="0"/>
                        <a:ea typeface="+mn-ea"/>
                        <a:cs typeface="+mn-cs"/>
                        <a:sym typeface="Montserrat Regular"/>
                      </a:rPr>
                      <m:t>𝑛</m:t>
                    </m:r>
                  </m:oMath>
                </a14:m>
                <a:r>
                  <a:rPr lang="en-US" b="0" dirty="0">
                    <a:solidFill>
                      <a:schemeClr val="tx1"/>
                    </a:solidFill>
                    <a:latin typeface="Söhne"/>
                    <a:ea typeface="+mn-ea"/>
                    <a:cs typeface="+mn-cs"/>
                  </a:rPr>
                  <a:t> objects is given by:</a:t>
                </a:r>
              </a:p>
              <a:p>
                <a:pPr algn="l">
                  <a:spcAft>
                    <a:spcPts val="1200"/>
                  </a:spcAft>
                </a:pPr>
                <a14:m>
                  <m:oMath xmlns:m="http://schemas.openxmlformats.org/officeDocument/2006/math">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oMath>
                </a14:m>
                <a:r>
                  <a:rPr kumimoji="0" lang="de-DE" sz="6000" b="1" i="0" u="none" strike="noStrike" cap="none" spc="0" normalizeH="0" baseline="0" dirty="0">
                    <a:ln>
                      <a:noFill/>
                    </a:ln>
                    <a:solidFill>
                      <a:srgbClr val="000000"/>
                    </a:solidFill>
                    <a:effectLst/>
                    <a:uFillTx/>
                    <a:sym typeface="Helvetica Neue"/>
                  </a:rPr>
                  <a:t> </a:t>
                </a:r>
              </a:p>
              <a:p>
                <a:pPr algn="l">
                  <a:spcAft>
                    <a:spcPts val="1200"/>
                  </a:spcAft>
                </a:pPr>
                <a:endParaRPr kumimoji="0" lang="de-DE" sz="6000" b="1" i="0" u="none" strike="noStrike" cap="none" spc="0" normalizeH="0" baseline="0" dirty="0">
                  <a:ln>
                    <a:noFill/>
                  </a:ln>
                  <a:solidFill>
                    <a:srgbClr val="000000"/>
                  </a:solidFill>
                  <a:effectLst/>
                  <a:uFillTx/>
                  <a:sym typeface="Helvetica Neue"/>
                </a:endParaRPr>
              </a:p>
              <a:p>
                <a:pPr algn="l">
                  <a:spcAft>
                    <a:spcPts val="1200"/>
                  </a:spcAft>
                </a:pPr>
                <a:r>
                  <a:rPr lang="de-DE" b="0" dirty="0" err="1">
                    <a:solidFill>
                      <a:schemeClr val="tx1"/>
                    </a:solidFill>
                    <a:latin typeface="Söhne"/>
                    <a:ea typeface="+mn-ea"/>
                    <a:cs typeface="+mn-cs"/>
                  </a:rPr>
                  <a:t>For</a:t>
                </a:r>
                <a:r>
                  <a:rPr lang="de-DE" b="0" dirty="0">
                    <a:solidFill>
                      <a:schemeClr val="tx1"/>
                    </a:solidFill>
                    <a:latin typeface="Söhne"/>
                    <a:ea typeface="+mn-ea"/>
                    <a:cs typeface="+mn-cs"/>
                  </a:rPr>
                  <a:t> </a:t>
                </a:r>
                <a14:m>
                  <m:oMath xmlns:m="http://schemas.openxmlformats.org/officeDocument/2006/math">
                    <m:r>
                      <a:rPr kumimoji="0" lang="de-DE" sz="6000" b="0" i="1" u="none" strike="noStrike" cap="none" spc="0" normalizeH="0" baseline="0" smtClean="0">
                        <a:ln>
                          <a:noFill/>
                        </a:ln>
                        <a:solidFill>
                          <a:srgbClr val="000000"/>
                        </a:solidFill>
                        <a:effectLst/>
                        <a:uFillTx/>
                        <a:latin typeface="Cambria Math" panose="02040503050406030204" pitchFamily="18" charset="0"/>
                        <a:sym typeface="Helvetica Neue"/>
                      </a:rPr>
                      <m:t>𝑛</m:t>
                    </m:r>
                    <m:r>
                      <a:rPr kumimoji="0" lang="de-DE" sz="6000" b="0" i="1" u="none" strike="noStrike" cap="none" spc="0" normalizeH="0" baseline="0" smtClean="0">
                        <a:ln>
                          <a:noFill/>
                        </a:ln>
                        <a:solidFill>
                          <a:srgbClr val="000000"/>
                        </a:solidFill>
                        <a:effectLst/>
                        <a:uFillTx/>
                        <a:latin typeface="Cambria Math" panose="02040503050406030204" pitchFamily="18" charset="0"/>
                        <a:sym typeface="Helvetica Neue"/>
                      </a:rPr>
                      <m:t>=4</m:t>
                    </m:r>
                  </m:oMath>
                </a14:m>
                <a:r>
                  <a:rPr lang="de-DE" b="0" dirty="0">
                    <a:solidFill>
                      <a:schemeClr val="tx1"/>
                    </a:solidFill>
                    <a:latin typeface="Söhne"/>
                    <a:ea typeface="+mn-ea"/>
                    <a:cs typeface="+mn-cs"/>
                  </a:rPr>
                  <a:t> </a:t>
                </a:r>
                <a:r>
                  <a:rPr lang="de-DE" b="0" dirty="0" err="1">
                    <a:solidFill>
                      <a:schemeClr val="tx1"/>
                    </a:solidFill>
                    <a:latin typeface="Söhne"/>
                    <a:ea typeface="+mn-ea"/>
                    <a:cs typeface="+mn-cs"/>
                  </a:rPr>
                  <a:t>there</a:t>
                </a:r>
                <a:r>
                  <a:rPr lang="de-DE" b="0" dirty="0">
                    <a:solidFill>
                      <a:schemeClr val="tx1"/>
                    </a:solidFill>
                    <a:latin typeface="Söhne"/>
                    <a:ea typeface="+mn-ea"/>
                    <a:cs typeface="+mn-cs"/>
                  </a:rPr>
                  <a:t> </a:t>
                </a:r>
                <a:r>
                  <a:rPr lang="de-DE" b="0" dirty="0" err="1">
                    <a:solidFill>
                      <a:schemeClr val="tx1"/>
                    </a:solidFill>
                    <a:latin typeface="Söhne"/>
                    <a:ea typeface="+mn-ea"/>
                    <a:cs typeface="+mn-cs"/>
                  </a:rPr>
                  <a:t>are</a:t>
                </a:r>
                <a:r>
                  <a:rPr lang="de-DE" b="0" dirty="0">
                    <a:solidFill>
                      <a:schemeClr val="tx1"/>
                    </a:solidFill>
                    <a:latin typeface="Söhne"/>
                    <a:ea typeface="+mn-ea"/>
                    <a:cs typeface="+mn-cs"/>
                  </a:rPr>
                  <a:t> </a:t>
                </a:r>
              </a:p>
              <a:p>
                <a:pPr algn="l"/>
                <a:endParaRPr lang="en-US" dirty="0">
                  <a:solidFill>
                    <a:schemeClr val="tx1"/>
                  </a:solidFill>
                  <a:latin typeface="Söhne"/>
                  <a:ea typeface="+mn-ea"/>
                  <a:cs typeface="+mn-cs"/>
                </a:endParaRPr>
              </a:p>
              <a:p>
                <a:pPr algn="l"/>
                <a14:m>
                  <m:oMath xmlns:m="http://schemas.openxmlformats.org/officeDocument/2006/math">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𝟒</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𝟒</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𝟒</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𝟑</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𝟏</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𝟐𝟒</m:t>
                    </m:r>
                  </m:oMath>
                </a14:m>
                <a:r>
                  <a:rPr kumimoji="0" lang="de-DE" sz="6000" b="1" i="0" u="none" strike="noStrike" cap="none" spc="0" normalizeH="0" baseline="0" dirty="0">
                    <a:ln>
                      <a:noFill/>
                    </a:ln>
                    <a:solidFill>
                      <a:srgbClr val="000000"/>
                    </a:solidFill>
                    <a:effectLst/>
                    <a:uFillTx/>
                    <a:sym typeface="Helvetica Neue"/>
                  </a:rPr>
                  <a:t> </a:t>
                </a:r>
              </a:p>
              <a:p>
                <a:pPr algn="l"/>
                <a:endParaRPr lang="de-DE" dirty="0"/>
              </a:p>
              <a:p>
                <a:pPr algn="l"/>
                <a:r>
                  <a:rPr lang="de-DE" b="0" dirty="0" err="1">
                    <a:solidFill>
                      <a:schemeClr val="tx1"/>
                    </a:solidFill>
                    <a:latin typeface="Söhne"/>
                    <a:ea typeface="+mn-ea"/>
                    <a:cs typeface="+mn-cs"/>
                  </a:rPr>
                  <a:t>possibilities</a:t>
                </a:r>
                <a:r>
                  <a:rPr lang="de-DE" b="0" dirty="0">
                    <a:solidFill>
                      <a:schemeClr val="tx1"/>
                    </a:solidFill>
                    <a:latin typeface="Söhne"/>
                    <a:ea typeface="+mn-ea"/>
                    <a:cs typeface="+mn-cs"/>
                  </a:rPr>
                  <a:t>.</a:t>
                </a:r>
              </a:p>
              <a:p>
                <a:pPr algn="l"/>
                <a:endParaRPr lang="en-US" dirty="0">
                  <a:solidFill>
                    <a:schemeClr val="tx1"/>
                  </a:solidFill>
                  <a:latin typeface="Söhne"/>
                  <a:ea typeface="+mn-ea"/>
                  <a:cs typeface="+mn-cs"/>
                </a:endParaRPr>
              </a:p>
            </p:txBody>
          </p:sp>
        </mc:Choice>
        <mc:Fallback xmlns="">
          <p:sp>
            <p:nvSpPr>
              <p:cNvPr id="7" name="Textfeld 6">
                <a:extLst>
                  <a:ext uri="{FF2B5EF4-FFF2-40B4-BE49-F238E27FC236}">
                    <a16:creationId xmlns:a16="http://schemas.microsoft.com/office/drawing/2014/main" id="{359A010A-E528-9194-F505-994A949532F8}"/>
                  </a:ext>
                </a:extLst>
              </p:cNvPr>
              <p:cNvSpPr txBox="1">
                <a:spLocks noRot="1" noChangeAspect="1" noMove="1" noResize="1" noEditPoints="1" noAdjustHandles="1" noChangeArrowheads="1" noChangeShapeType="1" noTextEdit="1"/>
              </p:cNvSpPr>
              <p:nvPr/>
            </p:nvSpPr>
            <p:spPr>
              <a:xfrm>
                <a:off x="23810976" y="8459092"/>
                <a:ext cx="21918188" cy="11172289"/>
              </a:xfrm>
              <a:prstGeom prst="rect">
                <a:avLst/>
              </a:prstGeom>
              <a:blipFill>
                <a:blip r:embed="rId2"/>
                <a:stretch>
                  <a:fillRect l="-1669" t="-1692"/>
                </a:stretch>
              </a:blipFill>
              <a:ln w="25400" cap="flat">
                <a:noFill/>
                <a:miter lim="400000"/>
              </a:ln>
              <a:effectLst/>
            </p:spPr>
            <p:txBody>
              <a:bodyPr/>
              <a:lstStyle/>
              <a:p>
                <a:r>
                  <a:rPr lang="de-DE">
                    <a:noFill/>
                  </a:rPr>
                  <a:t> </a:t>
                </a:r>
              </a:p>
            </p:txBody>
          </p:sp>
        </mc:Fallback>
      </mc:AlternateContent>
      <p:pic>
        <p:nvPicPr>
          <p:cNvPr id="10" name="Grafik 9">
            <a:extLst>
              <a:ext uri="{FF2B5EF4-FFF2-40B4-BE49-F238E27FC236}">
                <a16:creationId xmlns:a16="http://schemas.microsoft.com/office/drawing/2014/main" id="{9C061074-0766-F646-0EE5-38E22D54C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6" y="7873876"/>
            <a:ext cx="19481560" cy="16229707"/>
          </a:xfrm>
          <a:prstGeom prst="rect">
            <a:avLst/>
          </a:prstGeom>
          <a:ln w="25400">
            <a:solidFill>
              <a:schemeClr val="tx2"/>
            </a:solidFill>
          </a:ln>
        </p:spPr>
      </p:pic>
      <p:sp>
        <p:nvSpPr>
          <p:cNvPr id="11" name="Textfeld 10">
            <a:extLst>
              <a:ext uri="{FF2B5EF4-FFF2-40B4-BE49-F238E27FC236}">
                <a16:creationId xmlns:a16="http://schemas.microsoft.com/office/drawing/2014/main" id="{5617FF3C-7219-FAA9-2210-5E40F85F1929}"/>
              </a:ext>
            </a:extLst>
          </p:cNvPr>
          <p:cNvSpPr txBox="1"/>
          <p:nvPr/>
        </p:nvSpPr>
        <p:spPr>
          <a:xfrm>
            <a:off x="7095035" y="4937247"/>
            <a:ext cx="20446694"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an arrangement of objects in a specific order. </a:t>
            </a:r>
          </a:p>
        </p:txBody>
      </p:sp>
      <p:sp>
        <p:nvSpPr>
          <p:cNvPr id="2" name="Foliennummernplatzhalter 7">
            <a:extLst>
              <a:ext uri="{FF2B5EF4-FFF2-40B4-BE49-F238E27FC236}">
                <a16:creationId xmlns:a16="http://schemas.microsoft.com/office/drawing/2014/main" id="{EAA0DB02-1E1B-56BF-104D-D3601641BB2D}"/>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14</a:t>
            </a:fld>
            <a:endParaRPr lang="de-DE"/>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092C16B-C510-A5CD-4683-5F979FE4E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220" y="6973967"/>
            <a:ext cx="16472916" cy="18011386"/>
          </a:xfrm>
          <a:prstGeom prst="rect">
            <a:avLst/>
          </a:prstGeom>
          <a:ln w="25400">
            <a:solidFill>
              <a:schemeClr val="tx2"/>
            </a:solidFill>
          </a:ln>
        </p:spPr>
      </p:pic>
      <p:sp>
        <p:nvSpPr>
          <p:cNvPr id="12" name="Title first slide">
            <a:extLst>
              <a:ext uri="{FF2B5EF4-FFF2-40B4-BE49-F238E27FC236}">
                <a16:creationId xmlns:a16="http://schemas.microsoft.com/office/drawing/2014/main" id="{6276C721-BC9B-DC95-90B0-E73EB14DB64E}"/>
              </a:ext>
            </a:extLst>
          </p:cNvPr>
          <p:cNvSpPr txBox="1"/>
          <p:nvPr/>
        </p:nvSpPr>
        <p:spPr>
          <a:xfrm>
            <a:off x="3038836" y="2141359"/>
            <a:ext cx="1302119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Permutation</a:t>
            </a:r>
            <a:endParaRPr sz="15000" dirty="0">
              <a:solidFill>
                <a:schemeClr val="tx1"/>
              </a:solidFill>
            </a:endParaRPr>
          </a:p>
        </p:txBody>
      </p:sp>
      <p:sp>
        <p:nvSpPr>
          <p:cNvPr id="13" name="Shape">
            <a:extLst>
              <a:ext uri="{FF2B5EF4-FFF2-40B4-BE49-F238E27FC236}">
                <a16:creationId xmlns:a16="http://schemas.microsoft.com/office/drawing/2014/main" id="{0D16CAD6-594F-77CB-7709-99465C3B95D8}"/>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14" name="Textfeld 13">
            <a:extLst>
              <a:ext uri="{FF2B5EF4-FFF2-40B4-BE49-F238E27FC236}">
                <a16:creationId xmlns:a16="http://schemas.microsoft.com/office/drawing/2014/main" id="{A27757BA-0C01-34E3-500F-57D98DEEC1A9}"/>
              </a:ext>
            </a:extLst>
          </p:cNvPr>
          <p:cNvSpPr txBox="1"/>
          <p:nvPr/>
        </p:nvSpPr>
        <p:spPr>
          <a:xfrm>
            <a:off x="7095035" y="4937247"/>
            <a:ext cx="20446694"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an arrangement of objects in a specific order. </a:t>
            </a:r>
          </a:p>
        </p:txBody>
      </p:sp>
      <p:sp>
        <p:nvSpPr>
          <p:cNvPr id="3" name="Foliennummernplatzhalter 7">
            <a:extLst>
              <a:ext uri="{FF2B5EF4-FFF2-40B4-BE49-F238E27FC236}">
                <a16:creationId xmlns:a16="http://schemas.microsoft.com/office/drawing/2014/main" id="{62CFECFF-A66D-BE9F-43D5-C9AB96E00DFE}"/>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15</a:t>
            </a:fld>
            <a:endParaRPr lang="de-DE"/>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D60A6DB9-6D67-BF2B-E9FC-FB6C15C68A2E}"/>
                  </a:ext>
                </a:extLst>
              </p:cNvPr>
              <p:cNvSpPr txBox="1"/>
              <p:nvPr/>
            </p:nvSpPr>
            <p:spPr>
              <a:xfrm>
                <a:off x="23810976" y="8459092"/>
                <a:ext cx="21918188" cy="85561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dirty="0">
                    <a:solidFill>
                      <a:schemeClr val="tx1"/>
                    </a:solidFill>
                    <a:latin typeface="Söhne"/>
                    <a:ea typeface="+mn-ea"/>
                    <a:cs typeface="+mn-cs"/>
                    <a:sym typeface="Montserrat Regular"/>
                  </a:rPr>
                  <a:t>Example</a:t>
                </a:r>
              </a:p>
              <a:p>
                <a:pPr marL="857250" indent="-857250" algn="l">
                  <a:spcAft>
                    <a:spcPts val="1200"/>
                  </a:spcAft>
                  <a:buFont typeface="Arial" panose="020B0604020202020204" pitchFamily="34" charset="0"/>
                  <a:buChar char="•"/>
                </a:pPr>
                <a:r>
                  <a:rPr lang="en-US" b="0" dirty="0">
                    <a:solidFill>
                      <a:schemeClr val="tx1"/>
                    </a:solidFill>
                    <a:latin typeface="Söhne"/>
                    <a:ea typeface="+mn-ea"/>
                    <a:cs typeface="+mn-cs"/>
                    <a:sym typeface="Montserrat Regular"/>
                  </a:rPr>
                  <a:t>4 people sit at a table</a:t>
                </a:r>
              </a:p>
              <a:p>
                <a:pPr marL="857250" indent="-857250" algn="l">
                  <a:spcAft>
                    <a:spcPts val="1200"/>
                  </a:spcAft>
                  <a:buFont typeface="Arial" panose="020B0604020202020204" pitchFamily="34" charset="0"/>
                  <a:buChar char="•"/>
                </a:pPr>
                <a:r>
                  <a:rPr lang="en-US" b="0" dirty="0">
                    <a:solidFill>
                      <a:schemeClr val="tx1"/>
                    </a:solidFill>
                    <a:latin typeface="Söhne"/>
                    <a:ea typeface="+mn-ea"/>
                    <a:cs typeface="+mn-cs"/>
                    <a:sym typeface="Montserrat Regular"/>
                  </a:rPr>
                  <a:t>Restriction: The position of one of them is fixed.</a:t>
                </a:r>
              </a:p>
              <a:p>
                <a:pPr marL="857250" indent="-857250" algn="l">
                  <a:spcAft>
                    <a:spcPts val="1200"/>
                  </a:spcAft>
                  <a:buFont typeface="Arial" panose="020B0604020202020204" pitchFamily="34" charset="0"/>
                  <a:buChar char="•"/>
                </a:pPr>
                <a:r>
                  <a:rPr lang="en-US" b="0" dirty="0">
                    <a:solidFill>
                      <a:schemeClr val="tx1"/>
                    </a:solidFill>
                    <a:latin typeface="Söhne"/>
                    <a:ea typeface="+mn-ea"/>
                    <a:cs typeface="+mn-cs"/>
                    <a:sym typeface="Montserrat Regular"/>
                  </a:rPr>
                  <a:t>How many possible arrangements are there?</a:t>
                </a:r>
              </a:p>
              <a:p>
                <a:pPr marL="857250" indent="-857250" algn="l">
                  <a:spcAft>
                    <a:spcPts val="1200"/>
                  </a:spcAft>
                  <a:buFont typeface="Arial" panose="020B0604020202020204" pitchFamily="34" charset="0"/>
                  <a:buChar char="•"/>
                </a:pPr>
                <a:endParaRPr lang="en-US" b="0" dirty="0">
                  <a:solidFill>
                    <a:schemeClr val="tx1"/>
                  </a:solidFill>
                  <a:latin typeface="Söhne"/>
                  <a:ea typeface="+mn-ea"/>
                  <a:cs typeface="+mn-cs"/>
                  <a:sym typeface="Montserrat Regular"/>
                </a:endParaRPr>
              </a:p>
              <a:p>
                <a:pPr algn="l">
                  <a:spcAft>
                    <a:spcPts val="1200"/>
                  </a:spcAft>
                </a:pPr>
                <a14:m>
                  <m:oMath xmlns:m="http://schemas.openxmlformats.org/officeDocument/2006/math">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𝟑</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𝟑</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𝟑</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𝟏</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𝟔</m:t>
                    </m:r>
                  </m:oMath>
                </a14:m>
                <a:r>
                  <a:rPr kumimoji="0" lang="de-DE" sz="6000" b="1" i="0" u="none" strike="noStrike" cap="none" spc="0" normalizeH="0" baseline="0" dirty="0">
                    <a:ln>
                      <a:noFill/>
                    </a:ln>
                    <a:solidFill>
                      <a:srgbClr val="000000"/>
                    </a:solidFill>
                    <a:effectLst/>
                    <a:uFillTx/>
                    <a:sym typeface="Helvetica Neue"/>
                  </a:rPr>
                  <a:t> </a:t>
                </a:r>
              </a:p>
              <a:p>
                <a:pPr algn="l">
                  <a:spcAft>
                    <a:spcPts val="1200"/>
                  </a:spcAft>
                </a:pPr>
                <a:endParaRPr kumimoji="0" lang="de-DE" sz="6000" b="1" i="0" u="none" strike="noStrike" cap="none" spc="0" normalizeH="0" baseline="0" dirty="0">
                  <a:ln>
                    <a:noFill/>
                  </a:ln>
                  <a:solidFill>
                    <a:srgbClr val="000000"/>
                  </a:solidFill>
                  <a:effectLst/>
                  <a:uFillTx/>
                  <a:sym typeface="Helvetica Neue"/>
                </a:endParaRPr>
              </a:p>
              <a:p>
                <a:pPr algn="l"/>
                <a:endParaRPr lang="en-US" dirty="0">
                  <a:solidFill>
                    <a:schemeClr val="tx1"/>
                  </a:solidFill>
                  <a:latin typeface="Söhne"/>
                  <a:ea typeface="+mn-ea"/>
                  <a:cs typeface="+mn-cs"/>
                </a:endParaRPr>
              </a:p>
            </p:txBody>
          </p:sp>
        </mc:Choice>
        <mc:Fallback xmlns="">
          <p:sp>
            <p:nvSpPr>
              <p:cNvPr id="4" name="Textfeld 3">
                <a:extLst>
                  <a:ext uri="{FF2B5EF4-FFF2-40B4-BE49-F238E27FC236}">
                    <a16:creationId xmlns:a16="http://schemas.microsoft.com/office/drawing/2014/main" id="{D60A6DB9-6D67-BF2B-E9FC-FB6C15C68A2E}"/>
                  </a:ext>
                </a:extLst>
              </p:cNvPr>
              <p:cNvSpPr txBox="1">
                <a:spLocks noRot="1" noChangeAspect="1" noMove="1" noResize="1" noEditPoints="1" noAdjustHandles="1" noChangeArrowheads="1" noChangeShapeType="1" noTextEdit="1"/>
              </p:cNvSpPr>
              <p:nvPr/>
            </p:nvSpPr>
            <p:spPr>
              <a:xfrm>
                <a:off x="23810976" y="8459092"/>
                <a:ext cx="21918188" cy="8556188"/>
              </a:xfrm>
              <a:prstGeom prst="rect">
                <a:avLst/>
              </a:prstGeom>
              <a:blipFill>
                <a:blip r:embed="rId3"/>
                <a:stretch>
                  <a:fillRect l="-1669" t="-2210"/>
                </a:stretch>
              </a:blipFill>
              <a:ln w="25400" cap="flat">
                <a:noFill/>
                <a:miter lim="400000"/>
              </a:ln>
              <a:effectLst/>
            </p:spPr>
            <p:txBody>
              <a:bodyPr/>
              <a:lstStyle/>
              <a:p>
                <a:r>
                  <a:rPr lang="de-DE">
                    <a:noFill/>
                  </a:rPr>
                  <a:t> </a:t>
                </a:r>
              </a:p>
            </p:txBody>
          </p:sp>
        </mc:Fallback>
      </mc:AlternateContent>
    </p:spTree>
    <p:extLst>
      <p:ext uri="{BB962C8B-B14F-4D97-AF65-F5344CB8AC3E}">
        <p14:creationId xmlns:p14="http://schemas.microsoft.com/office/powerpoint/2010/main" val="64137612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E94C5DD-A66F-851E-5385-11746A82FFCA}"/>
              </a:ext>
            </a:extLst>
          </p:cNvPr>
          <p:cNvSpPr/>
          <p:nvPr/>
        </p:nvSpPr>
        <p:spPr>
          <a:xfrm>
            <a:off x="3038835" y="7682867"/>
            <a:ext cx="23583900" cy="13221696"/>
          </a:xfrm>
          <a:prstGeom prst="rect">
            <a:avLst/>
          </a:prstGeom>
          <a:noFill/>
          <a:ln w="25400" cap="flat">
            <a:solidFill>
              <a:schemeClr val="bg1">
                <a:lumMod val="6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Title first slide">
            <a:extLst>
              <a:ext uri="{FF2B5EF4-FFF2-40B4-BE49-F238E27FC236}">
                <a16:creationId xmlns:a16="http://schemas.microsoft.com/office/drawing/2014/main" id="{BC5793C4-C74D-6937-4B2E-9C8B9759949A}"/>
              </a:ext>
            </a:extLst>
          </p:cNvPr>
          <p:cNvSpPr txBox="1"/>
          <p:nvPr/>
        </p:nvSpPr>
        <p:spPr>
          <a:xfrm>
            <a:off x="3038836" y="2141359"/>
            <a:ext cx="15106700"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K-permutation</a:t>
            </a:r>
            <a:endParaRPr sz="15000" dirty="0">
              <a:solidFill>
                <a:schemeClr val="tx1"/>
              </a:solidFill>
            </a:endParaRPr>
          </a:p>
        </p:txBody>
      </p:sp>
      <p:sp>
        <p:nvSpPr>
          <p:cNvPr id="6" name="Shape">
            <a:extLst>
              <a:ext uri="{FF2B5EF4-FFF2-40B4-BE49-F238E27FC236}">
                <a16:creationId xmlns:a16="http://schemas.microsoft.com/office/drawing/2014/main" id="{709FB9E0-C438-F7EF-8905-909B04427EA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59A010A-E528-9194-F505-994A949532F8}"/>
                  </a:ext>
                </a:extLst>
              </p:cNvPr>
              <p:cNvSpPr txBox="1"/>
              <p:nvPr/>
            </p:nvSpPr>
            <p:spPr>
              <a:xfrm>
                <a:off x="27434557" y="7682867"/>
                <a:ext cx="18895041" cy="182348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dirty="0">
                    <a:solidFill>
                      <a:schemeClr val="tx1"/>
                    </a:solidFill>
                    <a:latin typeface="Söhne"/>
                    <a:ea typeface="+mn-ea"/>
                    <a:cs typeface="+mn-cs"/>
                    <a:sym typeface="Montserrat Regular"/>
                  </a:rPr>
                  <a:t>The number of k-permutations </a:t>
                </a:r>
              </a:p>
              <a:p>
                <a:pPr marL="857250" indent="-857250" algn="l">
                  <a:spcAft>
                    <a:spcPts val="1200"/>
                  </a:spcAft>
                  <a:buFont typeface="Arial" panose="020B0604020202020204" pitchFamily="34" charset="0"/>
                  <a:buChar char="•"/>
                </a:pPr>
                <a:r>
                  <a:rPr lang="en-US" b="0" dirty="0">
                    <a:solidFill>
                      <a:schemeClr val="tx1"/>
                    </a:solidFill>
                    <a:latin typeface="Söhne"/>
                    <a:ea typeface="+mn-ea"/>
                    <a:cs typeface="+mn-cs"/>
                    <a:sym typeface="Montserrat Regular"/>
                  </a:rPr>
                  <a:t>without repetition</a:t>
                </a:r>
              </a:p>
              <a:p>
                <a:pPr marL="857250" indent="-857250" algn="l">
                  <a:spcAft>
                    <a:spcPts val="1200"/>
                  </a:spcAft>
                  <a:buFont typeface="Arial" panose="020B0604020202020204" pitchFamily="34" charset="0"/>
                  <a:buChar char="•"/>
                </a:pPr>
                <a:r>
                  <a:rPr lang="en-US" b="0" dirty="0">
                    <a:solidFill>
                      <a:schemeClr val="tx1"/>
                    </a:solidFill>
                    <a:latin typeface="Söhne"/>
                    <a:ea typeface="+mn-ea"/>
                    <a:cs typeface="+mn-cs"/>
                    <a:sym typeface="Montserrat Regular"/>
                  </a:rPr>
                  <a:t>of a set of </a:t>
                </a:r>
                <a14:m>
                  <m:oMath xmlns:m="http://schemas.openxmlformats.org/officeDocument/2006/math">
                    <m:r>
                      <a:rPr lang="de-DE" b="0" i="1" smtClean="0">
                        <a:solidFill>
                          <a:schemeClr val="tx1"/>
                        </a:solidFill>
                        <a:latin typeface="Cambria Math" panose="02040503050406030204" pitchFamily="18" charset="0"/>
                        <a:ea typeface="+mn-ea"/>
                        <a:cs typeface="+mn-cs"/>
                        <a:sym typeface="Montserrat Regular"/>
                      </a:rPr>
                      <m:t>𝑛</m:t>
                    </m:r>
                  </m:oMath>
                </a14:m>
                <a:r>
                  <a:rPr lang="en-US" b="0" dirty="0">
                    <a:solidFill>
                      <a:schemeClr val="tx1"/>
                    </a:solidFill>
                    <a:latin typeface="Söhne"/>
                    <a:ea typeface="+mn-ea"/>
                    <a:cs typeface="+mn-cs"/>
                  </a:rPr>
                  <a:t> objects and k selections is given by</a:t>
                </a:r>
              </a:p>
              <a:p>
                <a:pPr algn="l">
                  <a:spcAft>
                    <a:spcPts val="1200"/>
                  </a:spcAft>
                </a:pPr>
                <a14:m>
                  <m:oMath xmlns:m="http://schemas.openxmlformats.org/officeDocument/2006/math">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𝒌</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num>
                      <m:den>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𝒌</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den>
                    </m:f>
                  </m:oMath>
                </a14:m>
                <a:r>
                  <a:rPr kumimoji="0" lang="de-DE" sz="6000" b="1" i="0" u="none" strike="noStrike" cap="none" spc="0" normalizeH="0" baseline="0" dirty="0">
                    <a:ln>
                      <a:noFill/>
                    </a:ln>
                    <a:solidFill>
                      <a:srgbClr val="000000"/>
                    </a:solidFill>
                    <a:effectLst/>
                    <a:uFillTx/>
                    <a:sym typeface="Helvetica Neue"/>
                  </a:rPr>
                  <a:t> </a:t>
                </a:r>
              </a:p>
              <a:p>
                <a:pPr algn="l">
                  <a:spcAft>
                    <a:spcPts val="1200"/>
                  </a:spcAft>
                </a:pPr>
                <a:endParaRPr lang="en-US" b="0" dirty="0">
                  <a:solidFill>
                    <a:schemeClr val="tx1"/>
                  </a:solidFill>
                  <a:latin typeface="Söhne"/>
                  <a:ea typeface="+mn-ea"/>
                  <a:cs typeface="+mn-cs"/>
                </a:endParaRPr>
              </a:p>
              <a:p>
                <a:pPr algn="l">
                  <a:spcAft>
                    <a:spcPts val="1200"/>
                  </a:spcAft>
                </a:pPr>
                <a:r>
                  <a:rPr lang="de-DE" b="0" dirty="0">
                    <a:solidFill>
                      <a:schemeClr val="tx1"/>
                    </a:solidFill>
                    <a:latin typeface="Söhne"/>
                    <a:ea typeface="+mn-ea"/>
                    <a:cs typeface="+mn-cs"/>
                  </a:rPr>
                  <a:t>For </a:t>
                </a:r>
                <a14:m>
                  <m:oMath xmlns:m="http://schemas.openxmlformats.org/officeDocument/2006/math">
                    <m:r>
                      <a:rPr kumimoji="0" lang="de-DE" sz="6000" b="0" i="1" u="none" strike="noStrike" cap="none" spc="0" normalizeH="0" baseline="0" smtClean="0">
                        <a:ln>
                          <a:noFill/>
                        </a:ln>
                        <a:solidFill>
                          <a:srgbClr val="000000"/>
                        </a:solidFill>
                        <a:effectLst/>
                        <a:uFillTx/>
                        <a:latin typeface="Cambria Math" panose="02040503050406030204" pitchFamily="18" charset="0"/>
                        <a:sym typeface="Helvetica Neue"/>
                      </a:rPr>
                      <m:t>𝑛</m:t>
                    </m:r>
                    <m:r>
                      <a:rPr kumimoji="0" lang="de-DE" sz="6000" b="0" i="1" u="none" strike="noStrike" cap="none" spc="0" normalizeH="0" baseline="0" smtClean="0">
                        <a:ln>
                          <a:noFill/>
                        </a:ln>
                        <a:solidFill>
                          <a:srgbClr val="000000"/>
                        </a:solidFill>
                        <a:effectLst/>
                        <a:uFillTx/>
                        <a:latin typeface="Cambria Math" panose="02040503050406030204" pitchFamily="18" charset="0"/>
                        <a:sym typeface="Helvetica Neue"/>
                      </a:rPr>
                      <m:t>=4</m:t>
                    </m:r>
                  </m:oMath>
                </a14:m>
                <a:r>
                  <a:rPr lang="de-DE" b="0" dirty="0">
                    <a:solidFill>
                      <a:schemeClr val="tx1"/>
                    </a:solidFill>
                    <a:latin typeface="Söhne"/>
                    <a:ea typeface="+mn-ea"/>
                    <a:cs typeface="+mn-cs"/>
                  </a:rPr>
                  <a:t> and </a:t>
                </a:r>
                <a14:m>
                  <m:oMath xmlns:m="http://schemas.openxmlformats.org/officeDocument/2006/math">
                    <m:r>
                      <a:rPr lang="de-DE" b="0" i="1" smtClean="0">
                        <a:latin typeface="Cambria Math" panose="02040503050406030204" pitchFamily="18" charset="0"/>
                      </a:rPr>
                      <m:t>𝑘</m:t>
                    </m:r>
                    <m:r>
                      <a:rPr lang="de-DE" b="0" i="1">
                        <a:latin typeface="Cambria Math" panose="02040503050406030204" pitchFamily="18" charset="0"/>
                      </a:rPr>
                      <m:t>=</m:t>
                    </m:r>
                    <m:r>
                      <a:rPr lang="de-DE" b="0" i="1" smtClean="0">
                        <a:latin typeface="Cambria Math" panose="02040503050406030204" pitchFamily="18" charset="0"/>
                      </a:rPr>
                      <m:t>2</m:t>
                    </m:r>
                  </m:oMath>
                </a14:m>
                <a:r>
                  <a:rPr lang="de-DE" b="0" dirty="0">
                    <a:solidFill>
                      <a:schemeClr val="tx1"/>
                    </a:solidFill>
                    <a:latin typeface="Söhne"/>
                    <a:ea typeface="+mn-ea"/>
                    <a:cs typeface="+mn-cs"/>
                  </a:rPr>
                  <a:t> </a:t>
                </a:r>
                <a:r>
                  <a:rPr lang="de-DE" b="0" dirty="0" err="1">
                    <a:solidFill>
                      <a:schemeClr val="tx1"/>
                    </a:solidFill>
                    <a:latin typeface="Söhne"/>
                    <a:ea typeface="+mn-ea"/>
                    <a:cs typeface="+mn-cs"/>
                  </a:rPr>
                  <a:t>there</a:t>
                </a:r>
                <a:r>
                  <a:rPr lang="de-DE" b="0" dirty="0">
                    <a:solidFill>
                      <a:schemeClr val="tx1"/>
                    </a:solidFill>
                    <a:latin typeface="Söhne"/>
                    <a:ea typeface="+mn-ea"/>
                    <a:cs typeface="+mn-cs"/>
                  </a:rPr>
                  <a:t> </a:t>
                </a:r>
                <a:r>
                  <a:rPr lang="de-DE" b="0" dirty="0" err="1">
                    <a:solidFill>
                      <a:schemeClr val="tx1"/>
                    </a:solidFill>
                    <a:latin typeface="Söhne"/>
                    <a:ea typeface="+mn-ea"/>
                    <a:cs typeface="+mn-cs"/>
                  </a:rPr>
                  <a:t>are</a:t>
                </a:r>
                <a:r>
                  <a:rPr lang="de-DE" b="0" dirty="0">
                    <a:solidFill>
                      <a:schemeClr val="tx1"/>
                    </a:solidFill>
                    <a:latin typeface="Söhne"/>
                    <a:ea typeface="+mn-ea"/>
                    <a:cs typeface="+mn-cs"/>
                  </a:rPr>
                  <a:t> </a:t>
                </a:r>
              </a:p>
              <a:p>
                <a:pPr algn="l">
                  <a:spcAft>
                    <a:spcPts val="1200"/>
                  </a:spcAft>
                </a:pPr>
                <a:endParaRPr lang="en-US" b="0" dirty="0">
                  <a:solidFill>
                    <a:schemeClr val="tx1"/>
                  </a:solidFill>
                  <a:latin typeface="Söhne"/>
                  <a:ea typeface="+mn-ea"/>
                  <a:cs typeface="+mn-cs"/>
                </a:endParaRPr>
              </a:p>
              <a:p>
                <a:pPr algn="l">
                  <a:spcAft>
                    <a:spcPts val="1200"/>
                  </a:spcAft>
                </a:pPr>
                <a14:m>
                  <m:oMath xmlns:m="http://schemas.openxmlformats.org/officeDocument/2006/math">
                    <m:r>
                      <a:rPr lang="de-DE" i="1">
                        <a:latin typeface="Cambria Math" panose="02040503050406030204" pitchFamily="18" charset="0"/>
                      </a:rPr>
                      <m:t>𝑷</m:t>
                    </m:r>
                    <m:d>
                      <m:dPr>
                        <m:ctrlPr>
                          <a:rPr lang="de-DE" i="1">
                            <a:latin typeface="Cambria Math" panose="02040503050406030204" pitchFamily="18" charset="0"/>
                          </a:rPr>
                        </m:ctrlPr>
                      </m:dPr>
                      <m:e>
                        <m:r>
                          <a:rPr lang="de-DE" i="1">
                            <a:latin typeface="Cambria Math" panose="02040503050406030204" pitchFamily="18" charset="0"/>
                          </a:rPr>
                          <m:t>𝟒</m:t>
                        </m:r>
                        <m:r>
                          <a:rPr lang="de-DE" i="1">
                            <a:latin typeface="Cambria Math" panose="02040503050406030204" pitchFamily="18" charset="0"/>
                          </a:rPr>
                          <m:t>,</m:t>
                        </m:r>
                        <m:r>
                          <a:rPr lang="de-DE" i="1">
                            <a:latin typeface="Cambria Math" panose="02040503050406030204" pitchFamily="18" charset="0"/>
                          </a:rPr>
                          <m:t>𝟐</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𝟒</m:t>
                        </m:r>
                        <m:r>
                          <a:rPr lang="de-DE" i="1">
                            <a:latin typeface="Cambria Math" panose="02040503050406030204" pitchFamily="18" charset="0"/>
                          </a:rPr>
                          <m:t>∗</m:t>
                        </m:r>
                        <m:r>
                          <a:rPr lang="de-DE" i="1">
                            <a:latin typeface="Cambria Math" panose="02040503050406030204" pitchFamily="18" charset="0"/>
                          </a:rPr>
                          <m:t>𝟑</m:t>
                        </m:r>
                        <m:r>
                          <a:rPr lang="de-DE" i="1">
                            <a:latin typeface="Cambria Math" panose="02040503050406030204" pitchFamily="18" charset="0"/>
                          </a:rPr>
                          <m:t>∗</m:t>
                        </m:r>
                        <m:r>
                          <a:rPr lang="de-DE" i="1">
                            <a:latin typeface="Cambria Math" panose="02040503050406030204" pitchFamily="18" charset="0"/>
                          </a:rPr>
                          <m:t>𝟐</m:t>
                        </m:r>
                      </m:num>
                      <m:den>
                        <m:r>
                          <a:rPr lang="de-DE" i="1">
                            <a:latin typeface="Cambria Math" panose="02040503050406030204" pitchFamily="18" charset="0"/>
                          </a:rPr>
                          <m:t>𝟐</m:t>
                        </m:r>
                      </m:den>
                    </m:f>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𝟐𝟒</m:t>
                        </m:r>
                      </m:num>
                      <m:den>
                        <m:r>
                          <a:rPr lang="de-DE" i="1">
                            <a:latin typeface="Cambria Math" panose="02040503050406030204" pitchFamily="18" charset="0"/>
                          </a:rPr>
                          <m:t>𝟑</m:t>
                        </m:r>
                        <m:r>
                          <a:rPr lang="de-DE" i="1">
                            <a:latin typeface="Cambria Math" panose="02040503050406030204" pitchFamily="18" charset="0"/>
                          </a:rPr>
                          <m:t>∗</m:t>
                        </m:r>
                        <m:r>
                          <a:rPr lang="de-DE" i="1">
                            <a:latin typeface="Cambria Math" panose="02040503050406030204" pitchFamily="18" charset="0"/>
                          </a:rPr>
                          <m:t>𝟐</m:t>
                        </m:r>
                      </m:den>
                    </m:f>
                    <m:r>
                      <a:rPr lang="de-DE" i="1">
                        <a:latin typeface="Cambria Math" panose="02040503050406030204" pitchFamily="18" charset="0"/>
                      </a:rPr>
                      <m:t>=</m:t>
                    </m:r>
                    <m:r>
                      <a:rPr lang="de-DE" i="1">
                        <a:latin typeface="Cambria Math" panose="02040503050406030204" pitchFamily="18" charset="0"/>
                      </a:rPr>
                      <m:t>𝟏𝟐</m:t>
                    </m:r>
                  </m:oMath>
                </a14:m>
                <a:r>
                  <a:rPr lang="de-DE" dirty="0"/>
                  <a:t>  </a:t>
                </a:r>
              </a:p>
              <a:p>
                <a:pPr algn="l">
                  <a:spcAft>
                    <a:spcPts val="1200"/>
                  </a:spcAft>
                </a:pPr>
                <a:endParaRPr lang="en-US" b="0" dirty="0">
                  <a:solidFill>
                    <a:schemeClr val="tx1"/>
                  </a:solidFill>
                  <a:latin typeface="Söhne"/>
                  <a:ea typeface="+mn-ea"/>
                  <a:cs typeface="+mn-cs"/>
                </a:endParaRPr>
              </a:p>
              <a:p>
                <a:pPr algn="l">
                  <a:spcAft>
                    <a:spcPts val="1200"/>
                  </a:spcAft>
                </a:pPr>
                <a:r>
                  <a:rPr lang="en-US" b="0" dirty="0">
                    <a:solidFill>
                      <a:schemeClr val="tx1"/>
                    </a:solidFill>
                    <a:latin typeface="Söhne"/>
                    <a:ea typeface="+mn-ea"/>
                    <a:cs typeface="+mn-cs"/>
                  </a:rPr>
                  <a:t>possibilities. </a:t>
                </a:r>
              </a:p>
              <a:p>
                <a:pPr algn="l">
                  <a:spcAft>
                    <a:spcPts val="1200"/>
                  </a:spcAft>
                </a:pPr>
                <a:r>
                  <a:rPr lang="en-US" b="0" dirty="0">
                    <a:solidFill>
                      <a:schemeClr val="tx1"/>
                    </a:solidFill>
                    <a:latin typeface="Söhne"/>
                    <a:ea typeface="+mn-ea"/>
                    <a:cs typeface="+mn-cs"/>
                  </a:rPr>
                  <a:t>Other k-permutations:</a:t>
                </a:r>
              </a:p>
              <a:p>
                <a:pPr algn="l">
                  <a:spcAft>
                    <a:spcPts val="1200"/>
                  </a:spcAft>
                </a:pPr>
                <a14:m>
                  <m:oMath xmlns:m="http://schemas.openxmlformats.org/officeDocument/2006/math">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𝟒</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𝟏</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𝟒</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𝟑</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𝟏</m:t>
                        </m:r>
                      </m:num>
                      <m:den>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𝟑</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𝟏</m:t>
                        </m:r>
                      </m:den>
                    </m:f>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𝟐𝟒</m:t>
                        </m:r>
                      </m:num>
                      <m:den>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𝟑</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m:t>
                        </m:r>
                      </m:den>
                    </m:f>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𝟒</m:t>
                    </m:r>
                  </m:oMath>
                </a14:m>
                <a:r>
                  <a:rPr kumimoji="0" lang="de-DE" sz="6000" b="1" i="0" u="none" strike="noStrike" cap="none" spc="0" normalizeH="0" baseline="0" dirty="0">
                    <a:ln>
                      <a:noFill/>
                    </a:ln>
                    <a:solidFill>
                      <a:srgbClr val="000000"/>
                    </a:solidFill>
                    <a:effectLst/>
                    <a:uFillTx/>
                    <a:sym typeface="Helvetica Neue"/>
                  </a:rPr>
                  <a:t> </a:t>
                </a:r>
              </a:p>
              <a:p>
                <a:pPr algn="l">
                  <a:spcAft>
                    <a:spcPts val="1200"/>
                  </a:spcAft>
                </a:pPr>
                <a:r>
                  <a:rPr kumimoji="0" lang="de-DE" sz="6000" b="1" i="0" u="none" strike="noStrike" cap="none" spc="0" normalizeH="0" baseline="0" dirty="0">
                    <a:ln>
                      <a:noFill/>
                    </a:ln>
                    <a:solidFill>
                      <a:srgbClr val="000000"/>
                    </a:solidFill>
                    <a:effectLst/>
                    <a:uFillTx/>
                    <a:sym typeface="Helvetica Neue"/>
                  </a:rPr>
                  <a:t> </a:t>
                </a:r>
              </a:p>
              <a:p>
                <a:pPr algn="l">
                  <a:spcAft>
                    <a:spcPts val="1200"/>
                  </a:spcAft>
                </a:pPr>
                <a14:m>
                  <m:oMath xmlns:m="http://schemas.openxmlformats.org/officeDocument/2006/math">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𝟒</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𝟑</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lang="de-DE" i="1">
                            <a:latin typeface="Cambria Math" panose="02040503050406030204" pitchFamily="18" charset="0"/>
                          </a:rPr>
                          <m:t>𝟒</m:t>
                        </m:r>
                        <m:r>
                          <a:rPr lang="de-DE" i="1">
                            <a:latin typeface="Cambria Math" panose="02040503050406030204" pitchFamily="18" charset="0"/>
                          </a:rPr>
                          <m:t>∗</m:t>
                        </m:r>
                        <m:r>
                          <a:rPr lang="de-DE" i="1">
                            <a:latin typeface="Cambria Math" panose="02040503050406030204" pitchFamily="18" charset="0"/>
                          </a:rPr>
                          <m:t>𝟑</m:t>
                        </m:r>
                        <m:r>
                          <a:rPr lang="de-DE" i="1">
                            <a:latin typeface="Cambria Math" panose="02040503050406030204" pitchFamily="18" charset="0"/>
                          </a:rPr>
                          <m:t>∗</m:t>
                        </m:r>
                        <m:r>
                          <a:rPr lang="de-DE" i="1">
                            <a:latin typeface="Cambria Math" panose="02040503050406030204" pitchFamily="18" charset="0"/>
                          </a:rPr>
                          <m:t>𝟐</m:t>
                        </m:r>
                      </m:num>
                      <m:den>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𝟏</m:t>
                        </m:r>
                      </m:den>
                    </m:f>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𝟐𝟒</m:t>
                        </m:r>
                      </m:num>
                      <m:den>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𝟏</m:t>
                        </m:r>
                      </m:den>
                    </m:f>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𝟐𝟒</m:t>
                    </m:r>
                  </m:oMath>
                </a14:m>
                <a:r>
                  <a:rPr kumimoji="0" lang="de-DE" sz="6000" b="1" i="0" u="none" strike="noStrike" cap="none" spc="0" normalizeH="0" baseline="0" dirty="0">
                    <a:ln>
                      <a:noFill/>
                    </a:ln>
                    <a:solidFill>
                      <a:srgbClr val="000000"/>
                    </a:solidFill>
                    <a:effectLst/>
                    <a:uFillTx/>
                    <a:sym typeface="Helvetica Neue"/>
                  </a:rPr>
                  <a:t> </a:t>
                </a:r>
              </a:p>
              <a:p>
                <a:pPr algn="l">
                  <a:spcAft>
                    <a:spcPts val="1200"/>
                  </a:spcAft>
                </a:pPr>
                <a14:m>
                  <m:oMath xmlns:m="http://schemas.openxmlformats.org/officeDocument/2006/math">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𝟒</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𝟒</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𝟐𝟒</m:t>
                        </m:r>
                      </m:num>
                      <m:den>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𝟎</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den>
                    </m:f>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𝟐𝟒</m:t>
                    </m:r>
                  </m:oMath>
                </a14:m>
                <a:r>
                  <a:rPr kumimoji="0" lang="de-DE" sz="6000" b="1" i="0" u="none" strike="noStrike" cap="none" spc="0" normalizeH="0" baseline="0" dirty="0">
                    <a:ln>
                      <a:noFill/>
                    </a:ln>
                    <a:solidFill>
                      <a:srgbClr val="000000"/>
                    </a:solidFill>
                    <a:effectLst/>
                    <a:uFillTx/>
                    <a:sym typeface="Helvetica Neue"/>
                  </a:rPr>
                  <a:t> </a:t>
                </a:r>
              </a:p>
            </p:txBody>
          </p:sp>
        </mc:Choice>
        <mc:Fallback xmlns="">
          <p:sp>
            <p:nvSpPr>
              <p:cNvPr id="7" name="Textfeld 6">
                <a:extLst>
                  <a:ext uri="{FF2B5EF4-FFF2-40B4-BE49-F238E27FC236}">
                    <a16:creationId xmlns:a16="http://schemas.microsoft.com/office/drawing/2014/main" id="{359A010A-E528-9194-F505-994A949532F8}"/>
                  </a:ext>
                </a:extLst>
              </p:cNvPr>
              <p:cNvSpPr txBox="1">
                <a:spLocks noRot="1" noChangeAspect="1" noMove="1" noResize="1" noEditPoints="1" noAdjustHandles="1" noChangeArrowheads="1" noChangeShapeType="1" noTextEdit="1"/>
              </p:cNvSpPr>
              <p:nvPr/>
            </p:nvSpPr>
            <p:spPr>
              <a:xfrm>
                <a:off x="27434557" y="7682867"/>
                <a:ext cx="18895041" cy="18234864"/>
              </a:xfrm>
              <a:prstGeom prst="rect">
                <a:avLst/>
              </a:prstGeom>
              <a:blipFill>
                <a:blip r:embed="rId2"/>
                <a:stretch>
                  <a:fillRect l="-1935" t="-1003"/>
                </a:stretch>
              </a:blipFill>
              <a:ln w="25400" cap="flat">
                <a:noFill/>
                <a:miter lim="400000"/>
              </a:ln>
              <a:effectLst/>
            </p:spPr>
            <p:txBody>
              <a:bodyPr/>
              <a:lstStyle/>
              <a:p>
                <a:r>
                  <a:rPr lang="de-DE">
                    <a:noFill/>
                  </a:rPr>
                  <a:t> </a:t>
                </a:r>
              </a:p>
            </p:txBody>
          </p:sp>
        </mc:Fallback>
      </mc:AlternateContent>
      <p:sp>
        <p:nvSpPr>
          <p:cNvPr id="11" name="Textfeld 10">
            <a:extLst>
              <a:ext uri="{FF2B5EF4-FFF2-40B4-BE49-F238E27FC236}">
                <a16:creationId xmlns:a16="http://schemas.microsoft.com/office/drawing/2014/main" id="{5617FF3C-7219-FAA9-2210-5E40F85F1929}"/>
              </a:ext>
            </a:extLst>
          </p:cNvPr>
          <p:cNvSpPr txBox="1"/>
          <p:nvPr/>
        </p:nvSpPr>
        <p:spPr>
          <a:xfrm>
            <a:off x="7095034" y="4937247"/>
            <a:ext cx="3863413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an ordered arrangement of k elements selected from that set. In German it is called “Variation”</a:t>
            </a:r>
          </a:p>
        </p:txBody>
      </p:sp>
      <p:sp>
        <p:nvSpPr>
          <p:cNvPr id="2" name="Foliennummernplatzhalter 7">
            <a:extLst>
              <a:ext uri="{FF2B5EF4-FFF2-40B4-BE49-F238E27FC236}">
                <a16:creationId xmlns:a16="http://schemas.microsoft.com/office/drawing/2014/main" id="{A65306FF-80E0-16B3-6E06-438CCCDFEFB1}"/>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16</a:t>
            </a:fld>
            <a:endParaRPr lang="de-DE"/>
          </a:p>
        </p:txBody>
      </p:sp>
      <p:sp>
        <p:nvSpPr>
          <p:cNvPr id="8" name="Rechteck 7"/>
          <p:cNvSpPr/>
          <p:nvPr/>
        </p:nvSpPr>
        <p:spPr>
          <a:xfrm>
            <a:off x="4247102" y="22902438"/>
            <a:ext cx="16851087" cy="1015663"/>
          </a:xfrm>
          <a:prstGeom prst="rect">
            <a:avLst/>
          </a:prstGeom>
        </p:spPr>
        <p:txBody>
          <a:bodyPr wrap="none">
            <a:spAutoFit/>
          </a:bodyPr>
          <a:lstStyle/>
          <a:p>
            <a:r>
              <a:rPr lang="de-DE" dirty="0">
                <a:hlinkClick r:id="rId3"/>
              </a:rPr>
              <a:t>File:Kpermutation.png - Wikimedia </a:t>
            </a:r>
            <a:r>
              <a:rPr lang="de-DE" dirty="0" err="1">
                <a:hlinkClick r:id="rId3"/>
              </a:rPr>
              <a:t>Commons</a:t>
            </a:r>
            <a:endParaRPr lang="de-DE" dirty="0"/>
          </a:p>
        </p:txBody>
      </p:sp>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270" y="8812113"/>
            <a:ext cx="22331339" cy="10760698"/>
          </a:xfrm>
          <a:prstGeom prst="rect">
            <a:avLst/>
          </a:prstGeom>
        </p:spPr>
      </p:pic>
    </p:spTree>
    <p:extLst>
      <p:ext uri="{BB962C8B-B14F-4D97-AF65-F5344CB8AC3E}">
        <p14:creationId xmlns:p14="http://schemas.microsoft.com/office/powerpoint/2010/main" val="361153337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46E627B3-4301-4341-D513-3308526F7CB3}"/>
              </a:ext>
            </a:extLst>
          </p:cNvPr>
          <p:cNvSpPr txBox="1"/>
          <p:nvPr/>
        </p:nvSpPr>
        <p:spPr>
          <a:xfrm>
            <a:off x="3038836" y="2141359"/>
            <a:ext cx="13319352"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Combination</a:t>
            </a:r>
            <a:endParaRPr sz="15000" dirty="0">
              <a:solidFill>
                <a:schemeClr val="tx1"/>
              </a:solidFill>
            </a:endParaRPr>
          </a:p>
        </p:txBody>
      </p:sp>
      <p:sp>
        <p:nvSpPr>
          <p:cNvPr id="5" name="Shape">
            <a:extLst>
              <a:ext uri="{FF2B5EF4-FFF2-40B4-BE49-F238E27FC236}">
                <a16:creationId xmlns:a16="http://schemas.microsoft.com/office/drawing/2014/main" id="{94270B2E-527D-01F4-3903-D21D695DC95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F22BB82-D14B-3C41-0FED-B108BA7BEEB5}"/>
              </a:ext>
            </a:extLst>
          </p:cNvPr>
          <p:cNvSpPr txBox="1"/>
          <p:nvPr/>
        </p:nvSpPr>
        <p:spPr>
          <a:xfrm>
            <a:off x="7095034" y="4937247"/>
            <a:ext cx="35406277"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selection of items from a larger set where the order of selection does not matter.</a:t>
            </a:r>
          </a:p>
        </p:txBody>
      </p:sp>
      <p:pic>
        <p:nvPicPr>
          <p:cNvPr id="8" name="Grafik 7">
            <a:extLst>
              <a:ext uri="{FF2B5EF4-FFF2-40B4-BE49-F238E27FC236}">
                <a16:creationId xmlns:a16="http://schemas.microsoft.com/office/drawing/2014/main" id="{49B2BD86-9368-0BE6-2D1C-C40A7604B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7942246"/>
            <a:ext cx="21883569" cy="12309507"/>
          </a:xfrm>
          <a:prstGeom prst="rect">
            <a:avLst/>
          </a:prstGeom>
          <a:ln w="25400">
            <a:solidFill>
              <a:schemeClr val="tx2"/>
            </a:solidFill>
          </a:ln>
        </p:spPr>
      </p:pic>
      <p:sp>
        <p:nvSpPr>
          <p:cNvPr id="9" name="Foliennummernplatzhalter 8">
            <a:extLst>
              <a:ext uri="{FF2B5EF4-FFF2-40B4-BE49-F238E27FC236}">
                <a16:creationId xmlns:a16="http://schemas.microsoft.com/office/drawing/2014/main" id="{B0B3BEFE-F173-C75C-79BC-B7DFDF01377C}"/>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17</a:t>
            </a:fld>
            <a:endParaRPr lang="de-DE"/>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0A9D8676-FD1D-CFA9-5A44-493745578E7C}"/>
                  </a:ext>
                </a:extLst>
              </p:cNvPr>
              <p:cNvSpPr txBox="1"/>
              <p:nvPr/>
            </p:nvSpPr>
            <p:spPr>
              <a:xfrm>
                <a:off x="27303983" y="7942246"/>
                <a:ext cx="18768081" cy="1324067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algn="l">
                  <a:spcAft>
                    <a:spcPts val="1200"/>
                  </a:spcAft>
                </a:pPr>
                <a:r>
                  <a:rPr lang="en-US" dirty="0">
                    <a:solidFill>
                      <a:schemeClr val="tx1"/>
                    </a:solidFill>
                    <a:latin typeface="Söhne"/>
                    <a:ea typeface="+mn-ea"/>
                    <a:cs typeface="+mn-cs"/>
                    <a:sym typeface="Montserrat Regular"/>
                  </a:rPr>
                  <a:t>The number of combinations </a:t>
                </a:r>
              </a:p>
              <a:p>
                <a:pPr marL="857250" indent="-857250" algn="l">
                  <a:spcAft>
                    <a:spcPts val="1200"/>
                  </a:spcAft>
                  <a:buFont typeface="Arial" panose="020B0604020202020204" pitchFamily="34" charset="0"/>
                  <a:buChar char="•"/>
                </a:pPr>
                <a:r>
                  <a:rPr lang="en-US" b="0" dirty="0">
                    <a:solidFill>
                      <a:schemeClr val="tx1"/>
                    </a:solidFill>
                    <a:latin typeface="Söhne"/>
                    <a:ea typeface="+mn-ea"/>
                    <a:cs typeface="+mn-cs"/>
                    <a:sym typeface="Montserrat Regular"/>
                  </a:rPr>
                  <a:t>without repetition</a:t>
                </a:r>
              </a:p>
              <a:p>
                <a:pPr marL="857250" indent="-857250" algn="l">
                  <a:spcAft>
                    <a:spcPts val="1200"/>
                  </a:spcAft>
                  <a:buFont typeface="Arial" panose="020B0604020202020204" pitchFamily="34" charset="0"/>
                  <a:buChar char="•"/>
                </a:pPr>
                <a:r>
                  <a:rPr lang="en-US" b="0" dirty="0">
                    <a:solidFill>
                      <a:schemeClr val="tx1"/>
                    </a:solidFill>
                    <a:latin typeface="Söhne"/>
                    <a:ea typeface="+mn-ea"/>
                    <a:cs typeface="+mn-cs"/>
                    <a:sym typeface="Montserrat Regular"/>
                  </a:rPr>
                  <a:t>of a set of </a:t>
                </a:r>
                <a14:m>
                  <m:oMath xmlns:m="http://schemas.openxmlformats.org/officeDocument/2006/math">
                    <m:r>
                      <a:rPr lang="de-DE" b="0" i="1" smtClean="0">
                        <a:solidFill>
                          <a:schemeClr val="tx1"/>
                        </a:solidFill>
                        <a:latin typeface="Cambria Math" panose="02040503050406030204" pitchFamily="18" charset="0"/>
                        <a:ea typeface="+mn-ea"/>
                        <a:cs typeface="+mn-cs"/>
                        <a:sym typeface="Montserrat Regular"/>
                      </a:rPr>
                      <m:t>𝑛</m:t>
                    </m:r>
                  </m:oMath>
                </a14:m>
                <a:r>
                  <a:rPr lang="en-US" b="0" dirty="0">
                    <a:solidFill>
                      <a:schemeClr val="tx1"/>
                    </a:solidFill>
                    <a:latin typeface="Söhne"/>
                    <a:ea typeface="+mn-ea"/>
                    <a:cs typeface="+mn-cs"/>
                  </a:rPr>
                  <a:t> objects and k selections is given by</a:t>
                </a:r>
              </a:p>
              <a:p>
                <a:pPr algn="l">
                  <a:spcAft>
                    <a:spcPts val="1200"/>
                  </a:spcAft>
                </a:pPr>
                <a:endParaRPr lang="en-US" b="0" dirty="0">
                  <a:solidFill>
                    <a:schemeClr val="tx1"/>
                  </a:solidFill>
                  <a:latin typeface="Söhne"/>
                  <a:ea typeface="+mn-ea"/>
                  <a:cs typeface="+mn-cs"/>
                </a:endParaRPr>
              </a:p>
              <a:p>
                <a:pPr algn="l">
                  <a:spcAft>
                    <a:spcPts val="1200"/>
                  </a:spcAft>
                </a:pPr>
                <a14:m>
                  <m:oMath xmlns:m="http://schemas.openxmlformats.org/officeDocument/2006/math">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𝒌</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num>
                      <m:den>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𝒌</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𝒌</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den>
                    </m:f>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m>
                          <m:mPr>
                            <m:mcs>
                              <m:mc>
                                <m:mcPr>
                                  <m:count m:val="1"/>
                                  <m:mcJc m:val="center"/>
                                </m:mcPr>
                              </m:mc>
                            </m:mcs>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mPr>
                          <m:mr>
                            <m:e>
                              <m:r>
                                <m:rPr>
                                  <m:brk m:alnAt="7"/>
                                </m:r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e>
                          </m:mr>
                          <m:m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𝒌</m:t>
                              </m:r>
                            </m:e>
                          </m:mr>
                        </m:m>
                      </m:e>
                    </m:d>
                  </m:oMath>
                </a14:m>
                <a:r>
                  <a:rPr kumimoji="0" lang="de-DE" sz="6000" b="1" i="0" u="none" strike="noStrike" cap="none" spc="0" normalizeH="0" baseline="0" dirty="0">
                    <a:ln>
                      <a:noFill/>
                    </a:ln>
                    <a:solidFill>
                      <a:srgbClr val="000000"/>
                    </a:solidFill>
                    <a:effectLst/>
                    <a:uFillTx/>
                    <a:sym typeface="Helvetica Neue"/>
                  </a:rPr>
                  <a:t> </a:t>
                </a:r>
              </a:p>
              <a:p>
                <a:pPr algn="l">
                  <a:spcAft>
                    <a:spcPts val="1200"/>
                  </a:spcAft>
                </a:pPr>
                <a:endParaRPr lang="en-US" b="0" dirty="0">
                  <a:solidFill>
                    <a:schemeClr val="tx1"/>
                  </a:solidFill>
                  <a:latin typeface="Söhne"/>
                  <a:ea typeface="+mn-ea"/>
                  <a:cs typeface="+mn-cs"/>
                </a:endParaRPr>
              </a:p>
              <a:p>
                <a:pPr algn="l">
                  <a:spcAft>
                    <a:spcPts val="1200"/>
                  </a:spcAft>
                </a:pPr>
                <a:r>
                  <a:rPr lang="en-US" b="0" dirty="0">
                    <a:solidFill>
                      <a:schemeClr val="tx1"/>
                    </a:solidFill>
                    <a:latin typeface="Söhne"/>
                    <a:ea typeface="+mn-ea"/>
                    <a:cs typeface="+mn-cs"/>
                  </a:rPr>
                  <a:t>In the example of German lottery there are</a:t>
                </a:r>
              </a:p>
              <a:p>
                <a:pPr marL="857250" indent="-857250" algn="l">
                  <a:spcAft>
                    <a:spcPts val="1200"/>
                  </a:spcAft>
                  <a:buFont typeface="Arial" panose="020B0604020202020204" pitchFamily="34" charset="0"/>
                  <a:buChar char="•"/>
                </a:pPr>
                <a:r>
                  <a:rPr lang="en-US" b="0" dirty="0">
                    <a:solidFill>
                      <a:schemeClr val="tx1"/>
                    </a:solidFill>
                    <a:latin typeface="Söhne"/>
                    <a:ea typeface="+mn-ea"/>
                    <a:cs typeface="+mn-cs"/>
                  </a:rPr>
                  <a:t>49 balls</a:t>
                </a:r>
              </a:p>
              <a:p>
                <a:pPr marL="857250" indent="-857250" algn="l">
                  <a:spcAft>
                    <a:spcPts val="1200"/>
                  </a:spcAft>
                  <a:buFont typeface="Arial" panose="020B0604020202020204" pitchFamily="34" charset="0"/>
                  <a:buChar char="•"/>
                </a:pPr>
                <a:r>
                  <a:rPr lang="en-US" b="0" dirty="0">
                    <a:solidFill>
                      <a:schemeClr val="tx1"/>
                    </a:solidFill>
                    <a:latin typeface="Söhne"/>
                    <a:ea typeface="+mn-ea"/>
                    <a:cs typeface="+mn-cs"/>
                  </a:rPr>
                  <a:t>6 selected balls</a:t>
                </a:r>
              </a:p>
              <a:p>
                <a:pPr algn="l">
                  <a:spcAft>
                    <a:spcPts val="1200"/>
                  </a:spcAft>
                </a:pPr>
                <a:r>
                  <a:rPr lang="en-US" b="0" dirty="0">
                    <a:solidFill>
                      <a:schemeClr val="tx1"/>
                    </a:solidFill>
                    <a:latin typeface="Söhne"/>
                    <a:ea typeface="+mn-ea"/>
                    <a:cs typeface="+mn-cs"/>
                  </a:rPr>
                  <a:t>i.e. there are</a:t>
                </a:r>
              </a:p>
              <a:p>
                <a:pPr algn="l">
                  <a:spcAft>
                    <a:spcPts val="1200"/>
                  </a:spcAft>
                </a:pPr>
                <a14:m>
                  <m:oMath xmlns:m="http://schemas.openxmlformats.org/officeDocument/2006/math">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𝟒𝟗</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𝟔</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d>
                      <m:dPr>
                        <m:ctrlPr>
                          <a:rPr lang="de-DE" sz="6000" i="1">
                            <a:latin typeface="Cambria Math" panose="02040503050406030204" pitchFamily="18" charset="0"/>
                          </a:rPr>
                        </m:ctrlPr>
                      </m:dPr>
                      <m:e>
                        <m:m>
                          <m:mPr>
                            <m:mcs>
                              <m:mc>
                                <m:mcPr>
                                  <m:count m:val="1"/>
                                  <m:mcJc m:val="center"/>
                                </m:mcPr>
                              </m:mc>
                            </m:mcs>
                            <m:ctrlPr>
                              <a:rPr lang="de-DE" sz="6000" i="1" smtClean="0">
                                <a:latin typeface="Cambria Math" panose="02040503050406030204" pitchFamily="18" charset="0"/>
                              </a:rPr>
                            </m:ctrlPr>
                          </m:mPr>
                          <m:mr>
                            <m:e>
                              <m:r>
                                <a:rPr lang="de-DE" sz="6000" b="1" i="1" smtClean="0">
                                  <a:latin typeface="Cambria Math" panose="02040503050406030204" pitchFamily="18" charset="0"/>
                                </a:rPr>
                                <m:t>𝟒𝟗</m:t>
                              </m:r>
                            </m:e>
                          </m:mr>
                          <m:mr>
                            <m:e>
                              <m:r>
                                <a:rPr lang="de-DE" sz="6000" b="1" i="1" smtClean="0">
                                  <a:latin typeface="Cambria Math" panose="02040503050406030204" pitchFamily="18" charset="0"/>
                                </a:rPr>
                                <m:t>𝟔</m:t>
                              </m:r>
                            </m:e>
                          </m:mr>
                        </m:m>
                      </m:e>
                    </m:d>
                    <m:r>
                      <a:rPr lang="de-DE" sz="6000" i="1">
                        <a:latin typeface="Cambria Math" panose="02040503050406030204" pitchFamily="18" charset="0"/>
                      </a:rPr>
                      <m:t>=</m:t>
                    </m:r>
                    <m:r>
                      <a:rPr lang="de-DE" sz="6000" i="1">
                        <a:latin typeface="Cambria Math" panose="02040503050406030204" pitchFamily="18" charset="0"/>
                      </a:rPr>
                      <m:t>𝟏𝟑</m:t>
                    </m:r>
                    <m:r>
                      <a:rPr lang="de-DE" sz="6000" i="1">
                        <a:latin typeface="Cambria Math" panose="02040503050406030204" pitchFamily="18" charset="0"/>
                      </a:rPr>
                      <m:t>.</m:t>
                    </m:r>
                    <m:r>
                      <a:rPr lang="de-DE" sz="6000" i="1">
                        <a:latin typeface="Cambria Math" panose="02040503050406030204" pitchFamily="18" charset="0"/>
                      </a:rPr>
                      <m:t>𝟗𝟖𝟑</m:t>
                    </m:r>
                    <m:r>
                      <a:rPr lang="de-DE" sz="6000" i="1">
                        <a:latin typeface="Cambria Math" panose="02040503050406030204" pitchFamily="18" charset="0"/>
                      </a:rPr>
                      <m:t>.</m:t>
                    </m:r>
                    <m:r>
                      <a:rPr lang="de-DE" sz="6000" i="1">
                        <a:latin typeface="Cambria Math" panose="02040503050406030204" pitchFamily="18" charset="0"/>
                      </a:rPr>
                      <m:t>𝟖𝟏𝟔</m:t>
                    </m:r>
                  </m:oMath>
                </a14:m>
                <a:r>
                  <a:rPr kumimoji="0" lang="de-DE" sz="6000" b="1" i="0" u="none" strike="noStrike" cap="none" spc="0" normalizeH="0" baseline="0" dirty="0">
                    <a:ln>
                      <a:noFill/>
                    </a:ln>
                    <a:solidFill>
                      <a:srgbClr val="000000"/>
                    </a:solidFill>
                    <a:effectLst/>
                    <a:uFillTx/>
                    <a:sym typeface="Helvetica Neue"/>
                  </a:rPr>
                  <a:t> </a:t>
                </a:r>
                <a:r>
                  <a:rPr lang="de-DE" b="0" dirty="0">
                    <a:solidFill>
                      <a:schemeClr val="tx1"/>
                    </a:solidFill>
                    <a:latin typeface="Söhne"/>
                    <a:ea typeface="+mn-ea"/>
                    <a:cs typeface="+mn-cs"/>
                  </a:rPr>
                  <a:t>possibilities.</a:t>
                </a:r>
              </a:p>
              <a:p>
                <a:pPr algn="l">
                  <a:spcAft>
                    <a:spcPts val="1200"/>
                  </a:spcAft>
                </a:pPr>
                <a:endParaRPr lang="en-US" b="0" dirty="0">
                  <a:solidFill>
                    <a:schemeClr val="tx1"/>
                  </a:solidFill>
                  <a:latin typeface="Söhne"/>
                  <a:ea typeface="+mn-ea"/>
                  <a:cs typeface="+mn-cs"/>
                </a:endParaRPr>
              </a:p>
            </p:txBody>
          </p:sp>
        </mc:Choice>
        <mc:Fallback xmlns="">
          <p:sp>
            <p:nvSpPr>
              <p:cNvPr id="10" name="Textfeld 9">
                <a:extLst>
                  <a:ext uri="{FF2B5EF4-FFF2-40B4-BE49-F238E27FC236}">
                    <a16:creationId xmlns:a16="http://schemas.microsoft.com/office/drawing/2014/main" id="{0A9D8676-FD1D-CFA9-5A44-493745578E7C}"/>
                  </a:ext>
                </a:extLst>
              </p:cNvPr>
              <p:cNvSpPr txBox="1">
                <a:spLocks noRot="1" noChangeAspect="1" noMove="1" noResize="1" noEditPoints="1" noAdjustHandles="1" noChangeArrowheads="1" noChangeShapeType="1" noTextEdit="1"/>
              </p:cNvSpPr>
              <p:nvPr/>
            </p:nvSpPr>
            <p:spPr>
              <a:xfrm>
                <a:off x="27303983" y="7942246"/>
                <a:ext cx="18768081" cy="13240673"/>
              </a:xfrm>
              <a:prstGeom prst="rect">
                <a:avLst/>
              </a:prstGeom>
              <a:blipFill>
                <a:blip r:embed="rId3"/>
                <a:stretch>
                  <a:fillRect l="-1949" t="-1427"/>
                </a:stretch>
              </a:blipFill>
              <a:ln w="25400" cap="flat">
                <a:noFill/>
                <a:miter lim="400000"/>
              </a:ln>
              <a:effectLst/>
            </p:spPr>
            <p:txBody>
              <a:bodyPr/>
              <a:lstStyle/>
              <a:p>
                <a:r>
                  <a:rPr lang="de-DE">
                    <a:noFill/>
                  </a:rPr>
                  <a:t> </a:t>
                </a:r>
              </a:p>
            </p:txBody>
          </p:sp>
        </mc:Fallback>
      </mc:AlternateContent>
    </p:spTree>
    <p:extLst>
      <p:ext uri="{BB962C8B-B14F-4D97-AF65-F5344CB8AC3E}">
        <p14:creationId xmlns:p14="http://schemas.microsoft.com/office/powerpoint/2010/main" val="401464224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p:nvPr/>
            </p:nvSpPr>
            <p:spPr>
              <a:xfrm>
                <a:off x="27278729" y="7977274"/>
                <a:ext cx="16688672" cy="15191146"/>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01600" tIns="101600" rIns="101600" bIns="101600">
                <a:spAutoFit/>
              </a:bodyPr>
              <a:lstStyle>
                <a:lvl1pPr algn="l">
                  <a:lnSpc>
                    <a:spcPct val="120000"/>
                  </a:lnSpc>
                  <a:defRPr sz="5600" b="0">
                    <a:solidFill>
                      <a:srgbClr val="5D6788"/>
                    </a:solidFill>
                    <a:latin typeface="Montserrat Regular"/>
                    <a:ea typeface="Montserrat Regular"/>
                    <a:cs typeface="Montserrat Regular"/>
                    <a:sym typeface="Montserrat Regular"/>
                  </a:defRPr>
                </a:lvl1pPr>
              </a:lstStyle>
              <a:p>
                <a:r>
                  <a:rPr lang="de-DE" sz="6000" b="1" dirty="0">
                    <a:solidFill>
                      <a:schemeClr val="tx1"/>
                    </a:solidFill>
                    <a:latin typeface="Söhne"/>
                    <a:ea typeface="+mn-ea"/>
                    <a:cs typeface="+mn-cs"/>
                    <a:sym typeface="Helvetica Neue"/>
                  </a:rPr>
                  <a:t>Binomial </a:t>
                </a:r>
                <a:r>
                  <a:rPr lang="de-DE" sz="6000" b="1" dirty="0" err="1">
                    <a:solidFill>
                      <a:schemeClr val="tx1"/>
                    </a:solidFill>
                    <a:latin typeface="Söhne"/>
                    <a:ea typeface="+mn-ea"/>
                    <a:cs typeface="+mn-cs"/>
                    <a:sym typeface="Helvetica Neue"/>
                  </a:rPr>
                  <a:t>theorem</a:t>
                </a:r>
                <a:endParaRPr lang="de-DE" sz="6000" b="1" dirty="0">
                  <a:solidFill>
                    <a:schemeClr val="tx1"/>
                  </a:solidFill>
                  <a:latin typeface="Söhne"/>
                  <a:ea typeface="+mn-ea"/>
                  <a:cs typeface="+mn-cs"/>
                  <a:sym typeface="Helvetica Neue"/>
                </a:endParaRPr>
              </a:p>
              <a:p>
                <a:pPr marL="685800" indent="-685800">
                  <a:buFont typeface="Arial" panose="020B0604020202020204" pitchFamily="34" charset="0"/>
                  <a:buChar char="•"/>
                </a:pPr>
                <a:r>
                  <a:rPr lang="de-DE" sz="6000" dirty="0" err="1">
                    <a:solidFill>
                      <a:schemeClr val="tx1"/>
                    </a:solidFill>
                    <a:latin typeface="Söhne"/>
                    <a:ea typeface="+mn-ea"/>
                    <a:cs typeface="+mn-cs"/>
                    <a:sym typeface="Helvetica Neue"/>
                  </a:rPr>
                  <a:t>Coefficients</a:t>
                </a:r>
                <a:r>
                  <a:rPr lang="de-DE" sz="6000" dirty="0">
                    <a:solidFill>
                      <a:schemeClr val="tx1"/>
                    </a:solidFill>
                    <a:latin typeface="Söhne"/>
                    <a:ea typeface="+mn-ea"/>
                    <a:cs typeface="+mn-cs"/>
                    <a:sym typeface="Helvetica Neue"/>
                  </a:rPr>
                  <a:t> </a:t>
                </a:r>
                <a:r>
                  <a:rPr lang="de-DE" sz="6000" dirty="0" err="1">
                    <a:solidFill>
                      <a:schemeClr val="tx1"/>
                    </a:solidFill>
                    <a:latin typeface="Söhne"/>
                    <a:ea typeface="+mn-ea"/>
                    <a:cs typeface="+mn-cs"/>
                    <a:sym typeface="Helvetica Neue"/>
                  </a:rPr>
                  <a:t>from</a:t>
                </a:r>
                <a:r>
                  <a:rPr lang="de-DE" sz="6000" dirty="0">
                    <a:solidFill>
                      <a:schemeClr val="tx1"/>
                    </a:solidFill>
                    <a:latin typeface="Söhne"/>
                    <a:ea typeface="+mn-ea"/>
                    <a:cs typeface="+mn-cs"/>
                    <a:sym typeface="Helvetica Neue"/>
                  </a:rPr>
                  <a:t> </a:t>
                </a:r>
                <a:r>
                  <a:rPr lang="de-DE" sz="6000" dirty="0" err="1">
                    <a:solidFill>
                      <a:schemeClr val="tx1"/>
                    </a:solidFill>
                    <a:latin typeface="Söhne"/>
                    <a:ea typeface="+mn-ea"/>
                    <a:cs typeface="+mn-cs"/>
                    <a:sym typeface="Helvetica Neue"/>
                  </a:rPr>
                  <a:t>binomial</a:t>
                </a:r>
                <a:r>
                  <a:rPr lang="de-DE" sz="6000" dirty="0">
                    <a:solidFill>
                      <a:schemeClr val="tx1"/>
                    </a:solidFill>
                    <a:latin typeface="Söhne"/>
                    <a:ea typeface="+mn-ea"/>
                    <a:cs typeface="+mn-cs"/>
                    <a:sym typeface="Helvetica Neue"/>
                  </a:rPr>
                  <a:t> </a:t>
                </a:r>
                <a:r>
                  <a:rPr lang="de-DE" sz="6000" dirty="0" err="1">
                    <a:solidFill>
                      <a:schemeClr val="tx1"/>
                    </a:solidFill>
                    <a:latin typeface="Söhne"/>
                    <a:ea typeface="+mn-ea"/>
                    <a:cs typeface="+mn-cs"/>
                    <a:sym typeface="Helvetica Neue"/>
                  </a:rPr>
                  <a:t>expansion</a:t>
                </a:r>
                <a:r>
                  <a:rPr lang="de-DE" sz="6000" dirty="0">
                    <a:solidFill>
                      <a:schemeClr val="tx1"/>
                    </a:solidFill>
                    <a:latin typeface="Söhne"/>
                    <a:ea typeface="+mn-ea"/>
                    <a:cs typeface="+mn-cs"/>
                    <a:sym typeface="Helvetica Neue"/>
                  </a:rPr>
                  <a:t>: </a:t>
                </a:r>
              </a:p>
              <a:p>
                <a:pPr/>
                <a14:m>
                  <m:oMathPara xmlns:m="http://schemas.openxmlformats.org/officeDocument/2006/math">
                    <m:oMathParaPr>
                      <m:jc m:val="centerGroup"/>
                    </m:oMathParaPr>
                    <m:oMath xmlns:m="http://schemas.openxmlformats.org/officeDocument/2006/math">
                      <m:sSup>
                        <m:sSupPr>
                          <m:ctrlPr>
                            <a:rPr lang="de-DE" sz="6000" i="1">
                              <a:solidFill>
                                <a:schemeClr val="tx1"/>
                              </a:solidFill>
                              <a:latin typeface="Cambria Math" panose="02040503050406030204" pitchFamily="18" charset="0"/>
                              <a:ea typeface="+mn-ea"/>
                              <a:cs typeface="+mn-cs"/>
                            </a:rPr>
                          </m:ctrlPr>
                        </m:sSupPr>
                        <m:e>
                          <m:d>
                            <m:dPr>
                              <m:ctrlPr>
                                <a:rPr lang="de-DE" sz="6000" i="1">
                                  <a:solidFill>
                                    <a:schemeClr val="tx1"/>
                                  </a:solidFill>
                                  <a:latin typeface="Cambria Math" panose="02040503050406030204" pitchFamily="18" charset="0"/>
                                  <a:ea typeface="+mn-ea"/>
                                  <a:cs typeface="+mn-cs"/>
                                </a:rPr>
                              </m:ctrlPr>
                            </m:dPr>
                            <m:e>
                              <m:r>
                                <a:rPr lang="de-DE" sz="6000">
                                  <a:solidFill>
                                    <a:schemeClr val="tx1"/>
                                  </a:solidFill>
                                  <a:latin typeface="Cambria Math" panose="02040503050406030204" pitchFamily="18" charset="0"/>
                                  <a:ea typeface="+mn-ea"/>
                                  <a:cs typeface="+mn-cs"/>
                                </a:rPr>
                                <m:t>𝑎</m:t>
                              </m:r>
                              <m:r>
                                <a:rPr lang="de-DE" sz="6000">
                                  <a:solidFill>
                                    <a:schemeClr val="tx1"/>
                                  </a:solidFill>
                                  <a:latin typeface="Cambria Math" panose="02040503050406030204" pitchFamily="18" charset="0"/>
                                  <a:ea typeface="+mn-ea"/>
                                  <a:cs typeface="+mn-cs"/>
                                </a:rPr>
                                <m:t>+</m:t>
                              </m:r>
                              <m:r>
                                <a:rPr lang="de-DE" sz="6000">
                                  <a:solidFill>
                                    <a:schemeClr val="tx1"/>
                                  </a:solidFill>
                                  <a:latin typeface="Cambria Math" panose="02040503050406030204" pitchFamily="18" charset="0"/>
                                  <a:ea typeface="+mn-ea"/>
                                  <a:cs typeface="+mn-cs"/>
                                </a:rPr>
                                <m:t>𝑏</m:t>
                              </m:r>
                            </m:e>
                          </m:d>
                        </m:e>
                        <m:sup>
                          <m:r>
                            <a:rPr lang="de-DE" sz="6000">
                              <a:solidFill>
                                <a:schemeClr val="tx1"/>
                              </a:solidFill>
                              <a:latin typeface="Cambria Math" panose="02040503050406030204" pitchFamily="18" charset="0"/>
                              <a:ea typeface="+mn-ea"/>
                              <a:cs typeface="+mn-cs"/>
                            </a:rPr>
                            <m:t>0</m:t>
                          </m:r>
                        </m:sup>
                      </m:sSup>
                      <m:r>
                        <a:rPr lang="de-DE" sz="6000">
                          <a:solidFill>
                            <a:schemeClr val="tx1"/>
                          </a:solidFill>
                          <a:latin typeface="Cambria Math" panose="02040503050406030204" pitchFamily="18" charset="0"/>
                          <a:ea typeface="+mn-ea"/>
                          <a:cs typeface="+mn-cs"/>
                        </a:rPr>
                        <m:t>=1</m:t>
                      </m:r>
                    </m:oMath>
                  </m:oMathPara>
                </a14:m>
                <a:endParaRPr lang="de-DE" sz="6000" dirty="0">
                  <a:solidFill>
                    <a:schemeClr val="tx1"/>
                  </a:solidFill>
                  <a:latin typeface="Söhne"/>
                  <a:ea typeface="+mn-ea"/>
                  <a:cs typeface="+mn-cs"/>
                </a:endParaRPr>
              </a:p>
              <a:p>
                <a:pPr/>
                <a14:m>
                  <m:oMathPara xmlns:m="http://schemas.openxmlformats.org/officeDocument/2006/math">
                    <m:oMathParaPr>
                      <m:jc m:val="centerGroup"/>
                    </m:oMathParaPr>
                    <m:oMath xmlns:m="http://schemas.openxmlformats.org/officeDocument/2006/math">
                      <m:sSup>
                        <m:sSupPr>
                          <m:ctrlPr>
                            <a:rPr lang="de-DE" sz="6000" i="1">
                              <a:solidFill>
                                <a:schemeClr val="tx1"/>
                              </a:solidFill>
                              <a:latin typeface="Cambria Math" panose="02040503050406030204" pitchFamily="18" charset="0"/>
                              <a:ea typeface="+mn-ea"/>
                              <a:cs typeface="+mn-cs"/>
                            </a:rPr>
                          </m:ctrlPr>
                        </m:sSupPr>
                        <m:e>
                          <m:d>
                            <m:dPr>
                              <m:ctrlPr>
                                <a:rPr lang="de-DE" sz="6000" i="1">
                                  <a:solidFill>
                                    <a:schemeClr val="tx1"/>
                                  </a:solidFill>
                                  <a:latin typeface="Cambria Math" panose="02040503050406030204" pitchFamily="18" charset="0"/>
                                  <a:ea typeface="+mn-ea"/>
                                  <a:cs typeface="+mn-cs"/>
                                </a:rPr>
                              </m:ctrlPr>
                            </m:dPr>
                            <m:e>
                              <m:r>
                                <a:rPr lang="de-DE" sz="6000">
                                  <a:solidFill>
                                    <a:schemeClr val="tx1"/>
                                  </a:solidFill>
                                  <a:latin typeface="Cambria Math" panose="02040503050406030204" pitchFamily="18" charset="0"/>
                                  <a:ea typeface="+mn-ea"/>
                                  <a:cs typeface="+mn-cs"/>
                                </a:rPr>
                                <m:t>𝑎</m:t>
                              </m:r>
                              <m:r>
                                <a:rPr lang="de-DE" sz="6000">
                                  <a:solidFill>
                                    <a:schemeClr val="tx1"/>
                                  </a:solidFill>
                                  <a:latin typeface="Cambria Math" panose="02040503050406030204" pitchFamily="18" charset="0"/>
                                  <a:ea typeface="+mn-ea"/>
                                  <a:cs typeface="+mn-cs"/>
                                </a:rPr>
                                <m:t>+</m:t>
                              </m:r>
                              <m:r>
                                <a:rPr lang="de-DE" sz="6000">
                                  <a:solidFill>
                                    <a:schemeClr val="tx1"/>
                                  </a:solidFill>
                                  <a:latin typeface="Cambria Math" panose="02040503050406030204" pitchFamily="18" charset="0"/>
                                  <a:ea typeface="+mn-ea"/>
                                  <a:cs typeface="+mn-cs"/>
                                </a:rPr>
                                <m:t>𝑏</m:t>
                              </m:r>
                            </m:e>
                          </m:d>
                        </m:e>
                        <m:sup>
                          <m:r>
                            <a:rPr lang="de-DE" sz="6000">
                              <a:solidFill>
                                <a:schemeClr val="tx1"/>
                              </a:solidFill>
                              <a:latin typeface="Cambria Math" panose="02040503050406030204" pitchFamily="18" charset="0"/>
                              <a:ea typeface="+mn-ea"/>
                              <a:cs typeface="+mn-cs"/>
                            </a:rPr>
                            <m:t>1</m:t>
                          </m:r>
                        </m:sup>
                      </m:sSup>
                      <m:r>
                        <a:rPr lang="de-DE" sz="6000">
                          <a:solidFill>
                            <a:schemeClr val="tx1"/>
                          </a:solidFill>
                          <a:latin typeface="Cambria Math" panose="02040503050406030204" pitchFamily="18" charset="0"/>
                          <a:ea typeface="+mn-ea"/>
                          <a:cs typeface="+mn-cs"/>
                        </a:rPr>
                        <m:t>=1</m:t>
                      </m:r>
                      <m:r>
                        <m:rPr>
                          <m:sty m:val="p"/>
                        </m:rPr>
                        <a:rPr lang="de-DE" sz="6000">
                          <a:solidFill>
                            <a:schemeClr val="tx1"/>
                          </a:solidFill>
                          <a:latin typeface="Cambria Math" panose="02040503050406030204" pitchFamily="18" charset="0"/>
                          <a:ea typeface="+mn-ea"/>
                          <a:cs typeface="+mn-cs"/>
                        </a:rPr>
                        <m:t>a</m:t>
                      </m:r>
                      <m:r>
                        <a:rPr lang="de-DE" sz="6000">
                          <a:solidFill>
                            <a:schemeClr val="tx1"/>
                          </a:solidFill>
                          <a:latin typeface="Cambria Math" panose="02040503050406030204" pitchFamily="18" charset="0"/>
                          <a:ea typeface="+mn-ea"/>
                          <a:cs typeface="+mn-cs"/>
                        </a:rPr>
                        <m:t>+1</m:t>
                      </m:r>
                      <m:r>
                        <m:rPr>
                          <m:sty m:val="p"/>
                        </m:rPr>
                        <a:rPr lang="de-DE" sz="6000">
                          <a:solidFill>
                            <a:schemeClr val="tx1"/>
                          </a:solidFill>
                          <a:latin typeface="Cambria Math" panose="02040503050406030204" pitchFamily="18" charset="0"/>
                          <a:ea typeface="+mn-ea"/>
                          <a:cs typeface="+mn-cs"/>
                        </a:rPr>
                        <m:t>b</m:t>
                      </m:r>
                      <m:r>
                        <a:rPr lang="de-DE" sz="6000">
                          <a:solidFill>
                            <a:schemeClr val="tx1"/>
                          </a:solidFill>
                          <a:latin typeface="Cambria Math" panose="02040503050406030204" pitchFamily="18" charset="0"/>
                          <a:ea typeface="+mn-ea"/>
                          <a:cs typeface="+mn-cs"/>
                        </a:rPr>
                        <m:t> </m:t>
                      </m:r>
                    </m:oMath>
                  </m:oMathPara>
                </a14:m>
                <a:endParaRPr lang="de-DE" sz="6000" dirty="0">
                  <a:solidFill>
                    <a:schemeClr val="tx1"/>
                  </a:solidFill>
                  <a:latin typeface="Söhne"/>
                  <a:ea typeface="+mn-ea"/>
                  <a:cs typeface="+mn-cs"/>
                </a:endParaRPr>
              </a:p>
              <a:p>
                <a:pPr/>
                <a14:m>
                  <m:oMathPara xmlns:m="http://schemas.openxmlformats.org/officeDocument/2006/math">
                    <m:oMathParaPr>
                      <m:jc m:val="centerGroup"/>
                    </m:oMathParaPr>
                    <m:oMath xmlns:m="http://schemas.openxmlformats.org/officeDocument/2006/math">
                      <m:sSup>
                        <m:sSupPr>
                          <m:ctrlPr>
                            <a:rPr lang="de-DE" sz="6000" i="1">
                              <a:solidFill>
                                <a:schemeClr val="tx1"/>
                              </a:solidFill>
                              <a:latin typeface="Cambria Math" panose="02040503050406030204" pitchFamily="18" charset="0"/>
                              <a:ea typeface="+mn-ea"/>
                              <a:cs typeface="+mn-cs"/>
                            </a:rPr>
                          </m:ctrlPr>
                        </m:sSupPr>
                        <m:e>
                          <m:d>
                            <m:dPr>
                              <m:ctrlPr>
                                <a:rPr lang="de-DE" sz="6000" i="1">
                                  <a:solidFill>
                                    <a:schemeClr val="tx1"/>
                                  </a:solidFill>
                                  <a:latin typeface="Cambria Math" panose="02040503050406030204" pitchFamily="18" charset="0"/>
                                  <a:ea typeface="+mn-ea"/>
                                  <a:cs typeface="+mn-cs"/>
                                </a:rPr>
                              </m:ctrlPr>
                            </m:dPr>
                            <m:e>
                              <m:r>
                                <a:rPr lang="de-DE" sz="6000">
                                  <a:solidFill>
                                    <a:schemeClr val="tx1"/>
                                  </a:solidFill>
                                  <a:latin typeface="Cambria Math" panose="02040503050406030204" pitchFamily="18" charset="0"/>
                                  <a:ea typeface="+mn-ea"/>
                                  <a:cs typeface="+mn-cs"/>
                                </a:rPr>
                                <m:t>𝑎</m:t>
                              </m:r>
                              <m:r>
                                <a:rPr lang="de-DE" sz="6000">
                                  <a:solidFill>
                                    <a:schemeClr val="tx1"/>
                                  </a:solidFill>
                                  <a:latin typeface="Cambria Math" panose="02040503050406030204" pitchFamily="18" charset="0"/>
                                  <a:ea typeface="+mn-ea"/>
                                  <a:cs typeface="+mn-cs"/>
                                </a:rPr>
                                <m:t>+</m:t>
                              </m:r>
                              <m:r>
                                <a:rPr lang="de-DE" sz="6000">
                                  <a:solidFill>
                                    <a:schemeClr val="tx1"/>
                                  </a:solidFill>
                                  <a:latin typeface="Cambria Math" panose="02040503050406030204" pitchFamily="18" charset="0"/>
                                  <a:ea typeface="+mn-ea"/>
                                  <a:cs typeface="+mn-cs"/>
                                </a:rPr>
                                <m:t>𝑏</m:t>
                              </m:r>
                            </m:e>
                          </m:d>
                        </m:e>
                        <m:sup>
                          <m:r>
                            <a:rPr lang="de-DE" sz="6000">
                              <a:solidFill>
                                <a:schemeClr val="tx1"/>
                              </a:solidFill>
                              <a:latin typeface="Cambria Math" panose="02040503050406030204" pitchFamily="18" charset="0"/>
                              <a:ea typeface="+mn-ea"/>
                              <a:cs typeface="+mn-cs"/>
                            </a:rPr>
                            <m:t>2</m:t>
                          </m:r>
                        </m:sup>
                      </m:sSup>
                      <m:r>
                        <a:rPr lang="de-DE" sz="6000">
                          <a:solidFill>
                            <a:schemeClr val="tx1"/>
                          </a:solidFill>
                          <a:latin typeface="Cambria Math" panose="02040503050406030204" pitchFamily="18" charset="0"/>
                          <a:ea typeface="+mn-ea"/>
                          <a:cs typeface="+mn-cs"/>
                        </a:rPr>
                        <m:t>=1</m:t>
                      </m:r>
                      <m:sSup>
                        <m:sSupPr>
                          <m:ctrlPr>
                            <a:rPr lang="de-DE" sz="6000" i="1">
                              <a:solidFill>
                                <a:schemeClr val="tx1"/>
                              </a:solidFill>
                              <a:latin typeface="Cambria Math" panose="02040503050406030204" pitchFamily="18" charset="0"/>
                              <a:ea typeface="+mn-ea"/>
                              <a:cs typeface="+mn-cs"/>
                            </a:rPr>
                          </m:ctrlPr>
                        </m:sSupPr>
                        <m:e>
                          <m:r>
                            <a:rPr lang="de-DE" sz="6000">
                              <a:solidFill>
                                <a:schemeClr val="tx1"/>
                              </a:solidFill>
                              <a:latin typeface="Cambria Math" panose="02040503050406030204" pitchFamily="18" charset="0"/>
                              <a:ea typeface="+mn-ea"/>
                              <a:cs typeface="+mn-cs"/>
                            </a:rPr>
                            <m:t>𝑎</m:t>
                          </m:r>
                        </m:e>
                        <m:sup>
                          <m:r>
                            <a:rPr lang="de-DE" sz="6000">
                              <a:solidFill>
                                <a:schemeClr val="tx1"/>
                              </a:solidFill>
                              <a:latin typeface="Cambria Math" panose="02040503050406030204" pitchFamily="18" charset="0"/>
                              <a:ea typeface="+mn-ea"/>
                              <a:cs typeface="+mn-cs"/>
                            </a:rPr>
                            <m:t>2</m:t>
                          </m:r>
                        </m:sup>
                      </m:sSup>
                      <m:r>
                        <a:rPr lang="de-DE" sz="6000">
                          <a:solidFill>
                            <a:schemeClr val="tx1"/>
                          </a:solidFill>
                          <a:latin typeface="Cambria Math" panose="02040503050406030204" pitchFamily="18" charset="0"/>
                          <a:ea typeface="+mn-ea"/>
                          <a:cs typeface="+mn-cs"/>
                        </a:rPr>
                        <m:t>+2</m:t>
                      </m:r>
                      <m:r>
                        <m:rPr>
                          <m:sty m:val="p"/>
                        </m:rPr>
                        <a:rPr lang="de-DE" sz="6000">
                          <a:solidFill>
                            <a:schemeClr val="tx1"/>
                          </a:solidFill>
                          <a:latin typeface="Cambria Math" panose="02040503050406030204" pitchFamily="18" charset="0"/>
                          <a:ea typeface="+mn-ea"/>
                          <a:cs typeface="+mn-cs"/>
                        </a:rPr>
                        <m:t>ab</m:t>
                      </m:r>
                      <m:r>
                        <a:rPr lang="de-DE" sz="6000">
                          <a:solidFill>
                            <a:schemeClr val="tx1"/>
                          </a:solidFill>
                          <a:latin typeface="Cambria Math" panose="02040503050406030204" pitchFamily="18" charset="0"/>
                          <a:ea typeface="+mn-ea"/>
                          <a:cs typeface="+mn-cs"/>
                        </a:rPr>
                        <m:t>+1</m:t>
                      </m:r>
                      <m:sSup>
                        <m:sSupPr>
                          <m:ctrlPr>
                            <a:rPr lang="de-DE" sz="6000" i="1">
                              <a:solidFill>
                                <a:schemeClr val="tx1"/>
                              </a:solidFill>
                              <a:latin typeface="Cambria Math" panose="02040503050406030204" pitchFamily="18" charset="0"/>
                              <a:ea typeface="+mn-ea"/>
                              <a:cs typeface="+mn-cs"/>
                            </a:rPr>
                          </m:ctrlPr>
                        </m:sSupPr>
                        <m:e>
                          <m:r>
                            <a:rPr lang="de-DE" sz="6000">
                              <a:solidFill>
                                <a:schemeClr val="tx1"/>
                              </a:solidFill>
                              <a:latin typeface="Cambria Math" panose="02040503050406030204" pitchFamily="18" charset="0"/>
                              <a:ea typeface="+mn-ea"/>
                              <a:cs typeface="+mn-cs"/>
                            </a:rPr>
                            <m:t>𝑏</m:t>
                          </m:r>
                        </m:e>
                        <m:sup>
                          <m:r>
                            <a:rPr lang="de-DE" sz="6000">
                              <a:solidFill>
                                <a:schemeClr val="tx1"/>
                              </a:solidFill>
                              <a:latin typeface="Cambria Math" panose="02040503050406030204" pitchFamily="18" charset="0"/>
                              <a:ea typeface="+mn-ea"/>
                              <a:cs typeface="+mn-cs"/>
                            </a:rPr>
                            <m:t>2</m:t>
                          </m:r>
                        </m:sup>
                      </m:sSup>
                    </m:oMath>
                  </m:oMathPara>
                </a14:m>
                <a:endParaRPr lang="de-DE" sz="6000" dirty="0">
                  <a:solidFill>
                    <a:schemeClr val="tx1"/>
                  </a:solidFill>
                  <a:latin typeface="Söhne"/>
                  <a:ea typeface="+mn-ea"/>
                  <a:cs typeface="+mn-cs"/>
                </a:endParaRPr>
              </a:p>
              <a:p>
                <a:pPr/>
                <a14:m>
                  <m:oMathPara xmlns:m="http://schemas.openxmlformats.org/officeDocument/2006/math">
                    <m:oMathParaPr>
                      <m:jc m:val="centerGroup"/>
                    </m:oMathParaPr>
                    <m:oMath xmlns:m="http://schemas.openxmlformats.org/officeDocument/2006/math">
                      <m:sSup>
                        <m:sSupPr>
                          <m:ctrlPr>
                            <a:rPr lang="de-DE" sz="6000" i="1">
                              <a:solidFill>
                                <a:schemeClr val="tx1"/>
                              </a:solidFill>
                              <a:latin typeface="Cambria Math" panose="02040503050406030204" pitchFamily="18" charset="0"/>
                              <a:ea typeface="+mn-ea"/>
                              <a:cs typeface="+mn-cs"/>
                            </a:rPr>
                          </m:ctrlPr>
                        </m:sSupPr>
                        <m:e>
                          <m:d>
                            <m:dPr>
                              <m:ctrlPr>
                                <a:rPr lang="de-DE" sz="6000" i="1">
                                  <a:solidFill>
                                    <a:schemeClr val="tx1"/>
                                  </a:solidFill>
                                  <a:latin typeface="Cambria Math" panose="02040503050406030204" pitchFamily="18" charset="0"/>
                                  <a:ea typeface="+mn-ea"/>
                                  <a:cs typeface="+mn-cs"/>
                                </a:rPr>
                              </m:ctrlPr>
                            </m:dPr>
                            <m:e>
                              <m:r>
                                <a:rPr lang="de-DE" sz="6000">
                                  <a:solidFill>
                                    <a:schemeClr val="tx1"/>
                                  </a:solidFill>
                                  <a:latin typeface="Cambria Math" panose="02040503050406030204" pitchFamily="18" charset="0"/>
                                  <a:ea typeface="+mn-ea"/>
                                  <a:cs typeface="+mn-cs"/>
                                </a:rPr>
                                <m:t>𝑎</m:t>
                              </m:r>
                              <m:r>
                                <a:rPr lang="de-DE" sz="6000">
                                  <a:solidFill>
                                    <a:schemeClr val="tx1"/>
                                  </a:solidFill>
                                  <a:latin typeface="Cambria Math" panose="02040503050406030204" pitchFamily="18" charset="0"/>
                                  <a:ea typeface="+mn-ea"/>
                                  <a:cs typeface="+mn-cs"/>
                                </a:rPr>
                                <m:t>+</m:t>
                              </m:r>
                              <m:r>
                                <a:rPr lang="de-DE" sz="6000">
                                  <a:solidFill>
                                    <a:schemeClr val="tx1"/>
                                  </a:solidFill>
                                  <a:latin typeface="Cambria Math" panose="02040503050406030204" pitchFamily="18" charset="0"/>
                                  <a:ea typeface="+mn-ea"/>
                                  <a:cs typeface="+mn-cs"/>
                                </a:rPr>
                                <m:t>𝑏</m:t>
                              </m:r>
                            </m:e>
                          </m:d>
                        </m:e>
                        <m:sup>
                          <m:r>
                            <a:rPr lang="de-DE" sz="6000">
                              <a:solidFill>
                                <a:schemeClr val="tx1"/>
                              </a:solidFill>
                              <a:latin typeface="Cambria Math" panose="02040503050406030204" pitchFamily="18" charset="0"/>
                              <a:ea typeface="+mn-ea"/>
                              <a:cs typeface="+mn-cs"/>
                            </a:rPr>
                            <m:t>3</m:t>
                          </m:r>
                        </m:sup>
                      </m:sSup>
                      <m:r>
                        <a:rPr lang="de-DE" sz="6000">
                          <a:solidFill>
                            <a:schemeClr val="tx1"/>
                          </a:solidFill>
                          <a:latin typeface="Cambria Math" panose="02040503050406030204" pitchFamily="18" charset="0"/>
                          <a:ea typeface="+mn-ea"/>
                          <a:cs typeface="+mn-cs"/>
                        </a:rPr>
                        <m:t>=1</m:t>
                      </m:r>
                      <m:sSup>
                        <m:sSupPr>
                          <m:ctrlPr>
                            <a:rPr lang="de-DE" sz="6000" i="1">
                              <a:solidFill>
                                <a:schemeClr val="tx1"/>
                              </a:solidFill>
                              <a:latin typeface="Cambria Math" panose="02040503050406030204" pitchFamily="18" charset="0"/>
                              <a:ea typeface="+mn-ea"/>
                              <a:cs typeface="+mn-cs"/>
                            </a:rPr>
                          </m:ctrlPr>
                        </m:sSupPr>
                        <m:e>
                          <m:r>
                            <a:rPr lang="de-DE" sz="6000">
                              <a:solidFill>
                                <a:schemeClr val="tx1"/>
                              </a:solidFill>
                              <a:latin typeface="Cambria Math" panose="02040503050406030204" pitchFamily="18" charset="0"/>
                              <a:ea typeface="+mn-ea"/>
                              <a:cs typeface="+mn-cs"/>
                            </a:rPr>
                            <m:t>𝑎</m:t>
                          </m:r>
                        </m:e>
                        <m:sup>
                          <m:r>
                            <a:rPr lang="de-DE" sz="6000" b="0" i="0" smtClean="0">
                              <a:solidFill>
                                <a:schemeClr val="tx1"/>
                              </a:solidFill>
                              <a:latin typeface="Cambria Math" panose="02040503050406030204" pitchFamily="18" charset="0"/>
                              <a:ea typeface="+mn-ea"/>
                              <a:cs typeface="+mn-cs"/>
                            </a:rPr>
                            <m:t>3</m:t>
                          </m:r>
                        </m:sup>
                      </m:sSup>
                      <m:r>
                        <a:rPr lang="de-DE" sz="6000">
                          <a:solidFill>
                            <a:schemeClr val="tx1"/>
                          </a:solidFill>
                          <a:latin typeface="Cambria Math" panose="02040503050406030204" pitchFamily="18" charset="0"/>
                          <a:ea typeface="+mn-ea"/>
                          <a:cs typeface="+mn-cs"/>
                        </a:rPr>
                        <m:t>+3</m:t>
                      </m:r>
                      <m:sSup>
                        <m:sSupPr>
                          <m:ctrlPr>
                            <a:rPr lang="de-DE" sz="6000" i="1">
                              <a:solidFill>
                                <a:schemeClr val="tx1"/>
                              </a:solidFill>
                              <a:latin typeface="Cambria Math" panose="02040503050406030204" pitchFamily="18" charset="0"/>
                              <a:ea typeface="+mn-ea"/>
                              <a:cs typeface="+mn-cs"/>
                            </a:rPr>
                          </m:ctrlPr>
                        </m:sSupPr>
                        <m:e>
                          <m:r>
                            <a:rPr lang="de-DE" sz="6000">
                              <a:solidFill>
                                <a:schemeClr val="tx1"/>
                              </a:solidFill>
                              <a:latin typeface="Cambria Math" panose="02040503050406030204" pitchFamily="18" charset="0"/>
                              <a:ea typeface="+mn-ea"/>
                              <a:cs typeface="+mn-cs"/>
                            </a:rPr>
                            <m:t>𝑎</m:t>
                          </m:r>
                        </m:e>
                        <m:sup>
                          <m:r>
                            <a:rPr lang="de-DE" sz="6000">
                              <a:solidFill>
                                <a:schemeClr val="tx1"/>
                              </a:solidFill>
                              <a:latin typeface="Cambria Math" panose="02040503050406030204" pitchFamily="18" charset="0"/>
                              <a:ea typeface="+mn-ea"/>
                              <a:cs typeface="+mn-cs"/>
                            </a:rPr>
                            <m:t>2</m:t>
                          </m:r>
                        </m:sup>
                      </m:sSup>
                      <m:r>
                        <m:rPr>
                          <m:sty m:val="p"/>
                        </m:rPr>
                        <a:rPr lang="de-DE" sz="6000">
                          <a:solidFill>
                            <a:schemeClr val="tx1"/>
                          </a:solidFill>
                          <a:latin typeface="Cambria Math" panose="02040503050406030204" pitchFamily="18" charset="0"/>
                          <a:ea typeface="+mn-ea"/>
                          <a:cs typeface="+mn-cs"/>
                        </a:rPr>
                        <m:t>b</m:t>
                      </m:r>
                      <m:r>
                        <a:rPr lang="de-DE" sz="6000">
                          <a:solidFill>
                            <a:schemeClr val="tx1"/>
                          </a:solidFill>
                          <a:latin typeface="Cambria Math" panose="02040503050406030204" pitchFamily="18" charset="0"/>
                          <a:ea typeface="+mn-ea"/>
                          <a:cs typeface="+mn-cs"/>
                        </a:rPr>
                        <m:t>+3</m:t>
                      </m:r>
                      <m:r>
                        <m:rPr>
                          <m:sty m:val="p"/>
                        </m:rPr>
                        <a:rPr lang="de-DE" sz="6000">
                          <a:solidFill>
                            <a:schemeClr val="tx1"/>
                          </a:solidFill>
                          <a:latin typeface="Cambria Math" panose="02040503050406030204" pitchFamily="18" charset="0"/>
                          <a:ea typeface="+mn-ea"/>
                          <a:cs typeface="+mn-cs"/>
                        </a:rPr>
                        <m:t>a</m:t>
                      </m:r>
                      <m:sSup>
                        <m:sSupPr>
                          <m:ctrlPr>
                            <a:rPr lang="de-DE" sz="6000" i="1">
                              <a:solidFill>
                                <a:schemeClr val="tx1"/>
                              </a:solidFill>
                              <a:latin typeface="Cambria Math" panose="02040503050406030204" pitchFamily="18" charset="0"/>
                              <a:ea typeface="+mn-ea"/>
                              <a:cs typeface="+mn-cs"/>
                            </a:rPr>
                          </m:ctrlPr>
                        </m:sSupPr>
                        <m:e>
                          <m:r>
                            <a:rPr lang="de-DE" sz="6000">
                              <a:solidFill>
                                <a:schemeClr val="tx1"/>
                              </a:solidFill>
                              <a:latin typeface="Cambria Math" panose="02040503050406030204" pitchFamily="18" charset="0"/>
                              <a:ea typeface="+mn-ea"/>
                              <a:cs typeface="+mn-cs"/>
                            </a:rPr>
                            <m:t>𝑏</m:t>
                          </m:r>
                        </m:e>
                        <m:sup>
                          <m:r>
                            <a:rPr lang="de-DE" sz="6000">
                              <a:solidFill>
                                <a:schemeClr val="tx1"/>
                              </a:solidFill>
                              <a:latin typeface="Cambria Math" panose="02040503050406030204" pitchFamily="18" charset="0"/>
                              <a:ea typeface="+mn-ea"/>
                              <a:cs typeface="+mn-cs"/>
                            </a:rPr>
                            <m:t>2</m:t>
                          </m:r>
                        </m:sup>
                      </m:sSup>
                      <m:r>
                        <a:rPr lang="de-DE" sz="6000">
                          <a:solidFill>
                            <a:schemeClr val="tx1"/>
                          </a:solidFill>
                          <a:latin typeface="Cambria Math" panose="02040503050406030204" pitchFamily="18" charset="0"/>
                          <a:ea typeface="+mn-ea"/>
                          <a:cs typeface="+mn-cs"/>
                        </a:rPr>
                        <m:t>+1</m:t>
                      </m:r>
                      <m:sSup>
                        <m:sSupPr>
                          <m:ctrlPr>
                            <a:rPr lang="de-DE" sz="6000" i="1">
                              <a:solidFill>
                                <a:schemeClr val="tx1"/>
                              </a:solidFill>
                              <a:latin typeface="Cambria Math" panose="02040503050406030204" pitchFamily="18" charset="0"/>
                              <a:ea typeface="+mn-ea"/>
                              <a:cs typeface="+mn-cs"/>
                            </a:rPr>
                          </m:ctrlPr>
                        </m:sSupPr>
                        <m:e>
                          <m:r>
                            <a:rPr lang="de-DE" sz="6000">
                              <a:solidFill>
                                <a:schemeClr val="tx1"/>
                              </a:solidFill>
                              <a:latin typeface="Cambria Math" panose="02040503050406030204" pitchFamily="18" charset="0"/>
                              <a:ea typeface="+mn-ea"/>
                              <a:cs typeface="+mn-cs"/>
                            </a:rPr>
                            <m:t>𝑏</m:t>
                          </m:r>
                        </m:e>
                        <m:sup>
                          <m:r>
                            <a:rPr lang="de-DE" sz="6000" b="0" i="0" smtClean="0">
                              <a:solidFill>
                                <a:schemeClr val="tx1"/>
                              </a:solidFill>
                              <a:latin typeface="Cambria Math" panose="02040503050406030204" pitchFamily="18" charset="0"/>
                              <a:ea typeface="+mn-ea"/>
                              <a:cs typeface="+mn-cs"/>
                            </a:rPr>
                            <m:t>3</m:t>
                          </m:r>
                        </m:sup>
                      </m:sSup>
                    </m:oMath>
                  </m:oMathPara>
                </a14:m>
                <a:endParaRPr lang="de-DE" sz="6000" dirty="0">
                  <a:solidFill>
                    <a:schemeClr val="tx1"/>
                  </a:solidFill>
                  <a:latin typeface="Söhne"/>
                  <a:ea typeface="+mn-ea"/>
                  <a:cs typeface="+mn-cs"/>
                </a:endParaRPr>
              </a:p>
              <a:p>
                <a:pPr marL="685800" indent="-685800">
                  <a:buFont typeface="Arial" panose="020B0604020202020204" pitchFamily="34" charset="0"/>
                  <a:buChar char="•"/>
                </a:pPr>
                <a:endParaRPr lang="de-DE" sz="6000" dirty="0">
                  <a:solidFill>
                    <a:schemeClr val="tx1"/>
                  </a:solidFill>
                  <a:latin typeface="Söhne"/>
                  <a:ea typeface="+mn-ea"/>
                  <a:cs typeface="+mn-cs"/>
                </a:endParaRPr>
              </a:p>
              <a:p>
                <a:pPr marL="685800" indent="-685800">
                  <a:buFont typeface="Arial" panose="020B0604020202020204" pitchFamily="34" charset="0"/>
                  <a:buChar char="•"/>
                </a:pPr>
                <a:r>
                  <a:rPr lang="de-DE" sz="6000" dirty="0" err="1">
                    <a:solidFill>
                      <a:schemeClr val="tx1"/>
                    </a:solidFill>
                    <a:latin typeface="Söhne"/>
                    <a:ea typeface="+mn-ea"/>
                    <a:cs typeface="+mn-cs"/>
                  </a:rPr>
                  <a:t>Sum</a:t>
                </a:r>
                <a:r>
                  <a:rPr lang="de-DE" sz="6000" dirty="0">
                    <a:solidFill>
                      <a:schemeClr val="tx1"/>
                    </a:solidFill>
                    <a:latin typeface="Söhne"/>
                    <a:ea typeface="+mn-ea"/>
                    <a:cs typeface="+mn-cs"/>
                  </a:rPr>
                  <a:t> </a:t>
                </a:r>
                <a:r>
                  <a:rPr lang="de-DE" sz="6000" dirty="0" err="1">
                    <a:solidFill>
                      <a:schemeClr val="tx1"/>
                    </a:solidFill>
                    <a:latin typeface="Söhne"/>
                    <a:ea typeface="+mn-ea"/>
                    <a:cs typeface="+mn-cs"/>
                  </a:rPr>
                  <a:t>of</a:t>
                </a:r>
                <a:r>
                  <a:rPr lang="de-DE" sz="6000" dirty="0">
                    <a:solidFill>
                      <a:schemeClr val="tx1"/>
                    </a:solidFill>
                    <a:latin typeface="Söhne"/>
                    <a:ea typeface="+mn-ea"/>
                    <a:cs typeface="+mn-cs"/>
                  </a:rPr>
                  <a:t> </a:t>
                </a:r>
                <a:r>
                  <a:rPr lang="de-DE" sz="6000" dirty="0" err="1">
                    <a:solidFill>
                      <a:schemeClr val="tx1"/>
                    </a:solidFill>
                    <a:latin typeface="Söhne"/>
                    <a:ea typeface="+mn-ea"/>
                    <a:cs typeface="+mn-cs"/>
                  </a:rPr>
                  <a:t>rows</a:t>
                </a:r>
                <a:r>
                  <a:rPr lang="de-DE" sz="6000" dirty="0">
                    <a:solidFill>
                      <a:schemeClr val="tx1"/>
                    </a:solidFill>
                    <a:latin typeface="Söhne"/>
                    <a:ea typeface="+mn-ea"/>
                    <a:cs typeface="+mn-cs"/>
                  </a:rPr>
                  <a:t> </a:t>
                </a:r>
                <a:r>
                  <a:rPr lang="de-DE" sz="6000" dirty="0">
                    <a:solidFill>
                      <a:schemeClr val="tx1"/>
                    </a:solidFill>
                    <a:latin typeface="Söhne"/>
                    <a:ea typeface="+mn-ea"/>
                    <a:cs typeface="+mn-cs"/>
                    <a:sym typeface="Wingdings" panose="05000000000000000000" pitchFamily="2" charset="2"/>
                  </a:rPr>
                  <a:t> </a:t>
                </a:r>
                <a14:m>
                  <m:oMath xmlns:m="http://schemas.openxmlformats.org/officeDocument/2006/math">
                    <m:sSup>
                      <m:sSupPr>
                        <m:ctrlPr>
                          <a:rPr lang="de-DE" sz="6000" i="1">
                            <a:solidFill>
                              <a:schemeClr val="tx1"/>
                            </a:solidFill>
                            <a:latin typeface="Cambria Math" panose="02040503050406030204" pitchFamily="18" charset="0"/>
                            <a:ea typeface="+mn-ea"/>
                            <a:cs typeface="+mn-cs"/>
                            <a:sym typeface="Wingdings" panose="05000000000000000000" pitchFamily="2" charset="2"/>
                          </a:rPr>
                        </m:ctrlPr>
                      </m:sSupPr>
                      <m:e>
                        <m:r>
                          <a:rPr lang="de-DE" sz="6000">
                            <a:solidFill>
                              <a:schemeClr val="tx1"/>
                            </a:solidFill>
                            <a:latin typeface="Cambria Math" panose="02040503050406030204" pitchFamily="18" charset="0"/>
                            <a:ea typeface="+mn-ea"/>
                            <a:cs typeface="+mn-cs"/>
                            <a:sym typeface="Wingdings" panose="05000000000000000000" pitchFamily="2" charset="2"/>
                          </a:rPr>
                          <m:t>2</m:t>
                        </m:r>
                      </m:e>
                      <m:sup>
                        <m:r>
                          <a:rPr lang="de-DE" sz="6000">
                            <a:solidFill>
                              <a:schemeClr val="tx1"/>
                            </a:solidFill>
                            <a:latin typeface="Cambria Math" panose="02040503050406030204" pitchFamily="18" charset="0"/>
                            <a:ea typeface="+mn-ea"/>
                            <a:cs typeface="+mn-cs"/>
                            <a:sym typeface="Wingdings" panose="05000000000000000000" pitchFamily="2" charset="2"/>
                          </a:rPr>
                          <m:t>𝑛</m:t>
                        </m:r>
                      </m:sup>
                    </m:sSup>
                  </m:oMath>
                </a14:m>
                <a:endParaRPr lang="de-DE" sz="6000" dirty="0">
                  <a:solidFill>
                    <a:schemeClr val="tx1"/>
                  </a:solidFill>
                  <a:latin typeface="Söhne"/>
                  <a:ea typeface="+mn-ea"/>
                  <a:cs typeface="+mn-cs"/>
                </a:endParaRPr>
              </a:p>
              <a:p>
                <a:endParaRPr lang="de-DE" sz="6000" dirty="0">
                  <a:solidFill>
                    <a:schemeClr val="tx1"/>
                  </a:solidFill>
                  <a:latin typeface="Söhne"/>
                  <a:ea typeface="+mn-ea"/>
                  <a:cs typeface="+mn-cs"/>
                </a:endParaRPr>
              </a:p>
              <a:p>
                <a:endParaRPr lang="de-DE" sz="6000" dirty="0">
                  <a:solidFill>
                    <a:schemeClr val="tx1"/>
                  </a:solidFill>
                  <a:latin typeface="Söhne"/>
                  <a:ea typeface="+mn-ea"/>
                  <a:cs typeface="+mn-cs"/>
                </a:endParaRPr>
              </a:p>
              <a:p>
                <a:r>
                  <a:rPr lang="de-DE" sz="6000" b="1" dirty="0">
                    <a:solidFill>
                      <a:schemeClr val="tx1"/>
                    </a:solidFill>
                    <a:latin typeface="Söhne"/>
                    <a:ea typeface="+mn-ea"/>
                    <a:cs typeface="+mn-cs"/>
                  </a:rPr>
                  <a:t>Coming in </a:t>
                </a:r>
                <a:r>
                  <a:rPr lang="de-DE" sz="6000" b="1" dirty="0" err="1">
                    <a:solidFill>
                      <a:schemeClr val="tx1"/>
                    </a:solidFill>
                    <a:latin typeface="Söhne"/>
                    <a:ea typeface="+mn-ea"/>
                    <a:cs typeface="+mn-cs"/>
                  </a:rPr>
                  <a:t>next</a:t>
                </a:r>
                <a:r>
                  <a:rPr lang="de-DE" sz="6000" b="1" dirty="0">
                    <a:solidFill>
                      <a:schemeClr val="tx1"/>
                    </a:solidFill>
                    <a:latin typeface="Söhne"/>
                    <a:ea typeface="+mn-ea"/>
                    <a:cs typeface="+mn-cs"/>
                  </a:rPr>
                  <a:t> </a:t>
                </a:r>
                <a:r>
                  <a:rPr lang="de-DE" sz="6000" b="1" dirty="0" err="1">
                    <a:solidFill>
                      <a:schemeClr val="tx1"/>
                    </a:solidFill>
                    <a:latin typeface="Söhne"/>
                    <a:ea typeface="+mn-ea"/>
                    <a:cs typeface="+mn-cs"/>
                  </a:rPr>
                  <a:t>chapter</a:t>
                </a:r>
                <a:r>
                  <a:rPr lang="de-DE" sz="6000" b="1" dirty="0">
                    <a:solidFill>
                      <a:schemeClr val="tx1"/>
                    </a:solidFill>
                    <a:latin typeface="Söhne"/>
                    <a:ea typeface="+mn-ea"/>
                    <a:cs typeface="+mn-cs"/>
                  </a:rPr>
                  <a:t>:</a:t>
                </a:r>
                <a:endParaRPr lang="de-DE" sz="6000" dirty="0">
                  <a:solidFill>
                    <a:schemeClr val="tx1"/>
                  </a:solidFill>
                  <a:latin typeface="Söhne"/>
                  <a:ea typeface="+mn-ea"/>
                  <a:cs typeface="+mn-cs"/>
                </a:endParaRPr>
              </a:p>
              <a:p>
                <a:pPr marL="685800" indent="-685800">
                  <a:buFont typeface="Arial" panose="020B0604020202020204" pitchFamily="34" charset="0"/>
                  <a:buChar char="•"/>
                </a:pPr>
                <a14:m>
                  <m:oMath xmlns:m="http://schemas.openxmlformats.org/officeDocument/2006/math">
                    <m:d>
                      <m:dPr>
                        <m:ctrlPr>
                          <a:rPr lang="de-DE" sz="6000" i="1" smtClean="0">
                            <a:solidFill>
                              <a:schemeClr val="tx1"/>
                            </a:solidFill>
                            <a:latin typeface="Cambria Math" panose="02040503050406030204" pitchFamily="18" charset="0"/>
                            <a:ea typeface="+mn-ea"/>
                            <a:cs typeface="+mn-cs"/>
                          </a:rPr>
                        </m:ctrlPr>
                      </m:dPr>
                      <m:e>
                        <m:m>
                          <m:mPr>
                            <m:mcs>
                              <m:mc>
                                <m:mcPr>
                                  <m:count m:val="1"/>
                                  <m:mcJc m:val="center"/>
                                </m:mcPr>
                              </m:mc>
                            </m:mcs>
                            <m:ctrlPr>
                              <a:rPr lang="de-DE" sz="6000" i="1" smtClean="0">
                                <a:solidFill>
                                  <a:schemeClr val="tx1"/>
                                </a:solidFill>
                                <a:latin typeface="Cambria Math" panose="02040503050406030204" pitchFamily="18" charset="0"/>
                                <a:ea typeface="+mn-ea"/>
                                <a:cs typeface="+mn-cs"/>
                              </a:rPr>
                            </m:ctrlPr>
                          </m:mPr>
                          <m:mr>
                            <m:e>
                              <m:r>
                                <m:rPr>
                                  <m:brk m:alnAt="7"/>
                                </m:rPr>
                                <a:rPr lang="de-DE" sz="6000" b="0" i="1" smtClean="0">
                                  <a:solidFill>
                                    <a:schemeClr val="tx1"/>
                                  </a:solidFill>
                                  <a:latin typeface="Cambria Math" panose="02040503050406030204" pitchFamily="18" charset="0"/>
                                  <a:ea typeface="+mn-ea"/>
                                  <a:cs typeface="+mn-cs"/>
                                </a:rPr>
                                <m:t>𝑛</m:t>
                              </m:r>
                            </m:e>
                          </m:mr>
                          <m:mr>
                            <m:e>
                              <m:r>
                                <a:rPr lang="de-DE" sz="6000" b="0" i="1" smtClean="0">
                                  <a:solidFill>
                                    <a:schemeClr val="tx1"/>
                                  </a:solidFill>
                                  <a:latin typeface="Cambria Math" panose="02040503050406030204" pitchFamily="18" charset="0"/>
                                  <a:ea typeface="+mn-ea"/>
                                  <a:cs typeface="+mn-cs"/>
                                </a:rPr>
                                <m:t>𝑘</m:t>
                              </m:r>
                            </m:e>
                          </m:mr>
                        </m:m>
                      </m:e>
                    </m:d>
                  </m:oMath>
                </a14:m>
                <a:r>
                  <a:rPr lang="de-DE" sz="6000" dirty="0">
                    <a:solidFill>
                      <a:schemeClr val="tx1"/>
                    </a:solidFill>
                    <a:latin typeface="Söhne"/>
                    <a:ea typeface="+mn-ea"/>
                    <a:cs typeface="+mn-cs"/>
                  </a:rPr>
                  <a:t>: </a:t>
                </a:r>
                <a:r>
                  <a:rPr lang="de-DE" sz="6000" dirty="0" err="1">
                    <a:solidFill>
                      <a:schemeClr val="tx1"/>
                    </a:solidFill>
                    <a:latin typeface="Söhne"/>
                    <a:ea typeface="+mn-ea"/>
                    <a:cs typeface="+mn-cs"/>
                  </a:rPr>
                  <a:t>crucial</a:t>
                </a:r>
                <a:r>
                  <a:rPr lang="de-DE" sz="6000" dirty="0">
                    <a:solidFill>
                      <a:schemeClr val="tx1"/>
                    </a:solidFill>
                    <a:latin typeface="Söhne"/>
                    <a:ea typeface="+mn-ea"/>
                    <a:cs typeface="+mn-cs"/>
                  </a:rPr>
                  <a:t> </a:t>
                </a:r>
                <a:r>
                  <a:rPr lang="de-DE" sz="6000" dirty="0" err="1">
                    <a:solidFill>
                      <a:schemeClr val="tx1"/>
                    </a:solidFill>
                    <a:latin typeface="Söhne"/>
                    <a:ea typeface="+mn-ea"/>
                    <a:cs typeface="+mn-cs"/>
                  </a:rPr>
                  <a:t>for</a:t>
                </a:r>
                <a:r>
                  <a:rPr lang="de-DE" sz="6000" dirty="0">
                    <a:solidFill>
                      <a:schemeClr val="tx1"/>
                    </a:solidFill>
                    <a:latin typeface="Söhne"/>
                    <a:ea typeface="+mn-ea"/>
                    <a:cs typeface="+mn-cs"/>
                  </a:rPr>
                  <a:t> </a:t>
                </a:r>
                <a:r>
                  <a:rPr lang="de-DE" sz="6000" dirty="0" err="1">
                    <a:solidFill>
                      <a:schemeClr val="tx1"/>
                    </a:solidFill>
                    <a:latin typeface="Söhne"/>
                    <a:ea typeface="+mn-ea"/>
                    <a:cs typeface="+mn-cs"/>
                  </a:rPr>
                  <a:t>explaining</a:t>
                </a:r>
                <a:r>
                  <a:rPr lang="de-DE" sz="6000" dirty="0">
                    <a:solidFill>
                      <a:schemeClr val="tx1"/>
                    </a:solidFill>
                    <a:latin typeface="Söhne"/>
                    <a:ea typeface="+mn-ea"/>
                    <a:cs typeface="+mn-cs"/>
                  </a:rPr>
                  <a:t> </a:t>
                </a:r>
                <a:r>
                  <a:rPr lang="de-DE" sz="6000" dirty="0" err="1">
                    <a:solidFill>
                      <a:schemeClr val="tx1"/>
                    </a:solidFill>
                    <a:latin typeface="Söhne"/>
                    <a:ea typeface="+mn-ea"/>
                    <a:cs typeface="+mn-cs"/>
                  </a:rPr>
                  <a:t>distributions</a:t>
                </a:r>
                <a:r>
                  <a:rPr lang="de-DE" sz="6000" dirty="0">
                    <a:solidFill>
                      <a:schemeClr val="tx1"/>
                    </a:solidFill>
                    <a:latin typeface="Söhne"/>
                    <a:ea typeface="+mn-ea"/>
                    <a:cs typeface="+mn-cs"/>
                  </a:rPr>
                  <a:t> like </a:t>
                </a:r>
                <a:r>
                  <a:rPr lang="de-DE" sz="6000" dirty="0" err="1">
                    <a:solidFill>
                      <a:schemeClr val="tx1"/>
                    </a:solidFill>
                    <a:latin typeface="Söhne"/>
                    <a:ea typeface="+mn-ea"/>
                    <a:cs typeface="+mn-cs"/>
                  </a:rPr>
                  <a:t>binomial</a:t>
                </a:r>
                <a:r>
                  <a:rPr lang="de-DE" sz="6000" dirty="0">
                    <a:solidFill>
                      <a:schemeClr val="tx1"/>
                    </a:solidFill>
                    <a:latin typeface="Söhne"/>
                    <a:ea typeface="+mn-ea"/>
                    <a:cs typeface="+mn-cs"/>
                  </a:rPr>
                  <a:t> </a:t>
                </a:r>
                <a:r>
                  <a:rPr lang="de-DE" sz="6000" dirty="0" err="1">
                    <a:solidFill>
                      <a:schemeClr val="tx1"/>
                    </a:solidFill>
                    <a:latin typeface="Söhne"/>
                    <a:ea typeface="+mn-ea"/>
                    <a:cs typeface="+mn-cs"/>
                  </a:rPr>
                  <a:t>distribution</a:t>
                </a:r>
                <a:endParaRPr sz="6000" dirty="0">
                  <a:solidFill>
                    <a:schemeClr val="tx1"/>
                  </a:solidFill>
                  <a:latin typeface="Söhne"/>
                  <a:ea typeface="+mn-ea"/>
                  <a:cs typeface="+mn-cs"/>
                </a:endParaRPr>
              </a:p>
            </p:txBody>
          </p:sp>
        </mc:Choice>
        <mc:Fallback xmlns="">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a:spLocks noRot="1" noChangeAspect="1" noMove="1" noResize="1" noEditPoints="1" noAdjustHandles="1" noChangeArrowheads="1" noChangeShapeType="1" noTextEdit="1"/>
              </p:cNvSpPr>
              <p:nvPr/>
            </p:nvSpPr>
            <p:spPr>
              <a:xfrm>
                <a:off x="27278729" y="7977274"/>
                <a:ext cx="16688672" cy="15191146"/>
              </a:xfrm>
              <a:prstGeom prst="rect">
                <a:avLst/>
              </a:prstGeom>
              <a:blipFill>
                <a:blip r:embed="rId2"/>
                <a:stretch>
                  <a:fillRect l="-2155" t="-161" b="-722"/>
                </a:stretch>
              </a:blipFill>
              <a:ln w="254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de-DE">
                    <a:noFill/>
                  </a:rPr>
                  <a:t> </a:t>
                </a:r>
              </a:p>
            </p:txBody>
          </p:sp>
        </mc:Fallback>
      </mc:AlternateContent>
      <p:pic>
        <p:nvPicPr>
          <p:cNvPr id="5" name="Grafik 4">
            <a:extLst>
              <a:ext uri="{FF2B5EF4-FFF2-40B4-BE49-F238E27FC236}">
                <a16:creationId xmlns:a16="http://schemas.microsoft.com/office/drawing/2014/main" id="{F36AF632-A015-86AD-1199-326685284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6" y="7977274"/>
            <a:ext cx="23589907" cy="15450562"/>
          </a:xfrm>
          <a:prstGeom prst="rect">
            <a:avLst/>
          </a:prstGeom>
          <a:ln w="25400">
            <a:solidFill>
              <a:schemeClr val="tx2"/>
            </a:solidFill>
          </a:ln>
        </p:spPr>
      </p:pic>
      <p:pic>
        <p:nvPicPr>
          <p:cNvPr id="7" name="Grafik 6">
            <a:extLst>
              <a:ext uri="{FF2B5EF4-FFF2-40B4-BE49-F238E27FC236}">
                <a16:creationId xmlns:a16="http://schemas.microsoft.com/office/drawing/2014/main" id="{D0521A67-FD58-40A2-4D12-1A87B09CE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005" y="8707900"/>
            <a:ext cx="3727137" cy="7428747"/>
          </a:xfrm>
          <a:prstGeom prst="rect">
            <a:avLst/>
          </a:prstGeom>
        </p:spPr>
      </p:pic>
      <p:sp>
        <p:nvSpPr>
          <p:cNvPr id="2" name="Title first slide">
            <a:extLst>
              <a:ext uri="{FF2B5EF4-FFF2-40B4-BE49-F238E27FC236}">
                <a16:creationId xmlns:a16="http://schemas.microsoft.com/office/drawing/2014/main" id="{79A35603-D34C-16AD-E817-F504867E98EF}"/>
              </a:ext>
            </a:extLst>
          </p:cNvPr>
          <p:cNvSpPr txBox="1"/>
          <p:nvPr/>
        </p:nvSpPr>
        <p:spPr>
          <a:xfrm>
            <a:off x="3038836" y="2141359"/>
            <a:ext cx="16688864"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Pascal‘s</a:t>
            </a:r>
            <a:r>
              <a:rPr lang="de-DE" sz="15000" dirty="0">
                <a:solidFill>
                  <a:schemeClr val="tx1"/>
                </a:solidFill>
              </a:rPr>
              <a:t> </a:t>
            </a:r>
            <a:r>
              <a:rPr lang="de-DE" sz="15000" dirty="0" err="1">
                <a:solidFill>
                  <a:schemeClr val="tx1"/>
                </a:solidFill>
              </a:rPr>
              <a:t>triangle</a:t>
            </a:r>
            <a:endParaRPr lang="de-DE" sz="15000" dirty="0">
              <a:solidFill>
                <a:schemeClr val="tx1"/>
              </a:solidFill>
            </a:endParaRPr>
          </a:p>
        </p:txBody>
      </p:sp>
      <p:sp>
        <p:nvSpPr>
          <p:cNvPr id="3" name="Shape">
            <a:extLst>
              <a:ext uri="{FF2B5EF4-FFF2-40B4-BE49-F238E27FC236}">
                <a16:creationId xmlns:a16="http://schemas.microsoft.com/office/drawing/2014/main" id="{85D1F563-9739-DEAF-D4F0-6EFC15F7F011}"/>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D869C94A-45DA-F496-353F-D8E7832278C1}"/>
              </a:ext>
            </a:extLst>
          </p:cNvPr>
          <p:cNvSpPr txBox="1"/>
          <p:nvPr/>
        </p:nvSpPr>
        <p:spPr>
          <a:xfrm>
            <a:off x="7095034" y="4937247"/>
            <a:ext cx="38634129"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triangular array of numbers in which each number is the sum of the two directly above it. It is used for binomial expansions, combinatorics, probability calculations, etc.</a:t>
            </a:r>
          </a:p>
        </p:txBody>
      </p:sp>
      <p:sp>
        <p:nvSpPr>
          <p:cNvPr id="8" name="Foliennummernplatzhalter 7">
            <a:extLst>
              <a:ext uri="{FF2B5EF4-FFF2-40B4-BE49-F238E27FC236}">
                <a16:creationId xmlns:a16="http://schemas.microsoft.com/office/drawing/2014/main" id="{3206AC82-E72A-946D-D720-2D71851F0939}"/>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18</a:t>
            </a:fld>
            <a:endParaRPr lang="de-DE" dirty="0"/>
          </a:p>
        </p:txBody>
      </p:sp>
      <p:pic>
        <p:nvPicPr>
          <p:cNvPr id="9" name="Grafik 8">
            <a:extLst>
              <a:ext uri="{FF2B5EF4-FFF2-40B4-BE49-F238E27FC236}">
                <a16:creationId xmlns:a16="http://schemas.microsoft.com/office/drawing/2014/main" id="{90F2E79A-BAE3-598B-57F2-E359B9D13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8836" y="9502453"/>
            <a:ext cx="5706271" cy="5839640"/>
          </a:xfrm>
          <a:prstGeom prst="rect">
            <a:avLst/>
          </a:prstGeom>
        </p:spPr>
      </p:pic>
    </p:spTree>
    <p:extLst>
      <p:ext uri="{BB962C8B-B14F-4D97-AF65-F5344CB8AC3E}">
        <p14:creationId xmlns:p14="http://schemas.microsoft.com/office/powerpoint/2010/main" val="23487523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490FA1CD-C412-24EC-D5EB-47DA78773E7B}"/>
              </a:ext>
            </a:extLst>
          </p:cNvPr>
          <p:cNvSpPr txBox="1"/>
          <p:nvPr/>
        </p:nvSpPr>
        <p:spPr>
          <a:xfrm>
            <a:off x="3038836" y="2141359"/>
            <a:ext cx="854240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Exercises</a:t>
            </a:r>
            <a:endParaRPr lang="de-DE" sz="15000" dirty="0">
              <a:solidFill>
                <a:schemeClr val="tx1"/>
              </a:solidFill>
            </a:endParaRPr>
          </a:p>
        </p:txBody>
      </p:sp>
      <p:sp>
        <p:nvSpPr>
          <p:cNvPr id="3" name="Shape">
            <a:extLst>
              <a:ext uri="{FF2B5EF4-FFF2-40B4-BE49-F238E27FC236}">
                <a16:creationId xmlns:a16="http://schemas.microsoft.com/office/drawing/2014/main" id="{2E787623-5B7D-C4FC-51FF-26035E61DED4}"/>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7" name="Foliennummernplatzhalter 6">
            <a:extLst>
              <a:ext uri="{FF2B5EF4-FFF2-40B4-BE49-F238E27FC236}">
                <a16:creationId xmlns:a16="http://schemas.microsoft.com/office/drawing/2014/main" id="{EA4CFC4D-9B1B-87EF-C54B-04238E3E9053}"/>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19</a:t>
            </a:fld>
            <a:endParaRPr lang="de-DE"/>
          </a:p>
        </p:txBody>
      </p:sp>
      <p:sp>
        <p:nvSpPr>
          <p:cNvPr id="4" name="Rechteck 3"/>
          <p:cNvSpPr/>
          <p:nvPr/>
        </p:nvSpPr>
        <p:spPr>
          <a:xfrm>
            <a:off x="3038835" y="6303012"/>
            <a:ext cx="32953570" cy="3785652"/>
          </a:xfrm>
          <a:prstGeom prst="rect">
            <a:avLst/>
          </a:prstGeom>
        </p:spPr>
        <p:txBody>
          <a:bodyPr wrap="square">
            <a:spAutoFit/>
          </a:bodyPr>
          <a:lstStyle/>
          <a:p>
            <a:pPr algn="l"/>
            <a:r>
              <a:rPr lang="en-US" sz="4800" dirty="0"/>
              <a:t>Exercise 1: Count the permutations</a:t>
            </a:r>
            <a:endParaRPr lang="en-US" sz="4800" b="0" dirty="0"/>
          </a:p>
          <a:p>
            <a:pPr algn="l"/>
            <a:r>
              <a:rPr lang="en-US" sz="4800" b="0" dirty="0"/>
              <a:t>Write a function that returns the number of all possible permutations of a list.</a:t>
            </a:r>
          </a:p>
          <a:p>
            <a:pPr algn="l"/>
            <a:r>
              <a:rPr lang="en-US" sz="4800" b="0" dirty="0" err="1"/>
              <a:t>def</a:t>
            </a:r>
            <a:r>
              <a:rPr lang="en-US" sz="4800" b="0" dirty="0"/>
              <a:t> </a:t>
            </a:r>
            <a:r>
              <a:rPr lang="en-US" sz="4800" b="0" dirty="0" err="1"/>
              <a:t>count_permutations</a:t>
            </a:r>
            <a:r>
              <a:rPr lang="en-US" sz="4800" b="0" dirty="0"/>
              <a:t>(</a:t>
            </a:r>
            <a:r>
              <a:rPr lang="en-US" sz="4800" b="0" dirty="0" err="1"/>
              <a:t>lst</a:t>
            </a:r>
            <a:r>
              <a:rPr lang="en-US" sz="4800" b="0" dirty="0"/>
              <a:t>): # Your code here</a:t>
            </a:r>
          </a:p>
          <a:p>
            <a:pPr algn="l"/>
            <a:r>
              <a:rPr lang="en-US" sz="4800" b="0" dirty="0"/>
              <a:t>	print(</a:t>
            </a:r>
            <a:r>
              <a:rPr lang="en-US" sz="4800" b="0" dirty="0" err="1"/>
              <a:t>count_permutations</a:t>
            </a:r>
            <a:r>
              <a:rPr lang="en-US" sz="4800" b="0" dirty="0"/>
              <a:t>(['A', 'B', 'C']))</a:t>
            </a:r>
          </a:p>
          <a:p>
            <a:pPr algn="l"/>
            <a:r>
              <a:rPr lang="en-US" sz="4800" b="0" dirty="0"/>
              <a:t>Additionally: Try also lists with other lengths</a:t>
            </a:r>
          </a:p>
        </p:txBody>
      </p:sp>
      <p:sp>
        <p:nvSpPr>
          <p:cNvPr id="5" name="Rechteck 4"/>
          <p:cNvSpPr/>
          <p:nvPr/>
        </p:nvSpPr>
        <p:spPr>
          <a:xfrm>
            <a:off x="3038835" y="11217129"/>
            <a:ext cx="18101429" cy="830997"/>
          </a:xfrm>
          <a:prstGeom prst="rect">
            <a:avLst/>
          </a:prstGeom>
        </p:spPr>
        <p:txBody>
          <a:bodyPr wrap="none">
            <a:spAutoFit/>
          </a:bodyPr>
          <a:lstStyle/>
          <a:p>
            <a:pPr algn="l"/>
            <a:r>
              <a:rPr lang="en-US" sz="4800" dirty="0"/>
              <a:t>Exercise 2: Generate all permutations of a list:</a:t>
            </a:r>
            <a:r>
              <a:rPr lang="en-US" sz="4800" b="0" dirty="0"/>
              <a:t> l1 = ['A', 'B', 'C']</a:t>
            </a:r>
            <a:endParaRPr lang="de-DE" sz="4800" dirty="0"/>
          </a:p>
        </p:txBody>
      </p:sp>
      <p:sp>
        <p:nvSpPr>
          <p:cNvPr id="6" name="Rechteck 5"/>
          <p:cNvSpPr/>
          <p:nvPr/>
        </p:nvSpPr>
        <p:spPr>
          <a:xfrm>
            <a:off x="3038835" y="13176591"/>
            <a:ext cx="33220641" cy="1569660"/>
          </a:xfrm>
          <a:prstGeom prst="rect">
            <a:avLst/>
          </a:prstGeom>
        </p:spPr>
        <p:txBody>
          <a:bodyPr wrap="square">
            <a:spAutoFit/>
          </a:bodyPr>
          <a:lstStyle/>
          <a:p>
            <a:pPr algn="l"/>
            <a:r>
              <a:rPr lang="en-US" sz="4800" dirty="0"/>
              <a:t>Exercise 3: Count the k-permutations</a:t>
            </a:r>
            <a:endParaRPr lang="en-US" sz="4800" b="0" dirty="0"/>
          </a:p>
          <a:p>
            <a:pPr algn="l"/>
            <a:r>
              <a:rPr lang="en-US" sz="4800" b="0" dirty="0"/>
              <a:t>Write a function that returns the number of all possible k-permutations of a list.</a:t>
            </a:r>
          </a:p>
        </p:txBody>
      </p:sp>
      <p:sp>
        <p:nvSpPr>
          <p:cNvPr id="8" name="Rechteck 7"/>
          <p:cNvSpPr/>
          <p:nvPr/>
        </p:nvSpPr>
        <p:spPr>
          <a:xfrm>
            <a:off x="3038835" y="15874716"/>
            <a:ext cx="42223964" cy="1569660"/>
          </a:xfrm>
          <a:prstGeom prst="rect">
            <a:avLst/>
          </a:prstGeom>
        </p:spPr>
        <p:txBody>
          <a:bodyPr wrap="square">
            <a:spAutoFit/>
          </a:bodyPr>
          <a:lstStyle/>
          <a:p>
            <a:pPr algn="l"/>
            <a:r>
              <a:rPr lang="en-US" sz="4800" dirty="0"/>
              <a:t>Exercise 4: Generate k-permutations of a list</a:t>
            </a:r>
            <a:endParaRPr lang="en-US" sz="4800" b="0" dirty="0"/>
          </a:p>
          <a:p>
            <a:pPr algn="l"/>
            <a:r>
              <a:rPr lang="en-US" sz="4800" b="0" dirty="0"/>
              <a:t>In this exercise, your task is to write a function that generates all possible k-permutations of a given list using </a:t>
            </a:r>
            <a:r>
              <a:rPr lang="en-US" sz="4800" b="0" dirty="0" err="1"/>
              <a:t>itertools</a:t>
            </a:r>
            <a:r>
              <a:rPr lang="en-US" sz="4800" b="0" dirty="0"/>
              <a:t>.</a:t>
            </a:r>
          </a:p>
        </p:txBody>
      </p:sp>
      <p:sp>
        <p:nvSpPr>
          <p:cNvPr id="9" name="Rechteck 8"/>
          <p:cNvSpPr/>
          <p:nvPr/>
        </p:nvSpPr>
        <p:spPr>
          <a:xfrm>
            <a:off x="3038835" y="18572841"/>
            <a:ext cx="42223963" cy="2308324"/>
          </a:xfrm>
          <a:prstGeom prst="rect">
            <a:avLst/>
          </a:prstGeom>
        </p:spPr>
        <p:txBody>
          <a:bodyPr wrap="square">
            <a:spAutoFit/>
          </a:bodyPr>
          <a:lstStyle/>
          <a:p>
            <a:pPr algn="l"/>
            <a:r>
              <a:rPr lang="de-DE" sz="4800" i="1" dirty="0" err="1"/>
              <a:t>Exercise</a:t>
            </a:r>
            <a:r>
              <a:rPr lang="de-DE" sz="4800" i="1" dirty="0"/>
              <a:t> 5: </a:t>
            </a:r>
            <a:r>
              <a:rPr lang="de-DE" sz="4800" i="1" dirty="0" err="1"/>
              <a:t>Generate</a:t>
            </a:r>
            <a:r>
              <a:rPr lang="de-DE" sz="4800" i="1" dirty="0"/>
              <a:t> all </a:t>
            </a:r>
            <a:r>
              <a:rPr lang="de-DE" sz="4800" i="1" dirty="0" err="1"/>
              <a:t>combinations</a:t>
            </a:r>
            <a:r>
              <a:rPr lang="de-DE" sz="4800" i="1" dirty="0"/>
              <a:t> </a:t>
            </a:r>
            <a:r>
              <a:rPr lang="de-DE" sz="4800" i="1" dirty="0" err="1"/>
              <a:t>of</a:t>
            </a:r>
            <a:r>
              <a:rPr lang="de-DE" sz="4800" i="1" dirty="0"/>
              <a:t> </a:t>
            </a:r>
            <a:r>
              <a:rPr lang="de-DE" sz="4800" i="1" dirty="0" err="1"/>
              <a:t>size</a:t>
            </a:r>
            <a:r>
              <a:rPr lang="de-DE" sz="4800" i="1" dirty="0"/>
              <a:t> k</a:t>
            </a:r>
            <a:endParaRPr lang="de-DE" sz="4800" b="0" dirty="0"/>
          </a:p>
          <a:p>
            <a:pPr algn="l"/>
            <a:r>
              <a:rPr lang="de-DE" sz="4800" b="0" dirty="0"/>
              <a:t>Write a </a:t>
            </a:r>
            <a:r>
              <a:rPr lang="de-DE" sz="4800" b="0" dirty="0" err="1"/>
              <a:t>function</a:t>
            </a:r>
            <a:r>
              <a:rPr lang="de-DE" sz="4800" b="0" dirty="0"/>
              <a:t> </a:t>
            </a:r>
            <a:r>
              <a:rPr lang="de-DE" sz="4800" b="0" dirty="0" err="1"/>
              <a:t>that</a:t>
            </a:r>
            <a:r>
              <a:rPr lang="de-DE" sz="4800" b="0" dirty="0"/>
              <a:t> </a:t>
            </a:r>
            <a:r>
              <a:rPr lang="de-DE" sz="4800" b="0" dirty="0" err="1"/>
              <a:t>generates</a:t>
            </a:r>
            <a:r>
              <a:rPr lang="de-DE" sz="4800" b="0" dirty="0"/>
              <a:t> all </a:t>
            </a:r>
            <a:r>
              <a:rPr lang="de-DE" sz="4800" b="0" dirty="0" err="1"/>
              <a:t>possible</a:t>
            </a:r>
            <a:r>
              <a:rPr lang="de-DE" sz="4800" b="0" dirty="0"/>
              <a:t> </a:t>
            </a:r>
            <a:r>
              <a:rPr lang="de-DE" sz="4800" b="0" dirty="0" err="1"/>
              <a:t>combinations</a:t>
            </a:r>
            <a:r>
              <a:rPr lang="de-DE" sz="4800" b="0" dirty="0"/>
              <a:t> </a:t>
            </a:r>
            <a:r>
              <a:rPr lang="de-DE" sz="4800" b="0" dirty="0" err="1"/>
              <a:t>of</a:t>
            </a:r>
            <a:r>
              <a:rPr lang="de-DE" sz="4800" b="0" dirty="0"/>
              <a:t> </a:t>
            </a:r>
            <a:r>
              <a:rPr lang="de-DE" sz="4800" b="0" dirty="0" err="1"/>
              <a:t>size</a:t>
            </a:r>
            <a:r>
              <a:rPr lang="de-DE" sz="4800" b="0" dirty="0"/>
              <a:t> k </a:t>
            </a:r>
            <a:r>
              <a:rPr lang="de-DE" sz="4800" b="0" dirty="0" err="1"/>
              <a:t>from</a:t>
            </a:r>
            <a:r>
              <a:rPr lang="de-DE" sz="4800" b="0" dirty="0"/>
              <a:t> a </a:t>
            </a:r>
            <a:r>
              <a:rPr lang="de-DE" sz="4800" b="0" dirty="0" err="1"/>
              <a:t>given</a:t>
            </a:r>
            <a:r>
              <a:rPr lang="de-DE" sz="4800" b="0" dirty="0"/>
              <a:t> </a:t>
            </a:r>
            <a:r>
              <a:rPr lang="de-DE" sz="4800" b="0" dirty="0" err="1"/>
              <a:t>list</a:t>
            </a:r>
            <a:r>
              <a:rPr lang="de-DE" sz="4800" b="0" dirty="0"/>
              <a:t> </a:t>
            </a:r>
            <a:r>
              <a:rPr lang="de-DE" sz="4800" b="0" dirty="0" err="1"/>
              <a:t>of</a:t>
            </a:r>
            <a:r>
              <a:rPr lang="de-DE" sz="4800" b="0" dirty="0"/>
              <a:t> </a:t>
            </a:r>
            <a:r>
              <a:rPr lang="de-DE" sz="4800" b="0" dirty="0" err="1"/>
              <a:t>size</a:t>
            </a:r>
            <a:r>
              <a:rPr lang="de-DE" sz="4800" b="0" dirty="0"/>
              <a:t> n=8. ['apple','banana','pear','grapes','orange','mango','blueberry','strawberry']</a:t>
            </a:r>
          </a:p>
        </p:txBody>
      </p:sp>
      <p:sp>
        <p:nvSpPr>
          <p:cNvPr id="10" name="Rechteck 9"/>
          <p:cNvSpPr/>
          <p:nvPr/>
        </p:nvSpPr>
        <p:spPr>
          <a:xfrm>
            <a:off x="3038835" y="22009628"/>
            <a:ext cx="24384000" cy="1569660"/>
          </a:xfrm>
          <a:prstGeom prst="rect">
            <a:avLst/>
          </a:prstGeom>
        </p:spPr>
        <p:txBody>
          <a:bodyPr>
            <a:spAutoFit/>
          </a:bodyPr>
          <a:lstStyle/>
          <a:p>
            <a:pPr algn="l"/>
            <a:r>
              <a:rPr lang="en-US" sz="4800" i="1" dirty="0"/>
              <a:t>Exercise 6: </a:t>
            </a:r>
            <a:r>
              <a:rPr lang="en-US" sz="4800" i="1" dirty="0" err="1"/>
              <a:t>Calcucate</a:t>
            </a:r>
            <a:r>
              <a:rPr lang="en-US" sz="4800" i="1" dirty="0"/>
              <a:t> the number of combinations</a:t>
            </a:r>
            <a:endParaRPr lang="en-US" sz="4800" b="0" dirty="0"/>
          </a:p>
          <a:p>
            <a:pPr algn="l"/>
            <a:r>
              <a:rPr lang="en-US" sz="4800" b="0" dirty="0"/>
              <a:t>n = 8 k = 2</a:t>
            </a:r>
          </a:p>
        </p:txBody>
      </p:sp>
    </p:spTree>
    <p:extLst>
      <p:ext uri="{BB962C8B-B14F-4D97-AF65-F5344CB8AC3E}">
        <p14:creationId xmlns:p14="http://schemas.microsoft.com/office/powerpoint/2010/main" val="7676766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p:cNvSpPr/>
          <p:nvPr/>
        </p:nvSpPr>
        <p:spPr>
          <a:xfrm>
            <a:off x="3660256" y="6812341"/>
            <a:ext cx="3627972"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4" name="Textfeld 3">
            <a:extLst>
              <a:ext uri="{FF2B5EF4-FFF2-40B4-BE49-F238E27FC236}">
                <a16:creationId xmlns:a16="http://schemas.microsoft.com/office/drawing/2014/main" id="{954DC33C-0308-3469-FD30-669A87CB20FB}"/>
              </a:ext>
            </a:extLst>
          </p:cNvPr>
          <p:cNvSpPr txBox="1"/>
          <p:nvPr/>
        </p:nvSpPr>
        <p:spPr>
          <a:xfrm>
            <a:off x="3660256" y="7292167"/>
            <a:ext cx="16894628" cy="1519710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nchor="ctr">
            <a:noAutofit/>
          </a:bodyPr>
          <a:lstStyle/>
          <a:p>
            <a:pPr marL="1143000" indent="-1143000" algn="l">
              <a:lnSpc>
                <a:spcPct val="200000"/>
              </a:lnSpc>
              <a:buAutoNum type="arabicPeriod"/>
            </a:pPr>
            <a:r>
              <a:rPr lang="de-DE" dirty="0">
                <a:solidFill>
                  <a:schemeClr val="tx1"/>
                </a:solidFill>
              </a:rPr>
              <a:t>Technical </a:t>
            </a:r>
            <a:r>
              <a:rPr lang="de-DE" dirty="0" err="1">
                <a:solidFill>
                  <a:schemeClr val="tx1"/>
                </a:solidFill>
              </a:rPr>
              <a:t>Prerequisites</a:t>
            </a:r>
            <a:endParaRPr lang="de-DE" dirty="0">
              <a:solidFill>
                <a:schemeClr val="tx1"/>
              </a:solidFill>
            </a:endParaRPr>
          </a:p>
          <a:p>
            <a:pPr marL="1143000" indent="-1143000" algn="l">
              <a:lnSpc>
                <a:spcPct val="200000"/>
              </a:lnSpc>
              <a:buFontTx/>
              <a:buAutoNum type="arabicPeriod"/>
            </a:pPr>
            <a:r>
              <a:rPr lang="de-DE" dirty="0" err="1">
                <a:solidFill>
                  <a:schemeClr val="tx1"/>
                </a:solidFill>
              </a:rPr>
              <a:t>Descriptive</a:t>
            </a:r>
            <a:r>
              <a:rPr lang="de-DE" dirty="0">
                <a:solidFill>
                  <a:schemeClr val="tx1"/>
                </a:solidFill>
              </a:rPr>
              <a:t> </a:t>
            </a:r>
            <a:r>
              <a:rPr lang="de-DE" dirty="0" err="1">
                <a:solidFill>
                  <a:schemeClr val="tx1"/>
                </a:solidFill>
              </a:rPr>
              <a:t>statistics</a:t>
            </a:r>
            <a:endParaRPr lang="de-DE" dirty="0">
              <a:solidFill>
                <a:schemeClr val="tx1"/>
              </a:solidFill>
            </a:endParaRPr>
          </a:p>
          <a:p>
            <a:pPr marL="1143000" indent="-1143000" algn="l">
              <a:lnSpc>
                <a:spcPct val="200000"/>
              </a:lnSpc>
              <a:buFontTx/>
              <a:buAutoNum type="arabicPeriod"/>
            </a:pPr>
            <a:r>
              <a:rPr lang="de-DE" dirty="0" err="1">
                <a:solidFill>
                  <a:schemeClr val="tx1"/>
                </a:solidFill>
              </a:rPr>
              <a:t>Combinatorics</a:t>
            </a:r>
            <a:endParaRPr lang="de-DE" dirty="0">
              <a:solidFill>
                <a:schemeClr val="tx1"/>
              </a:solidFill>
            </a:endParaRPr>
          </a:p>
          <a:p>
            <a:pPr marL="1143000" indent="-1143000" algn="l">
              <a:lnSpc>
                <a:spcPct val="200000"/>
              </a:lnSpc>
              <a:buFontTx/>
              <a:buAutoNum type="arabicPeriod"/>
            </a:pPr>
            <a:r>
              <a:rPr lang="de-DE" dirty="0" err="1">
                <a:solidFill>
                  <a:schemeClr val="tx1"/>
                </a:solidFill>
              </a:rPr>
              <a:t>Distributions</a:t>
            </a:r>
            <a:endParaRPr lang="de-DE" dirty="0">
              <a:solidFill>
                <a:schemeClr val="tx1"/>
              </a:solidFill>
            </a:endParaRPr>
          </a:p>
          <a:p>
            <a:pPr marL="1143000" indent="-1143000" algn="l">
              <a:lnSpc>
                <a:spcPct val="200000"/>
              </a:lnSpc>
              <a:buFontTx/>
              <a:buAutoNum type="arabicPeriod"/>
            </a:pPr>
            <a:r>
              <a:rPr lang="de-DE" dirty="0" err="1">
                <a:solidFill>
                  <a:schemeClr val="tx1"/>
                </a:solidFill>
              </a:rPr>
              <a:t>Conditional</a:t>
            </a:r>
            <a:r>
              <a:rPr lang="de-DE" dirty="0">
                <a:solidFill>
                  <a:schemeClr val="tx1"/>
                </a:solidFill>
              </a:rPr>
              <a:t> </a:t>
            </a:r>
            <a:r>
              <a:rPr lang="de-DE" dirty="0" err="1">
                <a:solidFill>
                  <a:schemeClr val="tx1"/>
                </a:solidFill>
              </a:rPr>
              <a:t>probability</a:t>
            </a:r>
            <a:endParaRPr lang="de-DE" dirty="0">
              <a:solidFill>
                <a:schemeClr val="tx1"/>
              </a:solidFill>
            </a:endParaRPr>
          </a:p>
          <a:p>
            <a:pPr marL="1143000" indent="-1143000" algn="l">
              <a:lnSpc>
                <a:spcPct val="200000"/>
              </a:lnSpc>
              <a:buFontTx/>
              <a:buAutoNum type="arabicPeriod"/>
            </a:pPr>
            <a:r>
              <a:rPr lang="de-DE" dirty="0">
                <a:solidFill>
                  <a:schemeClr val="tx1"/>
                </a:solidFill>
              </a:rPr>
              <a:t>Sampling</a:t>
            </a:r>
          </a:p>
          <a:p>
            <a:pPr marL="1143000" indent="-1143000" algn="l">
              <a:lnSpc>
                <a:spcPct val="200000"/>
              </a:lnSpc>
              <a:buFontTx/>
              <a:buAutoNum type="arabicPeriod"/>
            </a:pPr>
            <a:r>
              <a:rPr lang="de-DE" dirty="0">
                <a:solidFill>
                  <a:schemeClr val="tx1"/>
                </a:solidFill>
              </a:rPr>
              <a:t>Hypothesis </a:t>
            </a:r>
            <a:r>
              <a:rPr lang="de-DE" dirty="0" err="1">
                <a:solidFill>
                  <a:schemeClr val="tx1"/>
                </a:solidFill>
              </a:rPr>
              <a:t>testing</a:t>
            </a:r>
            <a:endParaRPr lang="de-DE" dirty="0">
              <a:solidFill>
                <a:schemeClr val="tx1"/>
              </a:solidFill>
            </a:endParaRPr>
          </a:p>
          <a:p>
            <a:pPr marL="1143000" indent="-1143000" algn="l">
              <a:lnSpc>
                <a:spcPct val="200000"/>
              </a:lnSpc>
              <a:buFontTx/>
              <a:buAutoNum type="arabicPeriod"/>
            </a:pPr>
            <a:r>
              <a:rPr lang="de-DE" dirty="0">
                <a:solidFill>
                  <a:schemeClr val="tx1"/>
                </a:solidFill>
              </a:rPr>
              <a:t>Model </a:t>
            </a:r>
            <a:r>
              <a:rPr lang="de-DE" dirty="0" err="1">
                <a:solidFill>
                  <a:schemeClr val="tx1"/>
                </a:solidFill>
              </a:rPr>
              <a:t>estimation</a:t>
            </a:r>
            <a:endParaRPr lang="de-DE" dirty="0">
              <a:solidFill>
                <a:schemeClr val="tx1"/>
              </a:solidFill>
            </a:endParaRPr>
          </a:p>
        </p:txBody>
      </p:sp>
      <p:sp>
        <p:nvSpPr>
          <p:cNvPr id="5" name="Shape">
            <a:extLst>
              <a:ext uri="{FF2B5EF4-FFF2-40B4-BE49-F238E27FC236}">
                <a16:creationId xmlns:a16="http://schemas.microsoft.com/office/drawing/2014/main" id="{54B298A4-96A1-D0A5-A342-269A1CDBF065}"/>
              </a:ext>
            </a:extLst>
          </p:cNvPr>
          <p:cNvSpPr/>
          <p:nvPr/>
        </p:nvSpPr>
        <p:spPr>
          <a:xfrm>
            <a:off x="3660256" y="22489275"/>
            <a:ext cx="3627972"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2" name="Rounded Rectangle">
            <a:extLst>
              <a:ext uri="{FF2B5EF4-FFF2-40B4-BE49-F238E27FC236}">
                <a16:creationId xmlns:a16="http://schemas.microsoft.com/office/drawing/2014/main" id="{F1E5D1B5-E34A-434F-91C2-DBCBBC4A55ED}"/>
              </a:ext>
            </a:extLst>
          </p:cNvPr>
          <p:cNvSpPr/>
          <p:nvPr/>
        </p:nvSpPr>
        <p:spPr>
          <a:xfrm>
            <a:off x="21170900" y="2595040"/>
            <a:ext cx="16894628" cy="1346595"/>
          </a:xfrm>
          <a:prstGeom prst="roundRect">
            <a:avLst>
              <a:gd name="adj" fmla="val 7594"/>
            </a:avLst>
          </a:prstGeom>
          <a:solidFill>
            <a:schemeClr val="bg1">
              <a:lumMod val="95000"/>
            </a:schemeClr>
          </a:solidFill>
          <a:ln w="6350" cap="flat">
            <a:solidFill>
              <a:schemeClr val="accent1">
                <a:lumMod val="50000"/>
              </a:schemeClr>
            </a:solidFill>
            <a:miter lim="400000"/>
          </a:ln>
          <a:effectLst/>
        </p:spPr>
        <p:txBody>
          <a:bodyPr wrap="square" lIns="360000" tIns="360000" rIns="360000" bIns="360000" numCol="1" anchor="ctr">
            <a:noAutofit/>
          </a:bodyPr>
          <a:lstStyle/>
          <a:p>
            <a:pPr algn="l"/>
            <a:r>
              <a:rPr lang="en-US" dirty="0">
                <a:solidFill>
                  <a:schemeClr val="tx2"/>
                </a:solidFill>
                <a:latin typeface="Söhne"/>
              </a:rPr>
              <a:t>Introduction to Statistics</a:t>
            </a:r>
          </a:p>
        </p:txBody>
      </p:sp>
      <p:sp>
        <p:nvSpPr>
          <p:cNvPr id="3" name="Foliennummernplatzhalter 5">
            <a:extLst>
              <a:ext uri="{FF2B5EF4-FFF2-40B4-BE49-F238E27FC236}">
                <a16:creationId xmlns:a16="http://schemas.microsoft.com/office/drawing/2014/main" id="{E28D6B76-53E4-EBD6-11AC-CAF92F45E715}"/>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2</a:t>
            </a:fld>
            <a:endParaRPr lang="de-DE" dirty="0"/>
          </a:p>
        </p:txBody>
      </p:sp>
      <p:sp>
        <p:nvSpPr>
          <p:cNvPr id="7" name="About Us">
            <a:extLst>
              <a:ext uri="{FF2B5EF4-FFF2-40B4-BE49-F238E27FC236}">
                <a16:creationId xmlns:a16="http://schemas.microsoft.com/office/drawing/2014/main" id="{3A0500BB-B88F-38D0-DD31-348AD17E2B2B}"/>
              </a:ext>
            </a:extLst>
          </p:cNvPr>
          <p:cNvSpPr txBox="1"/>
          <p:nvPr/>
        </p:nvSpPr>
        <p:spPr>
          <a:xfrm>
            <a:off x="21323300" y="5707986"/>
            <a:ext cx="25729801"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Agenda 									</a:t>
            </a:r>
            <a:r>
              <a:rPr lang="de-DE" sz="6000" b="1" dirty="0">
                <a:solidFill>
                  <a:schemeClr val="tx2"/>
                </a:solidFill>
                <a:latin typeface="Söhne"/>
                <a:sym typeface="Helvetica Neue"/>
              </a:rPr>
              <a:t>Apr 16 2024</a:t>
            </a:r>
            <a:endParaRPr sz="6000" b="1" dirty="0">
              <a:solidFill>
                <a:schemeClr val="tx2"/>
              </a:solidFill>
              <a:latin typeface="Söhne"/>
              <a:sym typeface="Helvetica Neue"/>
            </a:endParaRPr>
          </a:p>
        </p:txBody>
      </p:sp>
      <p:sp>
        <p:nvSpPr>
          <p:cNvPr id="10" name="Rounded Rectangle">
            <a:extLst>
              <a:ext uri="{FF2B5EF4-FFF2-40B4-BE49-F238E27FC236}">
                <a16:creationId xmlns:a16="http://schemas.microsoft.com/office/drawing/2014/main" id="{F9C78CB4-DEF6-3E4A-7F5E-8B87B6CDFF03}"/>
              </a:ext>
            </a:extLst>
          </p:cNvPr>
          <p:cNvSpPr/>
          <p:nvPr/>
        </p:nvSpPr>
        <p:spPr>
          <a:xfrm>
            <a:off x="21323300" y="8565837"/>
            <a:ext cx="24219916" cy="12732460"/>
          </a:xfrm>
          <a:prstGeom prst="roundRect">
            <a:avLst>
              <a:gd name="adj" fmla="val 1997"/>
            </a:avLst>
          </a:prstGeom>
          <a:solidFill>
            <a:schemeClr val="bg1">
              <a:lumMod val="95000"/>
            </a:schemeClr>
          </a:solidFill>
          <a:ln w="6350" cap="flat">
            <a:solidFill>
              <a:schemeClr val="accent1">
                <a:lumMod val="50000"/>
              </a:schemeClr>
            </a:solidFill>
            <a:miter lim="400000"/>
          </a:ln>
          <a:effectLst/>
        </p:spPr>
        <p:txBody>
          <a:bodyPr wrap="square" lIns="360000" tIns="360000" rIns="360000" bIns="360000" numCol="1" anchor="ctr">
            <a:noAutofit/>
          </a:bodyPr>
          <a:lstStyle/>
          <a:p>
            <a:pPr algn="l"/>
            <a:r>
              <a:rPr lang="en-US" dirty="0">
                <a:solidFill>
                  <a:schemeClr val="tx2"/>
                </a:solidFill>
                <a:latin typeface="Söhne"/>
              </a:rPr>
              <a:t>09:30 – 10:00		Technical readiness, Introduction</a:t>
            </a:r>
          </a:p>
          <a:p>
            <a:pPr algn="l"/>
            <a:endParaRPr lang="en-US" dirty="0">
              <a:solidFill>
                <a:schemeClr val="tx2"/>
              </a:solidFill>
              <a:latin typeface="Söhne"/>
            </a:endParaRPr>
          </a:p>
          <a:p>
            <a:pPr algn="l"/>
            <a:r>
              <a:rPr lang="en-US" dirty="0">
                <a:solidFill>
                  <a:schemeClr val="tx2"/>
                </a:solidFill>
                <a:latin typeface="Söhne"/>
              </a:rPr>
              <a:t>10:05 – 11:30		Descriptive statistics, Combinatorics</a:t>
            </a:r>
          </a:p>
          <a:p>
            <a:pPr algn="l"/>
            <a:endParaRPr lang="en-US" dirty="0">
              <a:solidFill>
                <a:schemeClr val="tx2"/>
              </a:solidFill>
              <a:latin typeface="Söhne"/>
            </a:endParaRPr>
          </a:p>
          <a:p>
            <a:pPr algn="l"/>
            <a:r>
              <a:rPr lang="en-US" dirty="0">
                <a:solidFill>
                  <a:schemeClr val="tx2"/>
                </a:solidFill>
                <a:latin typeface="Söhne"/>
              </a:rPr>
              <a:t>11:35 – 13:00 </a:t>
            </a:r>
            <a:r>
              <a:rPr lang="en-US" b="0" dirty="0">
                <a:solidFill>
                  <a:schemeClr val="tx2"/>
                </a:solidFill>
                <a:latin typeface="Söhne"/>
              </a:rPr>
              <a:t>		</a:t>
            </a:r>
            <a:r>
              <a:rPr lang="en-US" dirty="0">
                <a:solidFill>
                  <a:schemeClr val="tx2"/>
                </a:solidFill>
                <a:latin typeface="Söhne"/>
              </a:rPr>
              <a:t>Distributions, Conditional</a:t>
            </a:r>
            <a:r>
              <a:rPr lang="en-US" dirty="0">
                <a:solidFill>
                  <a:srgbClr val="FF0000"/>
                </a:solidFill>
                <a:latin typeface="Söhne"/>
              </a:rPr>
              <a:t> </a:t>
            </a:r>
            <a:r>
              <a:rPr lang="en-US" dirty="0">
                <a:solidFill>
                  <a:schemeClr val="tx2"/>
                </a:solidFill>
                <a:latin typeface="Söhne"/>
              </a:rPr>
              <a:t>probability</a:t>
            </a:r>
          </a:p>
          <a:p>
            <a:pPr algn="l"/>
            <a:endParaRPr lang="en-US" b="0" dirty="0">
              <a:solidFill>
                <a:schemeClr val="tx2"/>
              </a:solidFill>
              <a:latin typeface="Söhne"/>
            </a:endParaRPr>
          </a:p>
          <a:p>
            <a:pPr algn="l"/>
            <a:r>
              <a:rPr lang="en-US" b="0" dirty="0">
                <a:solidFill>
                  <a:schemeClr val="tx2"/>
                </a:solidFill>
                <a:latin typeface="Söhne"/>
              </a:rPr>
              <a:t>13:00 – 13:30		Break</a:t>
            </a:r>
          </a:p>
          <a:p>
            <a:pPr algn="l"/>
            <a:endParaRPr lang="en-US" b="0" dirty="0">
              <a:solidFill>
                <a:schemeClr val="tx2"/>
              </a:solidFill>
              <a:latin typeface="Söhne"/>
            </a:endParaRPr>
          </a:p>
          <a:p>
            <a:pPr algn="l"/>
            <a:r>
              <a:rPr lang="en-US" dirty="0">
                <a:solidFill>
                  <a:schemeClr val="tx2"/>
                </a:solidFill>
                <a:latin typeface="Söhne"/>
              </a:rPr>
              <a:t>13:30 – 15:30 		Sampling, Hypothesis testing </a:t>
            </a:r>
          </a:p>
          <a:p>
            <a:pPr algn="l"/>
            <a:endParaRPr lang="en-US" dirty="0">
              <a:solidFill>
                <a:schemeClr val="tx2"/>
              </a:solidFill>
              <a:latin typeface="Söhne"/>
            </a:endParaRPr>
          </a:p>
          <a:p>
            <a:pPr algn="l"/>
            <a:r>
              <a:rPr lang="en-US" dirty="0">
                <a:solidFill>
                  <a:schemeClr val="tx2"/>
                </a:solidFill>
                <a:latin typeface="Söhne"/>
              </a:rPr>
              <a:t>15:35 – 17:00 		Modell estimation</a:t>
            </a:r>
          </a:p>
          <a:p>
            <a:pPr algn="l"/>
            <a:endParaRPr lang="en-US" dirty="0">
              <a:solidFill>
                <a:schemeClr val="tx2"/>
              </a:solidFill>
              <a:latin typeface="Söhne"/>
            </a:endParaRPr>
          </a:p>
          <a:p>
            <a:pPr algn="l"/>
            <a:r>
              <a:rPr lang="en-US" dirty="0">
                <a:solidFill>
                  <a:schemeClr val="tx2"/>
                </a:solidFill>
                <a:latin typeface="Söhne"/>
              </a:rPr>
              <a:t>17:05 – 17:30 		Buffer: Exercises &amp; Discussion</a:t>
            </a:r>
          </a:p>
        </p:txBody>
      </p:sp>
      <p:sp>
        <p:nvSpPr>
          <p:cNvPr id="13" name="Rounded Rectangle">
            <a:extLst>
              <a:ext uri="{FF2B5EF4-FFF2-40B4-BE49-F238E27FC236}">
                <a16:creationId xmlns:a16="http://schemas.microsoft.com/office/drawing/2014/main" id="{83BD0DFB-BB5A-D9B5-5E17-1781B3BFDBCC}"/>
              </a:ext>
            </a:extLst>
          </p:cNvPr>
          <p:cNvSpPr/>
          <p:nvPr/>
        </p:nvSpPr>
        <p:spPr>
          <a:xfrm>
            <a:off x="21323300" y="21640586"/>
            <a:ext cx="24219916" cy="2002179"/>
          </a:xfrm>
          <a:prstGeom prst="roundRect">
            <a:avLst>
              <a:gd name="adj" fmla="val 8918"/>
            </a:avLst>
          </a:prstGeom>
          <a:solidFill>
            <a:schemeClr val="accent2"/>
          </a:solidFill>
          <a:ln w="25400">
            <a:solidFill>
              <a:schemeClr val="tx1"/>
            </a:solidFill>
            <a:miter lim="400000"/>
          </a:ln>
        </p:spPr>
        <p:txBody>
          <a:bodyPr lIns="0" tIns="0" rIns="0" bIns="0" anchor="ctr"/>
          <a:lstStyle/>
          <a:p>
            <a:r>
              <a:rPr lang="de-DE" sz="7200" dirty="0" err="1">
                <a:solidFill>
                  <a:schemeClr val="accent1">
                    <a:lumMod val="50000"/>
                  </a:schemeClr>
                </a:solidFill>
                <a:latin typeface="Söhne"/>
                <a:sym typeface="Helvetica Neue Medium"/>
              </a:rPr>
              <a:t>Let‘s</a:t>
            </a:r>
            <a:r>
              <a:rPr lang="de-DE" sz="7200" dirty="0">
                <a:solidFill>
                  <a:schemeClr val="accent1">
                    <a:lumMod val="50000"/>
                  </a:schemeClr>
                </a:solidFill>
                <a:latin typeface="Söhne"/>
                <a:sym typeface="Helvetica Neue Medium"/>
              </a:rPr>
              <a:t> </a:t>
            </a:r>
            <a:r>
              <a:rPr lang="de-DE" sz="7200" dirty="0" err="1">
                <a:solidFill>
                  <a:schemeClr val="accent1">
                    <a:lumMod val="50000"/>
                  </a:schemeClr>
                </a:solidFill>
                <a:latin typeface="Söhne"/>
                <a:sym typeface="Helvetica Neue Medium"/>
              </a:rPr>
              <a:t>start</a:t>
            </a:r>
            <a:endParaRPr lang="de-DE" sz="7200" dirty="0">
              <a:solidFill>
                <a:schemeClr val="accent1">
                  <a:lumMod val="50000"/>
                </a:schemeClr>
              </a:solidFill>
              <a:latin typeface="Söhne"/>
              <a:sym typeface="Helvetica Neue Medium"/>
            </a:endParaRPr>
          </a:p>
        </p:txBody>
      </p:sp>
      <p:sp>
        <p:nvSpPr>
          <p:cNvPr id="14" name="Rounded Rectangle">
            <a:extLst>
              <a:ext uri="{FF2B5EF4-FFF2-40B4-BE49-F238E27FC236}">
                <a16:creationId xmlns:a16="http://schemas.microsoft.com/office/drawing/2014/main" id="{370BDBE0-3F4B-3AFF-92AD-63B4966353CC}"/>
              </a:ext>
            </a:extLst>
          </p:cNvPr>
          <p:cNvSpPr/>
          <p:nvPr/>
        </p:nvSpPr>
        <p:spPr>
          <a:xfrm>
            <a:off x="21323300" y="2747440"/>
            <a:ext cx="16894628" cy="1346595"/>
          </a:xfrm>
          <a:prstGeom prst="roundRect">
            <a:avLst>
              <a:gd name="adj" fmla="val 7594"/>
            </a:avLst>
          </a:prstGeom>
          <a:solidFill>
            <a:schemeClr val="bg1">
              <a:lumMod val="95000"/>
            </a:schemeClr>
          </a:solidFill>
          <a:ln w="6350" cap="flat">
            <a:solidFill>
              <a:schemeClr val="accent1">
                <a:lumMod val="50000"/>
              </a:schemeClr>
            </a:solidFill>
            <a:miter lim="400000"/>
          </a:ln>
          <a:effectLst/>
        </p:spPr>
        <p:txBody>
          <a:bodyPr wrap="square" lIns="360000" tIns="360000" rIns="360000" bIns="360000" numCol="1" anchor="ctr">
            <a:noAutofit/>
          </a:bodyPr>
          <a:lstStyle/>
          <a:p>
            <a:pPr algn="l"/>
            <a:r>
              <a:rPr lang="en-US" dirty="0">
                <a:solidFill>
                  <a:schemeClr val="tx2"/>
                </a:solidFill>
                <a:latin typeface="Söhne"/>
              </a:rPr>
              <a:t>Introduction to Statistics</a:t>
            </a:r>
          </a:p>
        </p:txBody>
      </p:sp>
    </p:spTree>
    <p:extLst>
      <p:ext uri="{BB962C8B-B14F-4D97-AF65-F5344CB8AC3E}">
        <p14:creationId xmlns:p14="http://schemas.microsoft.com/office/powerpoint/2010/main" val="9081399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373341" y="1844414"/>
            <a:ext cx="34503868" cy="297517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dirty="0"/>
              <a:t>4.	</a:t>
            </a:r>
            <a:r>
              <a:rPr lang="de-DE" dirty="0" err="1"/>
              <a:t>Distributions</a:t>
            </a:r>
            <a:endParaRPr lang="de-DE" dirty="0"/>
          </a:p>
        </p:txBody>
      </p:sp>
      <p:sp>
        <p:nvSpPr>
          <p:cNvPr id="381" name="Subtitle demo text"/>
          <p:cNvSpPr txBox="1"/>
          <p:nvPr/>
        </p:nvSpPr>
        <p:spPr>
          <a:xfrm>
            <a:off x="7033027" y="4880822"/>
            <a:ext cx="37259622" cy="112851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chemeClr val="accent1">
                    <a:lumMod val="50000"/>
                  </a:schemeClr>
                </a:solidFill>
              </a:rPr>
              <a:t>describe the probabilities of occurrences of different possible outcomes in an experiment</a:t>
            </a:r>
            <a:endParaRPr lang="de-DE" dirty="0">
              <a:solidFill>
                <a:schemeClr val="accent1">
                  <a:lumMod val="50000"/>
                </a:schemeClr>
              </a:solidFill>
            </a:endParaRPr>
          </a:p>
        </p:txBody>
      </p:sp>
      <p:grpSp>
        <p:nvGrpSpPr>
          <p:cNvPr id="12" name="Gruppieren 11">
            <a:extLst>
              <a:ext uri="{FF2B5EF4-FFF2-40B4-BE49-F238E27FC236}">
                <a16:creationId xmlns:a16="http://schemas.microsoft.com/office/drawing/2014/main" id="{38299FB6-F378-E970-CA2C-FBDDF55849F9}"/>
              </a:ext>
            </a:extLst>
          </p:cNvPr>
          <p:cNvGrpSpPr/>
          <p:nvPr/>
        </p:nvGrpSpPr>
        <p:grpSpPr>
          <a:xfrm>
            <a:off x="4737124" y="7417231"/>
            <a:ext cx="23907886" cy="1825875"/>
            <a:chOff x="5695814" y="8307352"/>
            <a:chExt cx="23907886" cy="1825875"/>
          </a:xfrm>
        </p:grpSpPr>
        <p:sp>
          <p:nvSpPr>
            <p:cNvPr id="32" name="Rounded Rectangle">
              <a:extLst>
                <a:ext uri="{FF2B5EF4-FFF2-40B4-BE49-F238E27FC236}">
                  <a16:creationId xmlns:a16="http://schemas.microsoft.com/office/drawing/2014/main" id="{551EA839-B437-408D-9820-E7030A485018}"/>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Overview</a:t>
              </a:r>
              <a:r>
                <a:rPr lang="de-DE" sz="7200" dirty="0">
                  <a:solidFill>
                    <a:schemeClr val="tx1"/>
                  </a:solidFill>
                </a:rPr>
                <a:t> </a:t>
              </a:r>
              <a:r>
                <a:rPr lang="de-DE" sz="7200" dirty="0" err="1">
                  <a:solidFill>
                    <a:schemeClr val="tx1"/>
                  </a:solidFill>
                </a:rPr>
                <a:t>of</a:t>
              </a:r>
              <a:r>
                <a:rPr lang="de-DE" sz="7200" dirty="0">
                  <a:solidFill>
                    <a:schemeClr val="tx1"/>
                  </a:solidFill>
                </a:rPr>
                <a:t> </a:t>
              </a:r>
              <a:r>
                <a:rPr lang="de-DE" sz="7200" dirty="0" err="1">
                  <a:solidFill>
                    <a:schemeClr val="tx1"/>
                  </a:solidFill>
                </a:rPr>
                <a:t>important</a:t>
              </a:r>
              <a:r>
                <a:rPr lang="de-DE" sz="7200" dirty="0">
                  <a:solidFill>
                    <a:schemeClr val="tx1"/>
                  </a:solidFill>
                </a:rPr>
                <a:t> </a:t>
              </a:r>
              <a:r>
                <a:rPr lang="de-DE" sz="7200" dirty="0" err="1">
                  <a:solidFill>
                    <a:schemeClr val="tx1"/>
                  </a:solidFill>
                </a:rPr>
                <a:t>distributions</a:t>
              </a:r>
              <a:endParaRPr lang="de-DE" sz="7200" dirty="0">
                <a:solidFill>
                  <a:schemeClr val="tx1"/>
                </a:solidFill>
              </a:endParaRPr>
            </a:p>
          </p:txBody>
        </p:sp>
        <p:sp>
          <p:nvSpPr>
            <p:cNvPr id="2" name="Graphic 23">
              <a:extLst>
                <a:ext uri="{FF2B5EF4-FFF2-40B4-BE49-F238E27FC236}">
                  <a16:creationId xmlns:a16="http://schemas.microsoft.com/office/drawing/2014/main" id="{C92F9C17-9699-E93D-AF81-540183D6891A}"/>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3" name="Gruppieren 12">
            <a:extLst>
              <a:ext uri="{FF2B5EF4-FFF2-40B4-BE49-F238E27FC236}">
                <a16:creationId xmlns:a16="http://schemas.microsoft.com/office/drawing/2014/main" id="{42030952-2198-22B6-7A24-36906DACC086}"/>
              </a:ext>
            </a:extLst>
          </p:cNvPr>
          <p:cNvGrpSpPr/>
          <p:nvPr/>
        </p:nvGrpSpPr>
        <p:grpSpPr>
          <a:xfrm>
            <a:off x="4737124" y="9759102"/>
            <a:ext cx="23907886" cy="1825875"/>
            <a:chOff x="5695814" y="8307352"/>
            <a:chExt cx="23907886" cy="1825875"/>
          </a:xfrm>
        </p:grpSpPr>
        <p:sp>
          <p:nvSpPr>
            <p:cNvPr id="14" name="Rounded Rectangle">
              <a:extLst>
                <a:ext uri="{FF2B5EF4-FFF2-40B4-BE49-F238E27FC236}">
                  <a16:creationId xmlns:a16="http://schemas.microsoft.com/office/drawing/2014/main" id="{CB1E9CAF-6CAF-3E22-1242-A3E610264020}"/>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Way </a:t>
              </a:r>
              <a:r>
                <a:rPr lang="de-DE" sz="7200" dirty="0" err="1">
                  <a:solidFill>
                    <a:schemeClr val="tx1"/>
                  </a:solidFill>
                </a:rPr>
                <a:t>to</a:t>
              </a:r>
              <a:r>
                <a:rPr lang="de-DE" sz="7200" dirty="0">
                  <a:solidFill>
                    <a:schemeClr val="tx1"/>
                  </a:solidFill>
                </a:rPr>
                <a:t>… </a:t>
              </a:r>
              <a:r>
                <a:rPr lang="de-DE" sz="7200" dirty="0" err="1">
                  <a:solidFill>
                    <a:schemeClr val="tx1"/>
                  </a:solidFill>
                </a:rPr>
                <a:t>binomial</a:t>
              </a:r>
              <a:r>
                <a:rPr lang="de-DE" sz="7200" dirty="0">
                  <a:solidFill>
                    <a:schemeClr val="tx1"/>
                  </a:solidFill>
                </a:rPr>
                <a:t> </a:t>
              </a:r>
              <a:r>
                <a:rPr lang="de-DE" sz="7200" dirty="0" err="1">
                  <a:solidFill>
                    <a:schemeClr val="tx1"/>
                  </a:solidFill>
                </a:rPr>
                <a:t>distribution</a:t>
              </a:r>
              <a:endParaRPr sz="7200" dirty="0">
                <a:solidFill>
                  <a:schemeClr val="tx1"/>
                </a:solidFill>
              </a:endParaRPr>
            </a:p>
          </p:txBody>
        </p:sp>
        <p:sp>
          <p:nvSpPr>
            <p:cNvPr id="15" name="Graphic 23">
              <a:extLst>
                <a:ext uri="{FF2B5EF4-FFF2-40B4-BE49-F238E27FC236}">
                  <a16:creationId xmlns:a16="http://schemas.microsoft.com/office/drawing/2014/main" id="{614D7A8B-7C27-D45A-0133-49CFACD64C5D}"/>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6" name="Gruppieren 15">
            <a:extLst>
              <a:ext uri="{FF2B5EF4-FFF2-40B4-BE49-F238E27FC236}">
                <a16:creationId xmlns:a16="http://schemas.microsoft.com/office/drawing/2014/main" id="{819B83F2-C0CA-18B6-D298-545AD87ED404}"/>
              </a:ext>
            </a:extLst>
          </p:cNvPr>
          <p:cNvGrpSpPr/>
          <p:nvPr/>
        </p:nvGrpSpPr>
        <p:grpSpPr>
          <a:xfrm>
            <a:off x="4737124" y="12100973"/>
            <a:ext cx="23907886" cy="1825875"/>
            <a:chOff x="5695814" y="8307352"/>
            <a:chExt cx="23907886" cy="1825875"/>
          </a:xfrm>
        </p:grpSpPr>
        <p:sp>
          <p:nvSpPr>
            <p:cNvPr id="17" name="Rounded Rectangle">
              <a:extLst>
                <a:ext uri="{FF2B5EF4-FFF2-40B4-BE49-F238E27FC236}">
                  <a16:creationId xmlns:a16="http://schemas.microsoft.com/office/drawing/2014/main" id="{79DA729E-97CD-00C3-1020-8803981DB1CC}"/>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Poisson </a:t>
              </a:r>
              <a:r>
                <a:rPr lang="de-DE" sz="7200" dirty="0" err="1">
                  <a:solidFill>
                    <a:schemeClr val="tx1"/>
                  </a:solidFill>
                </a:rPr>
                <a:t>distribution</a:t>
              </a:r>
              <a:endParaRPr sz="7200" dirty="0">
                <a:solidFill>
                  <a:schemeClr val="tx1"/>
                </a:solidFill>
              </a:endParaRPr>
            </a:p>
          </p:txBody>
        </p:sp>
        <p:sp>
          <p:nvSpPr>
            <p:cNvPr id="18" name="Graphic 23">
              <a:extLst>
                <a:ext uri="{FF2B5EF4-FFF2-40B4-BE49-F238E27FC236}">
                  <a16:creationId xmlns:a16="http://schemas.microsoft.com/office/drawing/2014/main" id="{BCBBEEA9-9FAC-8DAD-96A8-F35EC1F54A89}"/>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9" name="Gruppieren 18">
            <a:extLst>
              <a:ext uri="{FF2B5EF4-FFF2-40B4-BE49-F238E27FC236}">
                <a16:creationId xmlns:a16="http://schemas.microsoft.com/office/drawing/2014/main" id="{19CD7C49-218A-03CD-5801-85A2B7F9B46B}"/>
              </a:ext>
            </a:extLst>
          </p:cNvPr>
          <p:cNvGrpSpPr/>
          <p:nvPr/>
        </p:nvGrpSpPr>
        <p:grpSpPr>
          <a:xfrm>
            <a:off x="4737124" y="14442844"/>
            <a:ext cx="23907886" cy="1825875"/>
            <a:chOff x="5695814" y="8307352"/>
            <a:chExt cx="23907886" cy="1825875"/>
          </a:xfrm>
        </p:grpSpPr>
        <p:sp>
          <p:nvSpPr>
            <p:cNvPr id="20" name="Rounded Rectangle">
              <a:extLst>
                <a:ext uri="{FF2B5EF4-FFF2-40B4-BE49-F238E27FC236}">
                  <a16:creationId xmlns:a16="http://schemas.microsoft.com/office/drawing/2014/main" id="{99AECFF1-E7D2-3520-8C6D-779340AF0B3D}"/>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Normal </a:t>
              </a:r>
              <a:r>
                <a:rPr lang="de-DE" sz="7200" dirty="0" err="1">
                  <a:solidFill>
                    <a:schemeClr val="tx1"/>
                  </a:solidFill>
                </a:rPr>
                <a:t>distribution</a:t>
              </a:r>
              <a:r>
                <a:rPr lang="de-DE" sz="7200" dirty="0">
                  <a:solidFill>
                    <a:schemeClr val="tx1"/>
                  </a:solidFill>
                </a:rPr>
                <a:t>, </a:t>
              </a:r>
              <a:r>
                <a:rPr lang="de-DE" sz="7200" dirty="0" err="1">
                  <a:solidFill>
                    <a:schemeClr val="tx1"/>
                  </a:solidFill>
                </a:rPr>
                <a:t>standard</a:t>
              </a:r>
              <a:r>
                <a:rPr lang="de-DE" sz="7200" dirty="0">
                  <a:solidFill>
                    <a:schemeClr val="tx1"/>
                  </a:solidFill>
                </a:rPr>
                <a:t> normal </a:t>
              </a:r>
              <a:r>
                <a:rPr lang="de-DE" sz="7200" dirty="0" err="1">
                  <a:solidFill>
                    <a:schemeClr val="tx1"/>
                  </a:solidFill>
                </a:rPr>
                <a:t>distribution</a:t>
              </a:r>
              <a:endParaRPr sz="7200" dirty="0">
                <a:solidFill>
                  <a:schemeClr val="tx1"/>
                </a:solidFill>
              </a:endParaRPr>
            </a:p>
          </p:txBody>
        </p:sp>
        <p:sp>
          <p:nvSpPr>
            <p:cNvPr id="21" name="Graphic 23">
              <a:extLst>
                <a:ext uri="{FF2B5EF4-FFF2-40B4-BE49-F238E27FC236}">
                  <a16:creationId xmlns:a16="http://schemas.microsoft.com/office/drawing/2014/main" id="{4D765418-0FCD-65BD-DE9D-C6B81CAB45C6}"/>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22" name="Gruppieren 21">
            <a:extLst>
              <a:ext uri="{FF2B5EF4-FFF2-40B4-BE49-F238E27FC236}">
                <a16:creationId xmlns:a16="http://schemas.microsoft.com/office/drawing/2014/main" id="{22327B0E-773B-BFC1-CCD0-DD0F13952114}"/>
              </a:ext>
            </a:extLst>
          </p:cNvPr>
          <p:cNvGrpSpPr/>
          <p:nvPr/>
        </p:nvGrpSpPr>
        <p:grpSpPr>
          <a:xfrm>
            <a:off x="4737124" y="16784715"/>
            <a:ext cx="23907886" cy="1825875"/>
            <a:chOff x="5695814" y="8307352"/>
            <a:chExt cx="23907886" cy="1825875"/>
          </a:xfrm>
        </p:grpSpPr>
        <p:sp>
          <p:nvSpPr>
            <p:cNvPr id="23" name="Rounded Rectangle">
              <a:extLst>
                <a:ext uri="{FF2B5EF4-FFF2-40B4-BE49-F238E27FC236}">
                  <a16:creationId xmlns:a16="http://schemas.microsoft.com/office/drawing/2014/main" id="{3A02B717-03C1-438E-6609-257378AAC1DE}"/>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Students</a:t>
              </a:r>
              <a:r>
                <a:rPr lang="de-DE" sz="7200" dirty="0">
                  <a:solidFill>
                    <a:schemeClr val="tx1"/>
                  </a:solidFill>
                </a:rPr>
                <a:t>‘ t-distribution</a:t>
              </a:r>
              <a:endParaRPr sz="7200" dirty="0">
                <a:solidFill>
                  <a:schemeClr val="tx1"/>
                </a:solidFill>
              </a:endParaRPr>
            </a:p>
          </p:txBody>
        </p:sp>
        <p:sp>
          <p:nvSpPr>
            <p:cNvPr id="24" name="Graphic 23">
              <a:extLst>
                <a:ext uri="{FF2B5EF4-FFF2-40B4-BE49-F238E27FC236}">
                  <a16:creationId xmlns:a16="http://schemas.microsoft.com/office/drawing/2014/main" id="{0259E06C-FE7B-203B-8DBC-EBDCF0CE200A}"/>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25" name="Gruppieren 24">
            <a:extLst>
              <a:ext uri="{FF2B5EF4-FFF2-40B4-BE49-F238E27FC236}">
                <a16:creationId xmlns:a16="http://schemas.microsoft.com/office/drawing/2014/main" id="{2A21559B-8B54-DAAC-20F3-A369D88BA3F3}"/>
              </a:ext>
            </a:extLst>
          </p:cNvPr>
          <p:cNvGrpSpPr/>
          <p:nvPr/>
        </p:nvGrpSpPr>
        <p:grpSpPr>
          <a:xfrm>
            <a:off x="4737124" y="19126586"/>
            <a:ext cx="23907886" cy="1825875"/>
            <a:chOff x="5695814" y="8307352"/>
            <a:chExt cx="23907886" cy="1825875"/>
          </a:xfrm>
        </p:grpSpPr>
        <mc:AlternateContent xmlns:mc="http://schemas.openxmlformats.org/markup-compatibility/2006" xmlns:a14="http://schemas.microsoft.com/office/drawing/2010/main">
          <mc:Choice Requires="a14">
            <p:sp>
              <p:nvSpPr>
                <p:cNvPr id="26" name="Rounded Rectangle">
                  <a:extLst>
                    <a:ext uri="{FF2B5EF4-FFF2-40B4-BE49-F238E27FC236}">
                      <a16:creationId xmlns:a16="http://schemas.microsoft.com/office/drawing/2014/main" id="{F73107FF-82A3-65AB-DFE3-885BDBD37FFC}"/>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14:m>
                    <m:oMath xmlns:m="http://schemas.openxmlformats.org/officeDocument/2006/math">
                      <m:sSup>
                        <m:sSupPr>
                          <m:ctrlPr>
                            <a:rPr lang="de-DE" sz="7200" i="1" smtClean="0">
                              <a:solidFill>
                                <a:schemeClr val="tx1"/>
                              </a:solidFill>
                              <a:latin typeface="Cambria Math" panose="02040503050406030204" pitchFamily="18" charset="0"/>
                            </a:rPr>
                          </m:ctrlPr>
                        </m:sSupPr>
                        <m:e>
                          <m:r>
                            <a:rPr lang="de-DE" sz="7200" i="1" smtClean="0">
                              <a:solidFill>
                                <a:schemeClr val="tx1"/>
                              </a:solidFill>
                              <a:latin typeface="Cambria Math" panose="02040503050406030204" pitchFamily="18" charset="0"/>
                              <a:ea typeface="Cambria Math" panose="02040503050406030204" pitchFamily="18" charset="0"/>
                            </a:rPr>
                            <m:t>𝜒</m:t>
                          </m:r>
                        </m:e>
                        <m:sup>
                          <m:r>
                            <a:rPr lang="de-DE" sz="7200" b="0" i="1" smtClean="0">
                              <a:solidFill>
                                <a:schemeClr val="tx1"/>
                              </a:solidFill>
                              <a:latin typeface="Cambria Math" panose="02040503050406030204" pitchFamily="18" charset="0"/>
                            </a:rPr>
                            <m:t>2</m:t>
                          </m:r>
                        </m:sup>
                      </m:sSup>
                    </m:oMath>
                  </a14:m>
                  <a:r>
                    <a:rPr lang="de-DE" sz="7200" dirty="0">
                      <a:solidFill>
                        <a:schemeClr val="tx1"/>
                      </a:solidFill>
                    </a:rPr>
                    <a:t>- </a:t>
                  </a:r>
                  <a:r>
                    <a:rPr lang="de-DE" sz="7200" dirty="0" err="1">
                      <a:solidFill>
                        <a:schemeClr val="tx1"/>
                      </a:solidFill>
                    </a:rPr>
                    <a:t>distribution</a:t>
                  </a:r>
                  <a:endParaRPr sz="7200" dirty="0">
                    <a:solidFill>
                      <a:schemeClr val="tx1"/>
                    </a:solidFill>
                  </a:endParaRPr>
                </a:p>
              </p:txBody>
            </p:sp>
          </mc:Choice>
          <mc:Fallback xmlns="">
            <p:sp>
              <p:nvSpPr>
                <p:cNvPr id="26" name="Rounded Rectangle">
                  <a:extLst>
                    <a:ext uri="{FF2B5EF4-FFF2-40B4-BE49-F238E27FC236}">
                      <a16:creationId xmlns:a16="http://schemas.microsoft.com/office/drawing/2014/main" id="{F73107FF-82A3-65AB-DFE3-885BDBD37FFC}"/>
                    </a:ext>
                  </a:extLst>
                </p:cNvPr>
                <p:cNvSpPr>
                  <a:spLocks noRot="1" noChangeAspect="1" noMove="1" noResize="1" noEditPoints="1" noAdjustHandles="1" noChangeArrowheads="1" noChangeShapeType="1" noTextEdit="1"/>
                </p:cNvSpPr>
                <p:nvPr/>
              </p:nvSpPr>
              <p:spPr>
                <a:xfrm>
                  <a:off x="5695814" y="8307352"/>
                  <a:ext cx="23907886" cy="1825875"/>
                </a:xfrm>
                <a:prstGeom prst="roundRect">
                  <a:avLst>
                    <a:gd name="adj" fmla="val 7762"/>
                  </a:avLst>
                </a:prstGeom>
                <a:blipFill>
                  <a:blip r:embed="rId2"/>
                  <a:stretch>
                    <a:fillRect b="-10000"/>
                  </a:stretch>
                </a:blipFill>
                <a:ln w="6350" cap="flat">
                  <a:solidFill>
                    <a:schemeClr val="accent1">
                      <a:lumMod val="50000"/>
                    </a:schemeClr>
                  </a:solidFill>
                  <a:miter lim="400000"/>
                </a:ln>
                <a:effectLst/>
              </p:spPr>
              <p:txBody>
                <a:bodyPr/>
                <a:lstStyle/>
                <a:p>
                  <a:r>
                    <a:rPr lang="de-DE">
                      <a:noFill/>
                    </a:rPr>
                    <a:t> </a:t>
                  </a:r>
                </a:p>
              </p:txBody>
            </p:sp>
          </mc:Fallback>
        </mc:AlternateContent>
        <p:sp>
          <p:nvSpPr>
            <p:cNvPr id="27" name="Graphic 23">
              <a:extLst>
                <a:ext uri="{FF2B5EF4-FFF2-40B4-BE49-F238E27FC236}">
                  <a16:creationId xmlns:a16="http://schemas.microsoft.com/office/drawing/2014/main" id="{4D9B1014-29C3-A259-25F8-BDC009953D27}"/>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28" name="Gruppieren 27">
            <a:extLst>
              <a:ext uri="{FF2B5EF4-FFF2-40B4-BE49-F238E27FC236}">
                <a16:creationId xmlns:a16="http://schemas.microsoft.com/office/drawing/2014/main" id="{8D764FC3-190C-11C0-D8B7-E85B24E58E58}"/>
              </a:ext>
            </a:extLst>
          </p:cNvPr>
          <p:cNvGrpSpPr/>
          <p:nvPr/>
        </p:nvGrpSpPr>
        <p:grpSpPr>
          <a:xfrm>
            <a:off x="4737124" y="21468457"/>
            <a:ext cx="23907886" cy="1825875"/>
            <a:chOff x="5695814" y="8307352"/>
            <a:chExt cx="23907886" cy="1825875"/>
          </a:xfrm>
        </p:grpSpPr>
        <p:sp>
          <p:nvSpPr>
            <p:cNvPr id="29" name="Rounded Rectangle">
              <a:extLst>
                <a:ext uri="{FF2B5EF4-FFF2-40B4-BE49-F238E27FC236}">
                  <a16:creationId xmlns:a16="http://schemas.microsoft.com/office/drawing/2014/main" id="{40B1B7E2-C51D-F492-504D-942AF1ECEDEF}"/>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F-Distribution</a:t>
              </a:r>
              <a:endParaRPr sz="7200" dirty="0">
                <a:solidFill>
                  <a:schemeClr val="tx1"/>
                </a:solidFill>
              </a:endParaRPr>
            </a:p>
          </p:txBody>
        </p:sp>
        <p:sp>
          <p:nvSpPr>
            <p:cNvPr id="30" name="Graphic 23">
              <a:extLst>
                <a:ext uri="{FF2B5EF4-FFF2-40B4-BE49-F238E27FC236}">
                  <a16:creationId xmlns:a16="http://schemas.microsoft.com/office/drawing/2014/main" id="{DD6E636E-0046-E1EA-40A5-60CB00A6B2EC}"/>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40" name="Gruppieren 39">
            <a:extLst>
              <a:ext uri="{FF2B5EF4-FFF2-40B4-BE49-F238E27FC236}">
                <a16:creationId xmlns:a16="http://schemas.microsoft.com/office/drawing/2014/main" id="{FACB2F7B-CD3B-EAF1-B925-CF601472E069}"/>
              </a:ext>
            </a:extLst>
          </p:cNvPr>
          <p:cNvGrpSpPr/>
          <p:nvPr/>
        </p:nvGrpSpPr>
        <p:grpSpPr>
          <a:xfrm>
            <a:off x="4737124" y="23810328"/>
            <a:ext cx="23907886" cy="1825875"/>
            <a:chOff x="5695814" y="8307352"/>
            <a:chExt cx="23907886" cy="1825875"/>
          </a:xfrm>
        </p:grpSpPr>
        <p:sp>
          <p:nvSpPr>
            <p:cNvPr id="43" name="Rounded Rectangle">
              <a:extLst>
                <a:ext uri="{FF2B5EF4-FFF2-40B4-BE49-F238E27FC236}">
                  <a16:creationId xmlns:a16="http://schemas.microsoft.com/office/drawing/2014/main" id="{23B60B9C-67B0-1F88-79CA-64FF30A37259}"/>
                </a:ext>
              </a:extLst>
            </p:cNvPr>
            <p:cNvSpPr/>
            <p:nvPr/>
          </p:nvSpPr>
          <p:spPr>
            <a:xfrm>
              <a:off x="5695814" y="8307352"/>
              <a:ext cx="23907886" cy="1825875"/>
            </a:xfrm>
            <a:prstGeom prst="roundRect">
              <a:avLst>
                <a:gd name="adj" fmla="val 7762"/>
              </a:avLst>
            </a:prstGeom>
            <a:solidFill>
              <a:schemeClr val="bg1">
                <a:lumMod val="8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Exercises</a:t>
              </a:r>
              <a:endParaRPr sz="7200" dirty="0">
                <a:solidFill>
                  <a:schemeClr val="tx1"/>
                </a:solidFill>
              </a:endParaRPr>
            </a:p>
          </p:txBody>
        </p:sp>
        <p:sp>
          <p:nvSpPr>
            <p:cNvPr id="44" name="Graphic 23">
              <a:extLst>
                <a:ext uri="{FF2B5EF4-FFF2-40B4-BE49-F238E27FC236}">
                  <a16:creationId xmlns:a16="http://schemas.microsoft.com/office/drawing/2014/main" id="{782016E0-4407-A2E6-FF45-DE62AB949483}"/>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20</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Tree>
    <p:extLst>
      <p:ext uri="{BB962C8B-B14F-4D97-AF65-F5344CB8AC3E}">
        <p14:creationId xmlns:p14="http://schemas.microsoft.com/office/powerpoint/2010/main" val="304390629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a:extLst>
              <a:ext uri="{FF2B5EF4-FFF2-40B4-BE49-F238E27FC236}">
                <a16:creationId xmlns:a16="http://schemas.microsoft.com/office/drawing/2014/main" id="{8052A882-D8C5-B3ED-FE75-EA4E7FDF0DA7}"/>
              </a:ext>
            </a:extLst>
          </p:cNvPr>
          <p:cNvSpPr/>
          <p:nvPr/>
        </p:nvSpPr>
        <p:spPr>
          <a:xfrm>
            <a:off x="7909336" y="11085037"/>
            <a:ext cx="5337668" cy="2513509"/>
          </a:xfrm>
          <a:prstGeom prst="roundRect">
            <a:avLst>
              <a:gd name="adj" fmla="val 3772"/>
            </a:avLst>
          </a:prstGeom>
          <a:solidFill>
            <a:schemeClr val="accent2"/>
          </a:solidFill>
          <a:ln w="25400">
            <a:solidFill>
              <a:schemeClr val="tx1">
                <a:lumMod val="75000"/>
              </a:schemeClr>
            </a:solidFill>
            <a:miter lim="400000"/>
          </a:ln>
        </p:spPr>
        <p:txBody>
          <a:bodyPr lIns="0" tIns="0" rIns="0" bIns="0" anchor="ctr"/>
          <a:lstStyle/>
          <a:p>
            <a:pPr>
              <a:defRPr sz="6400" b="0">
                <a:solidFill>
                  <a:srgbClr val="FFFFFF"/>
                </a:solidFill>
                <a:latin typeface="+mn-lt"/>
                <a:ea typeface="+mn-ea"/>
                <a:cs typeface="+mn-cs"/>
                <a:sym typeface="Helvetica Neue Medium"/>
              </a:defRPr>
            </a:pPr>
            <a:r>
              <a:rPr lang="de-DE" sz="6600" dirty="0" err="1">
                <a:solidFill>
                  <a:schemeClr val="tx1"/>
                </a:solidFill>
              </a:rPr>
              <a:t>Binomial</a:t>
            </a:r>
            <a:r>
              <a:rPr lang="de-DE" sz="6600" dirty="0">
                <a:solidFill>
                  <a:schemeClr val="tx1"/>
                </a:solidFill>
              </a:rPr>
              <a:t> </a:t>
            </a:r>
            <a:r>
              <a:rPr lang="de-DE" sz="6600" dirty="0" err="1">
                <a:solidFill>
                  <a:schemeClr val="tx1"/>
                </a:solidFill>
              </a:rPr>
              <a:t>distribution</a:t>
            </a:r>
            <a:endParaRPr sz="6600" dirty="0">
              <a:solidFill>
                <a:schemeClr val="tx1"/>
              </a:solidFill>
            </a:endParaRPr>
          </a:p>
        </p:txBody>
      </p:sp>
      <p:sp>
        <p:nvSpPr>
          <p:cNvPr id="3" name="Rounded Rectangle">
            <a:extLst>
              <a:ext uri="{FF2B5EF4-FFF2-40B4-BE49-F238E27FC236}">
                <a16:creationId xmlns:a16="http://schemas.microsoft.com/office/drawing/2014/main" id="{C1002977-225E-128A-72E6-2771C992D9F8}"/>
              </a:ext>
            </a:extLst>
          </p:cNvPr>
          <p:cNvSpPr/>
          <p:nvPr/>
        </p:nvSpPr>
        <p:spPr>
          <a:xfrm>
            <a:off x="11461057" y="19828571"/>
            <a:ext cx="5275946" cy="2513509"/>
          </a:xfrm>
          <a:prstGeom prst="roundRect">
            <a:avLst>
              <a:gd name="adj" fmla="val 3772"/>
            </a:avLst>
          </a:prstGeom>
          <a:solidFill>
            <a:schemeClr val="accent2"/>
          </a:solidFill>
          <a:ln w="25400">
            <a:solidFill>
              <a:schemeClr val="tx1">
                <a:lumMod val="75000"/>
              </a:schemeClr>
            </a:solidFill>
            <a:miter lim="400000"/>
          </a:ln>
        </p:spPr>
        <p:txBody>
          <a:bodyPr lIns="0" tIns="0" rIns="0" bIns="0" anchor="ctr"/>
          <a:lstStyle/>
          <a:p>
            <a:pPr>
              <a:defRPr sz="6400" b="0">
                <a:solidFill>
                  <a:srgbClr val="FFFFFF"/>
                </a:solidFill>
                <a:latin typeface="+mn-lt"/>
                <a:ea typeface="+mn-ea"/>
                <a:cs typeface="+mn-cs"/>
                <a:sym typeface="Helvetica Neue Medium"/>
              </a:defRPr>
            </a:pPr>
            <a:r>
              <a:rPr lang="de-DE" sz="6600" dirty="0">
                <a:solidFill>
                  <a:schemeClr val="tx1"/>
                </a:solidFill>
              </a:rPr>
              <a:t>Poisson </a:t>
            </a:r>
            <a:r>
              <a:rPr lang="de-DE" sz="6600" dirty="0" err="1">
                <a:solidFill>
                  <a:schemeClr val="tx1"/>
                </a:solidFill>
              </a:rPr>
              <a:t>distribution</a:t>
            </a:r>
            <a:endParaRPr sz="6600" dirty="0">
              <a:solidFill>
                <a:schemeClr val="tx1"/>
              </a:solidFill>
            </a:endParaRPr>
          </a:p>
        </p:txBody>
      </p:sp>
      <p:sp>
        <p:nvSpPr>
          <p:cNvPr id="4" name="Rounded Rectangle">
            <a:extLst>
              <a:ext uri="{FF2B5EF4-FFF2-40B4-BE49-F238E27FC236}">
                <a16:creationId xmlns:a16="http://schemas.microsoft.com/office/drawing/2014/main" id="{CBC6120B-6118-3ECD-DD71-1E3F3BA00A33}"/>
              </a:ext>
            </a:extLst>
          </p:cNvPr>
          <p:cNvSpPr/>
          <p:nvPr/>
        </p:nvSpPr>
        <p:spPr>
          <a:xfrm>
            <a:off x="16422044" y="11078888"/>
            <a:ext cx="5275947" cy="2513509"/>
          </a:xfrm>
          <a:prstGeom prst="roundRect">
            <a:avLst>
              <a:gd name="adj" fmla="val 3772"/>
            </a:avLst>
          </a:prstGeom>
          <a:solidFill>
            <a:schemeClr val="accent2"/>
          </a:solidFill>
          <a:ln w="25400">
            <a:solidFill>
              <a:schemeClr val="tx1">
                <a:lumMod val="75000"/>
              </a:schemeClr>
            </a:solidFill>
            <a:miter lim="400000"/>
          </a:ln>
        </p:spPr>
        <p:txBody>
          <a:bodyPr lIns="0" tIns="0" rIns="0" bIns="0" anchor="ctr"/>
          <a:lstStyle/>
          <a:p>
            <a:pPr>
              <a:defRPr sz="6400" b="0">
                <a:solidFill>
                  <a:srgbClr val="FFFFFF"/>
                </a:solidFill>
                <a:latin typeface="+mn-lt"/>
                <a:ea typeface="+mn-ea"/>
                <a:cs typeface="+mn-cs"/>
                <a:sym typeface="Helvetica Neue Medium"/>
              </a:defRPr>
            </a:pPr>
            <a:r>
              <a:rPr lang="de-DE" sz="6600" dirty="0">
                <a:solidFill>
                  <a:schemeClr val="tx1"/>
                </a:solidFill>
              </a:rPr>
              <a:t>Normal </a:t>
            </a:r>
            <a:r>
              <a:rPr lang="de-DE" sz="6600" dirty="0" err="1">
                <a:solidFill>
                  <a:schemeClr val="tx1"/>
                </a:solidFill>
              </a:rPr>
              <a:t>distribution</a:t>
            </a:r>
            <a:endParaRPr sz="6600" dirty="0">
              <a:solidFill>
                <a:schemeClr val="tx1"/>
              </a:solidFill>
            </a:endParaRPr>
          </a:p>
        </p:txBody>
      </p:sp>
      <p:cxnSp>
        <p:nvCxnSpPr>
          <p:cNvPr id="6" name="Gerade Verbindung mit Pfeil 5">
            <a:extLst>
              <a:ext uri="{FF2B5EF4-FFF2-40B4-BE49-F238E27FC236}">
                <a16:creationId xmlns:a16="http://schemas.microsoft.com/office/drawing/2014/main" id="{E46F8B8A-DD9C-499A-788F-7A2F7A816697}"/>
              </a:ext>
            </a:extLst>
          </p:cNvPr>
          <p:cNvCxnSpPr>
            <a:cxnSpLocks/>
            <a:stCxn id="2" idx="3"/>
            <a:endCxn id="4" idx="1"/>
          </p:cNvCxnSpPr>
          <p:nvPr/>
        </p:nvCxnSpPr>
        <p:spPr>
          <a:xfrm flipV="1">
            <a:off x="13247004" y="12335643"/>
            <a:ext cx="3175040" cy="6149"/>
          </a:xfrm>
          <a:prstGeom prst="straightConnector1">
            <a:avLst/>
          </a:prstGeom>
          <a:noFill/>
          <a:ln w="1651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Gerade Verbindung mit Pfeil 8">
            <a:extLst>
              <a:ext uri="{FF2B5EF4-FFF2-40B4-BE49-F238E27FC236}">
                <a16:creationId xmlns:a16="http://schemas.microsoft.com/office/drawing/2014/main" id="{AAEDCFEB-AC09-4AAD-CEF9-B536DE7667C0}"/>
              </a:ext>
            </a:extLst>
          </p:cNvPr>
          <p:cNvCxnSpPr>
            <a:cxnSpLocks/>
            <a:stCxn id="2" idx="2"/>
            <a:endCxn id="3" idx="1"/>
          </p:cNvCxnSpPr>
          <p:nvPr/>
        </p:nvCxnSpPr>
        <p:spPr>
          <a:xfrm>
            <a:off x="10578170" y="13598546"/>
            <a:ext cx="882887" cy="7486780"/>
          </a:xfrm>
          <a:prstGeom prst="straightConnector1">
            <a:avLst/>
          </a:prstGeom>
          <a:noFill/>
          <a:ln w="1651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Gerade Verbindung mit Pfeil 11">
            <a:extLst>
              <a:ext uri="{FF2B5EF4-FFF2-40B4-BE49-F238E27FC236}">
                <a16:creationId xmlns:a16="http://schemas.microsoft.com/office/drawing/2014/main" id="{4B6CDD72-4A75-B2C6-E98A-252B2D8FC819}"/>
              </a:ext>
            </a:extLst>
          </p:cNvPr>
          <p:cNvCxnSpPr>
            <a:cxnSpLocks/>
            <a:stCxn id="3" idx="3"/>
            <a:endCxn id="4" idx="2"/>
          </p:cNvCxnSpPr>
          <p:nvPr/>
        </p:nvCxnSpPr>
        <p:spPr>
          <a:xfrm flipV="1">
            <a:off x="16737003" y="13592397"/>
            <a:ext cx="2323015" cy="7492929"/>
          </a:xfrm>
          <a:prstGeom prst="straightConnector1">
            <a:avLst/>
          </a:prstGeom>
          <a:noFill/>
          <a:ln w="1651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8" name="Rounded Rectangle">
            <a:extLst>
              <a:ext uri="{FF2B5EF4-FFF2-40B4-BE49-F238E27FC236}">
                <a16:creationId xmlns:a16="http://schemas.microsoft.com/office/drawing/2014/main" id="{2044EE69-E095-34FD-B44A-0EAA8AC5DE72}"/>
              </a:ext>
            </a:extLst>
          </p:cNvPr>
          <p:cNvSpPr/>
          <p:nvPr/>
        </p:nvSpPr>
        <p:spPr>
          <a:xfrm>
            <a:off x="24459720" y="10630850"/>
            <a:ext cx="5860334" cy="3410447"/>
          </a:xfrm>
          <a:prstGeom prst="roundRect">
            <a:avLst>
              <a:gd name="adj" fmla="val 3772"/>
            </a:avLst>
          </a:prstGeom>
          <a:solidFill>
            <a:schemeClr val="accent2"/>
          </a:solidFill>
          <a:ln w="25400">
            <a:solidFill>
              <a:schemeClr val="tx1">
                <a:lumMod val="75000"/>
              </a:schemeClr>
            </a:solidFill>
            <a:miter lim="400000"/>
          </a:ln>
        </p:spPr>
        <p:txBody>
          <a:bodyPr lIns="0" tIns="0" rIns="0" bIns="0" anchor="ctr"/>
          <a:lstStyle/>
          <a:p>
            <a:pPr>
              <a:defRPr sz="6400" b="0">
                <a:solidFill>
                  <a:srgbClr val="FFFFFF"/>
                </a:solidFill>
                <a:latin typeface="+mn-lt"/>
                <a:ea typeface="+mn-ea"/>
                <a:cs typeface="+mn-cs"/>
                <a:sym typeface="Helvetica Neue Medium"/>
              </a:defRPr>
            </a:pPr>
            <a:r>
              <a:rPr lang="de-DE" sz="6600" dirty="0">
                <a:solidFill>
                  <a:schemeClr val="tx1"/>
                </a:solidFill>
              </a:rPr>
              <a:t>Standard normal </a:t>
            </a:r>
            <a:r>
              <a:rPr lang="de-DE" sz="6600" dirty="0" err="1">
                <a:solidFill>
                  <a:schemeClr val="tx1"/>
                </a:solidFill>
              </a:rPr>
              <a:t>distribution</a:t>
            </a:r>
            <a:endParaRPr sz="6600" dirty="0">
              <a:solidFill>
                <a:schemeClr val="tx1"/>
              </a:solidFill>
            </a:endParaRPr>
          </a:p>
        </p:txBody>
      </p:sp>
      <mc:AlternateContent xmlns:mc="http://schemas.openxmlformats.org/markup-compatibility/2006" xmlns:a14="http://schemas.microsoft.com/office/drawing/2010/main">
        <mc:Choice Requires="a14">
          <p:sp>
            <p:nvSpPr>
              <p:cNvPr id="139" name="Rounded Rectangle">
                <a:extLst>
                  <a:ext uri="{FF2B5EF4-FFF2-40B4-BE49-F238E27FC236}">
                    <a16:creationId xmlns:a16="http://schemas.microsoft.com/office/drawing/2014/main" id="{3FA343B6-85F2-4076-527C-A6BA60BBD197}"/>
                  </a:ext>
                </a:extLst>
              </p:cNvPr>
              <p:cNvSpPr/>
              <p:nvPr/>
            </p:nvSpPr>
            <p:spPr>
              <a:xfrm>
                <a:off x="34174454" y="11081093"/>
                <a:ext cx="5319875" cy="2555554"/>
              </a:xfrm>
              <a:prstGeom prst="roundRect">
                <a:avLst>
                  <a:gd name="adj" fmla="val 3772"/>
                </a:avLst>
              </a:prstGeom>
              <a:solidFill>
                <a:schemeClr val="accent2"/>
              </a:solidFill>
              <a:ln w="25400">
                <a:solidFill>
                  <a:schemeClr val="tx1">
                    <a:lumMod val="75000"/>
                  </a:schemeClr>
                </a:solidFill>
                <a:miter lim="400000"/>
              </a:ln>
            </p:spPr>
            <p:txBody>
              <a:bodyPr lIns="0" tIns="0" rIns="0" bIns="0" anchor="ctr"/>
              <a:lstStyle/>
              <a:p>
                <a:pPr>
                  <a:defRPr sz="6400" b="0">
                    <a:solidFill>
                      <a:srgbClr val="FFFFFF"/>
                    </a:solidFill>
                    <a:latin typeface="+mn-lt"/>
                    <a:ea typeface="+mn-ea"/>
                    <a:cs typeface="+mn-cs"/>
                    <a:sym typeface="Helvetica Neue Medium"/>
                  </a:defRPr>
                </a:pPr>
                <a14:m>
                  <m:oMathPara xmlns:m="http://schemas.openxmlformats.org/officeDocument/2006/math">
                    <m:oMathParaPr>
                      <m:jc m:val="centerGroup"/>
                    </m:oMathParaPr>
                    <m:oMath xmlns:m="http://schemas.openxmlformats.org/officeDocument/2006/math">
                      <m:sSup>
                        <m:sSupPr>
                          <m:ctrlPr>
                            <a:rPr lang="de-DE" sz="6600" i="1" dirty="0" smtClean="0">
                              <a:solidFill>
                                <a:schemeClr val="tx1"/>
                              </a:solidFill>
                              <a:latin typeface="Cambria Math" panose="02040503050406030204" pitchFamily="18" charset="0"/>
                              <a:ea typeface="Cambria Math" panose="02040503050406030204" pitchFamily="18" charset="0"/>
                            </a:rPr>
                          </m:ctrlPr>
                        </m:sSupPr>
                        <m:e>
                          <m:r>
                            <a:rPr lang="de-DE" sz="6600" i="1" dirty="0" smtClean="0">
                              <a:solidFill>
                                <a:schemeClr val="tx1"/>
                              </a:solidFill>
                              <a:latin typeface="Cambria Math" panose="02040503050406030204" pitchFamily="18" charset="0"/>
                              <a:ea typeface="Cambria Math" panose="02040503050406030204" pitchFamily="18" charset="0"/>
                            </a:rPr>
                            <m:t>𝜒</m:t>
                          </m:r>
                        </m:e>
                        <m:sup>
                          <m:r>
                            <a:rPr lang="de-DE" sz="6600" b="0" i="1" dirty="0" smtClean="0">
                              <a:solidFill>
                                <a:schemeClr val="tx1"/>
                              </a:solidFill>
                              <a:latin typeface="Cambria Math" panose="02040503050406030204" pitchFamily="18" charset="0"/>
                              <a:ea typeface="Cambria Math" panose="02040503050406030204" pitchFamily="18" charset="0"/>
                            </a:rPr>
                            <m:t>2</m:t>
                          </m:r>
                        </m:sup>
                      </m:sSup>
                    </m:oMath>
                  </m:oMathPara>
                </a14:m>
                <a:endParaRPr lang="de-DE" sz="6600" dirty="0">
                  <a:solidFill>
                    <a:schemeClr val="tx1"/>
                  </a:solidFill>
                  <a:ea typeface="Cambria Math" panose="02040503050406030204" pitchFamily="18" charset="0"/>
                </a:endParaRPr>
              </a:p>
              <a:p>
                <a:pPr>
                  <a:defRPr sz="6400" b="0">
                    <a:solidFill>
                      <a:srgbClr val="FFFFFF"/>
                    </a:solidFill>
                    <a:latin typeface="+mn-lt"/>
                    <a:ea typeface="+mn-ea"/>
                    <a:cs typeface="+mn-cs"/>
                    <a:sym typeface="Helvetica Neue Medium"/>
                  </a:defRPr>
                </a:pPr>
                <a:r>
                  <a:rPr lang="de-DE" sz="6600" dirty="0" err="1">
                    <a:solidFill>
                      <a:schemeClr val="tx1"/>
                    </a:solidFill>
                  </a:rPr>
                  <a:t>distribution</a:t>
                </a:r>
                <a:endParaRPr sz="6600" dirty="0">
                  <a:solidFill>
                    <a:schemeClr val="tx1"/>
                  </a:solidFill>
                </a:endParaRPr>
              </a:p>
            </p:txBody>
          </p:sp>
        </mc:Choice>
        <mc:Fallback xmlns="">
          <p:sp>
            <p:nvSpPr>
              <p:cNvPr id="139" name="Rounded Rectangle">
                <a:extLst>
                  <a:ext uri="{FF2B5EF4-FFF2-40B4-BE49-F238E27FC236}">
                    <a16:creationId xmlns:a16="http://schemas.microsoft.com/office/drawing/2014/main" id="{3FA343B6-85F2-4076-527C-A6BA60BBD197}"/>
                  </a:ext>
                </a:extLst>
              </p:cNvPr>
              <p:cNvSpPr>
                <a:spLocks noRot="1" noChangeAspect="1" noMove="1" noResize="1" noEditPoints="1" noAdjustHandles="1" noChangeArrowheads="1" noChangeShapeType="1" noTextEdit="1"/>
              </p:cNvSpPr>
              <p:nvPr/>
            </p:nvSpPr>
            <p:spPr>
              <a:xfrm>
                <a:off x="34174454" y="11081093"/>
                <a:ext cx="5319875" cy="2555554"/>
              </a:xfrm>
              <a:prstGeom prst="roundRect">
                <a:avLst>
                  <a:gd name="adj" fmla="val 3772"/>
                </a:avLst>
              </a:prstGeom>
              <a:blipFill>
                <a:blip r:embed="rId2"/>
                <a:stretch>
                  <a:fillRect b="-8747"/>
                </a:stretch>
              </a:blipFill>
              <a:ln w="25400">
                <a:solidFill>
                  <a:schemeClr val="tx1">
                    <a:lumMod val="75000"/>
                  </a:schemeClr>
                </a:solidFill>
                <a:miter lim="400000"/>
              </a:ln>
            </p:spPr>
            <p:txBody>
              <a:bodyPr/>
              <a:lstStyle/>
              <a:p>
                <a:r>
                  <a:rPr lang="de-DE">
                    <a:noFill/>
                  </a:rPr>
                  <a:t> </a:t>
                </a:r>
              </a:p>
            </p:txBody>
          </p:sp>
        </mc:Fallback>
      </mc:AlternateContent>
      <p:cxnSp>
        <p:nvCxnSpPr>
          <p:cNvPr id="158" name="Gerade Verbindung mit Pfeil 157">
            <a:extLst>
              <a:ext uri="{FF2B5EF4-FFF2-40B4-BE49-F238E27FC236}">
                <a16:creationId xmlns:a16="http://schemas.microsoft.com/office/drawing/2014/main" id="{E1DD8AF2-B1E6-71AE-E7D0-88CB2EF7AAE4}"/>
              </a:ext>
            </a:extLst>
          </p:cNvPr>
          <p:cNvCxnSpPr>
            <a:cxnSpLocks/>
            <a:stCxn id="138" idx="3"/>
          </p:cNvCxnSpPr>
          <p:nvPr/>
        </p:nvCxnSpPr>
        <p:spPr>
          <a:xfrm>
            <a:off x="30320054" y="12336074"/>
            <a:ext cx="3854400" cy="43818"/>
          </a:xfrm>
          <a:prstGeom prst="straightConnector1">
            <a:avLst/>
          </a:prstGeom>
          <a:noFill/>
          <a:ln w="1651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4" name="Gerade Verbindung mit Pfeil 163">
            <a:extLst>
              <a:ext uri="{FF2B5EF4-FFF2-40B4-BE49-F238E27FC236}">
                <a16:creationId xmlns:a16="http://schemas.microsoft.com/office/drawing/2014/main" id="{5CEDD76F-40CB-F26B-2031-DF2C5153AFEB}"/>
              </a:ext>
            </a:extLst>
          </p:cNvPr>
          <p:cNvCxnSpPr>
            <a:cxnSpLocks/>
            <a:stCxn id="4" idx="3"/>
            <a:endCxn id="138" idx="1"/>
          </p:cNvCxnSpPr>
          <p:nvPr/>
        </p:nvCxnSpPr>
        <p:spPr>
          <a:xfrm>
            <a:off x="21697991" y="12335643"/>
            <a:ext cx="2761729" cy="431"/>
          </a:xfrm>
          <a:prstGeom prst="straightConnector1">
            <a:avLst/>
          </a:prstGeom>
          <a:noFill/>
          <a:ln w="1651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5" name="Rounded Rectangle">
            <a:extLst>
              <a:ext uri="{FF2B5EF4-FFF2-40B4-BE49-F238E27FC236}">
                <a16:creationId xmlns:a16="http://schemas.microsoft.com/office/drawing/2014/main" id="{E205F55F-8367-0914-D60B-4AFAF3AE9384}"/>
              </a:ext>
            </a:extLst>
          </p:cNvPr>
          <p:cNvSpPr/>
          <p:nvPr/>
        </p:nvSpPr>
        <p:spPr>
          <a:xfrm>
            <a:off x="40781125" y="11081093"/>
            <a:ext cx="5319875" cy="2555554"/>
          </a:xfrm>
          <a:prstGeom prst="roundRect">
            <a:avLst>
              <a:gd name="adj" fmla="val 3772"/>
            </a:avLst>
          </a:prstGeom>
          <a:solidFill>
            <a:schemeClr val="accent2"/>
          </a:solidFill>
          <a:ln w="25400">
            <a:solidFill>
              <a:schemeClr val="tx1">
                <a:lumMod val="75000"/>
              </a:schemeClr>
            </a:solidFill>
            <a:miter lim="400000"/>
          </a:ln>
        </p:spPr>
        <p:txBody>
          <a:bodyPr lIns="0" tIns="0" rIns="0" bIns="0" anchor="ctr"/>
          <a:lstStyle/>
          <a:p>
            <a:pPr>
              <a:defRPr sz="6400" b="0">
                <a:solidFill>
                  <a:srgbClr val="FFFFFF"/>
                </a:solidFill>
                <a:latin typeface="+mn-lt"/>
                <a:ea typeface="+mn-ea"/>
                <a:cs typeface="+mn-cs"/>
                <a:sym typeface="Helvetica Neue Medium"/>
              </a:defRPr>
            </a:pPr>
            <a:r>
              <a:rPr lang="de-DE" sz="6600" dirty="0">
                <a:solidFill>
                  <a:schemeClr val="tx1"/>
                </a:solidFill>
                <a:ea typeface="Cambria Math" panose="02040503050406030204" pitchFamily="18" charset="0"/>
              </a:rPr>
              <a:t>F</a:t>
            </a:r>
          </a:p>
          <a:p>
            <a:pPr>
              <a:defRPr sz="6400" b="0">
                <a:solidFill>
                  <a:srgbClr val="FFFFFF"/>
                </a:solidFill>
                <a:latin typeface="+mn-lt"/>
                <a:ea typeface="+mn-ea"/>
                <a:cs typeface="+mn-cs"/>
                <a:sym typeface="Helvetica Neue Medium"/>
              </a:defRPr>
            </a:pPr>
            <a:r>
              <a:rPr lang="de-DE" sz="6600" dirty="0" err="1">
                <a:solidFill>
                  <a:schemeClr val="tx1"/>
                </a:solidFill>
              </a:rPr>
              <a:t>distribution</a:t>
            </a:r>
            <a:endParaRPr sz="6600" dirty="0">
              <a:solidFill>
                <a:schemeClr val="tx1"/>
              </a:solidFill>
            </a:endParaRPr>
          </a:p>
        </p:txBody>
      </p:sp>
      <p:sp>
        <p:nvSpPr>
          <p:cNvPr id="206" name="Rounded Rectangle">
            <a:extLst>
              <a:ext uri="{FF2B5EF4-FFF2-40B4-BE49-F238E27FC236}">
                <a16:creationId xmlns:a16="http://schemas.microsoft.com/office/drawing/2014/main" id="{5B6E8B77-F2A4-CEDD-155A-AFBA6BF3CF7E}"/>
              </a:ext>
            </a:extLst>
          </p:cNvPr>
          <p:cNvSpPr/>
          <p:nvPr/>
        </p:nvSpPr>
        <p:spPr>
          <a:xfrm>
            <a:off x="24459719" y="19828571"/>
            <a:ext cx="5860335" cy="3467600"/>
          </a:xfrm>
          <a:prstGeom prst="roundRect">
            <a:avLst>
              <a:gd name="adj" fmla="val 3772"/>
            </a:avLst>
          </a:prstGeom>
          <a:solidFill>
            <a:schemeClr val="accent2"/>
          </a:solidFill>
          <a:ln w="25400">
            <a:solidFill>
              <a:schemeClr val="tx1">
                <a:lumMod val="75000"/>
              </a:schemeClr>
            </a:solidFill>
            <a:miter lim="400000"/>
          </a:ln>
        </p:spPr>
        <p:txBody>
          <a:bodyPr lIns="0" tIns="0" rIns="0" bIns="0" anchor="ctr"/>
          <a:lstStyle/>
          <a:p>
            <a:pPr>
              <a:defRPr sz="6400" b="0">
                <a:solidFill>
                  <a:srgbClr val="FFFFFF"/>
                </a:solidFill>
                <a:latin typeface="+mn-lt"/>
                <a:ea typeface="+mn-ea"/>
                <a:cs typeface="+mn-cs"/>
                <a:sym typeface="Helvetica Neue Medium"/>
              </a:defRPr>
            </a:pPr>
            <a:r>
              <a:rPr lang="de-DE" sz="6600" dirty="0" err="1">
                <a:solidFill>
                  <a:schemeClr val="tx1"/>
                </a:solidFill>
                <a:ea typeface="Cambria Math" panose="02040503050406030204" pitchFamily="18" charset="0"/>
              </a:rPr>
              <a:t>Student‘s</a:t>
            </a:r>
            <a:r>
              <a:rPr lang="de-DE" sz="6600" dirty="0">
                <a:solidFill>
                  <a:schemeClr val="tx1"/>
                </a:solidFill>
                <a:ea typeface="Cambria Math" panose="02040503050406030204" pitchFamily="18" charset="0"/>
              </a:rPr>
              <a:t> </a:t>
            </a:r>
            <a:br>
              <a:rPr lang="de-DE" sz="6600" dirty="0">
                <a:solidFill>
                  <a:schemeClr val="tx1"/>
                </a:solidFill>
                <a:ea typeface="Cambria Math" panose="02040503050406030204" pitchFamily="18" charset="0"/>
              </a:rPr>
            </a:br>
            <a:r>
              <a:rPr lang="de-DE" sz="6600" dirty="0">
                <a:solidFill>
                  <a:schemeClr val="tx1"/>
                </a:solidFill>
                <a:ea typeface="Cambria Math" panose="02040503050406030204" pitchFamily="18" charset="0"/>
              </a:rPr>
              <a:t>t-</a:t>
            </a:r>
            <a:r>
              <a:rPr lang="de-DE" sz="6600" dirty="0">
                <a:solidFill>
                  <a:schemeClr val="tx1"/>
                </a:solidFill>
              </a:rPr>
              <a:t>distribution</a:t>
            </a:r>
            <a:endParaRPr sz="6600" dirty="0">
              <a:solidFill>
                <a:schemeClr val="tx1"/>
              </a:solidFill>
            </a:endParaRPr>
          </a:p>
        </p:txBody>
      </p:sp>
      <p:cxnSp>
        <p:nvCxnSpPr>
          <p:cNvPr id="207" name="Gerade Verbindung mit Pfeil 206">
            <a:extLst>
              <a:ext uri="{FF2B5EF4-FFF2-40B4-BE49-F238E27FC236}">
                <a16:creationId xmlns:a16="http://schemas.microsoft.com/office/drawing/2014/main" id="{4CCD4135-5473-F7E6-1EF5-19C46FC78A79}"/>
              </a:ext>
            </a:extLst>
          </p:cNvPr>
          <p:cNvCxnSpPr>
            <a:cxnSpLocks/>
            <a:stCxn id="139" idx="3"/>
            <a:endCxn id="205" idx="1"/>
          </p:cNvCxnSpPr>
          <p:nvPr/>
        </p:nvCxnSpPr>
        <p:spPr>
          <a:xfrm>
            <a:off x="39494329" y="12358870"/>
            <a:ext cx="1286796" cy="0"/>
          </a:xfrm>
          <a:prstGeom prst="straightConnector1">
            <a:avLst/>
          </a:prstGeom>
          <a:noFill/>
          <a:ln w="1651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0" name="Gerade Verbindung mit Pfeil 209">
            <a:extLst>
              <a:ext uri="{FF2B5EF4-FFF2-40B4-BE49-F238E27FC236}">
                <a16:creationId xmlns:a16="http://schemas.microsoft.com/office/drawing/2014/main" id="{5141B367-739E-1B73-AA66-A22362D1C196}"/>
              </a:ext>
            </a:extLst>
          </p:cNvPr>
          <p:cNvCxnSpPr>
            <a:cxnSpLocks/>
            <a:stCxn id="138" idx="2"/>
          </p:cNvCxnSpPr>
          <p:nvPr/>
        </p:nvCxnSpPr>
        <p:spPr>
          <a:xfrm flipH="1">
            <a:off x="27328164" y="14041297"/>
            <a:ext cx="61723" cy="5787274"/>
          </a:xfrm>
          <a:prstGeom prst="straightConnector1">
            <a:avLst/>
          </a:prstGeom>
          <a:noFill/>
          <a:ln w="165100" cap="flat">
            <a:solidFill>
              <a:schemeClr val="tx1"/>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5" name="Title first slide">
            <a:extLst>
              <a:ext uri="{FF2B5EF4-FFF2-40B4-BE49-F238E27FC236}">
                <a16:creationId xmlns:a16="http://schemas.microsoft.com/office/drawing/2014/main" id="{1FF25685-DE7F-3B96-EBE0-2DB5620418A9}"/>
              </a:ext>
            </a:extLst>
          </p:cNvPr>
          <p:cNvSpPr txBox="1"/>
          <p:nvPr/>
        </p:nvSpPr>
        <p:spPr>
          <a:xfrm>
            <a:off x="3038836" y="2141359"/>
            <a:ext cx="3645549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Overview</a:t>
            </a:r>
            <a:r>
              <a:rPr lang="de-DE" sz="15000" dirty="0">
                <a:solidFill>
                  <a:schemeClr val="tx1"/>
                </a:solidFill>
              </a:rPr>
              <a:t> </a:t>
            </a:r>
            <a:r>
              <a:rPr lang="de-DE" sz="15000" dirty="0" err="1">
                <a:solidFill>
                  <a:schemeClr val="tx1"/>
                </a:solidFill>
              </a:rPr>
              <a:t>of</a:t>
            </a:r>
            <a:r>
              <a:rPr lang="de-DE" sz="15000" dirty="0">
                <a:solidFill>
                  <a:schemeClr val="tx1"/>
                </a:solidFill>
              </a:rPr>
              <a:t> </a:t>
            </a:r>
            <a:r>
              <a:rPr lang="de-DE" sz="15000" dirty="0" err="1">
                <a:solidFill>
                  <a:schemeClr val="tx1"/>
                </a:solidFill>
              </a:rPr>
              <a:t>important</a:t>
            </a:r>
            <a:r>
              <a:rPr lang="de-DE" sz="15000" dirty="0">
                <a:solidFill>
                  <a:schemeClr val="tx1"/>
                </a:solidFill>
              </a:rPr>
              <a:t> </a:t>
            </a:r>
            <a:r>
              <a:rPr lang="de-DE" sz="15000" dirty="0" err="1">
                <a:solidFill>
                  <a:schemeClr val="tx1"/>
                </a:solidFill>
              </a:rPr>
              <a:t>distributions</a:t>
            </a:r>
            <a:endParaRPr lang="de-DE" sz="15000" dirty="0">
              <a:solidFill>
                <a:schemeClr val="tx1"/>
              </a:solidFill>
            </a:endParaRPr>
          </a:p>
        </p:txBody>
      </p:sp>
      <p:sp>
        <p:nvSpPr>
          <p:cNvPr id="7" name="Shape">
            <a:extLst>
              <a:ext uri="{FF2B5EF4-FFF2-40B4-BE49-F238E27FC236}">
                <a16:creationId xmlns:a16="http://schemas.microsoft.com/office/drawing/2014/main" id="{EE7DF906-9EC6-00E5-A8FF-F73F4C02691B}"/>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8" name="Textfeld 7">
            <a:extLst>
              <a:ext uri="{FF2B5EF4-FFF2-40B4-BE49-F238E27FC236}">
                <a16:creationId xmlns:a16="http://schemas.microsoft.com/office/drawing/2014/main" id="{F1BCFF59-F922-658F-9FC6-05FD47FCF811}"/>
              </a:ext>
            </a:extLst>
          </p:cNvPr>
          <p:cNvSpPr txBox="1"/>
          <p:nvPr/>
        </p:nvSpPr>
        <p:spPr>
          <a:xfrm>
            <a:off x="7095034" y="4937247"/>
            <a:ext cx="35406277"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Most common distributions are based on the binomial distribution.</a:t>
            </a:r>
          </a:p>
        </p:txBody>
      </p:sp>
      <p:sp>
        <p:nvSpPr>
          <p:cNvPr id="27" name="Rounded Rectangle">
            <a:extLst>
              <a:ext uri="{FF2B5EF4-FFF2-40B4-BE49-F238E27FC236}">
                <a16:creationId xmlns:a16="http://schemas.microsoft.com/office/drawing/2014/main" id="{8052A882-D8C5-B3ED-FE75-EA4E7FDF0DA7}"/>
              </a:ext>
            </a:extLst>
          </p:cNvPr>
          <p:cNvSpPr/>
          <p:nvPr/>
        </p:nvSpPr>
        <p:spPr>
          <a:xfrm>
            <a:off x="1427593" y="11165182"/>
            <a:ext cx="4625241" cy="2429420"/>
          </a:xfrm>
          <a:prstGeom prst="roundRect">
            <a:avLst>
              <a:gd name="adj" fmla="val 3772"/>
            </a:avLst>
          </a:prstGeom>
          <a:solidFill>
            <a:schemeClr val="accent2"/>
          </a:solidFill>
          <a:ln w="25400">
            <a:solidFill>
              <a:schemeClr val="tx1">
                <a:lumMod val="75000"/>
              </a:schemeClr>
            </a:solidFill>
            <a:miter lim="400000"/>
          </a:ln>
        </p:spPr>
        <p:txBody>
          <a:bodyPr lIns="0" tIns="0" rIns="0" bIns="0" anchor="ctr"/>
          <a:lstStyle/>
          <a:p>
            <a:pPr>
              <a:defRPr sz="6400" b="0">
                <a:solidFill>
                  <a:srgbClr val="FFFFFF"/>
                </a:solidFill>
                <a:latin typeface="+mn-lt"/>
                <a:ea typeface="+mn-ea"/>
                <a:cs typeface="+mn-cs"/>
                <a:sym typeface="Helvetica Neue Medium"/>
              </a:defRPr>
            </a:pPr>
            <a:r>
              <a:rPr lang="de-DE" sz="6600" dirty="0">
                <a:solidFill>
                  <a:schemeClr val="tx1"/>
                </a:solidFill>
              </a:rPr>
              <a:t>Bernoulli</a:t>
            </a:r>
            <a:endParaRPr sz="6600" dirty="0">
              <a:solidFill>
                <a:schemeClr val="tx1"/>
              </a:solidFill>
            </a:endParaRPr>
          </a:p>
        </p:txBody>
      </p:sp>
      <p:sp>
        <p:nvSpPr>
          <p:cNvPr id="28" name="Rounded Rectangle">
            <a:extLst>
              <a:ext uri="{FF2B5EF4-FFF2-40B4-BE49-F238E27FC236}">
                <a16:creationId xmlns:a16="http://schemas.microsoft.com/office/drawing/2014/main" id="{8052A882-D8C5-B3ED-FE75-EA4E7FDF0DA7}"/>
              </a:ext>
            </a:extLst>
          </p:cNvPr>
          <p:cNvSpPr/>
          <p:nvPr/>
        </p:nvSpPr>
        <p:spPr>
          <a:xfrm>
            <a:off x="1427593" y="6850555"/>
            <a:ext cx="4625241" cy="2513509"/>
          </a:xfrm>
          <a:prstGeom prst="roundRect">
            <a:avLst>
              <a:gd name="adj" fmla="val 3772"/>
            </a:avLst>
          </a:prstGeom>
          <a:solidFill>
            <a:schemeClr val="accent2"/>
          </a:solidFill>
          <a:ln w="25400">
            <a:solidFill>
              <a:schemeClr val="tx1">
                <a:lumMod val="75000"/>
              </a:schemeClr>
            </a:solidFill>
            <a:miter lim="400000"/>
          </a:ln>
        </p:spPr>
        <p:txBody>
          <a:bodyPr lIns="0" tIns="0" rIns="0" bIns="0" anchor="ctr"/>
          <a:lstStyle/>
          <a:p>
            <a:pPr>
              <a:defRPr sz="6400" b="0">
                <a:solidFill>
                  <a:srgbClr val="FFFFFF"/>
                </a:solidFill>
                <a:latin typeface="+mn-lt"/>
                <a:ea typeface="+mn-ea"/>
                <a:cs typeface="+mn-cs"/>
                <a:sym typeface="Helvetica Neue Medium"/>
              </a:defRPr>
            </a:pPr>
            <a:r>
              <a:rPr lang="de-DE" sz="6600" dirty="0">
                <a:solidFill>
                  <a:schemeClr val="tx1"/>
                </a:solidFill>
              </a:rPr>
              <a:t>Uniform</a:t>
            </a:r>
            <a:endParaRPr sz="6600" dirty="0">
              <a:solidFill>
                <a:schemeClr val="tx1"/>
              </a:solidFill>
            </a:endParaRPr>
          </a:p>
        </p:txBody>
      </p:sp>
      <mc:AlternateContent xmlns:mc="http://schemas.openxmlformats.org/markup-compatibility/2006" xmlns:a14="http://schemas.microsoft.com/office/drawing/2010/main">
        <mc:Choice Requires="a14">
          <p:sp>
            <p:nvSpPr>
              <p:cNvPr id="13" name="Rounded Rectangle">
                <a:extLst>
                  <a:ext uri="{FF2B5EF4-FFF2-40B4-BE49-F238E27FC236}">
                    <a16:creationId xmlns:a16="http://schemas.microsoft.com/office/drawing/2014/main" id="{C68B3F0E-F9AF-9393-2095-B27FA126D615}"/>
                  </a:ext>
                </a:extLst>
              </p:cNvPr>
              <p:cNvSpPr/>
              <p:nvPr/>
            </p:nvSpPr>
            <p:spPr>
              <a:xfrm>
                <a:off x="13660288" y="9147540"/>
                <a:ext cx="8067253" cy="1723876"/>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180000" tIns="180000" rIns="180000" bIns="180000" numCol="1" anchor="ctr">
                <a:noAutofit/>
              </a:bodyPr>
              <a:lstStyle/>
              <a:p>
                <a:pPr algn="l">
                  <a:defRPr sz="6400" b="0">
                    <a:solidFill>
                      <a:srgbClr val="FFFFFF"/>
                    </a:solidFill>
                    <a:latin typeface="+mn-lt"/>
                    <a:ea typeface="+mn-ea"/>
                    <a:cs typeface="+mn-cs"/>
                    <a:sym typeface="Helvetica Neue Medium"/>
                  </a:defRPr>
                </a:pPr>
                <a:r>
                  <a:rPr lang="de-DE" sz="4000" dirty="0" err="1">
                    <a:solidFill>
                      <a:schemeClr val="tx1"/>
                    </a:solidFill>
                    <a:latin typeface="Söhne"/>
                  </a:rPr>
                  <a:t>Number</a:t>
                </a:r>
                <a:r>
                  <a:rPr lang="de-DE" sz="4000" dirty="0">
                    <a:solidFill>
                      <a:schemeClr val="tx1"/>
                    </a:solidFill>
                    <a:latin typeface="Söhne"/>
                  </a:rPr>
                  <a:t> </a:t>
                </a:r>
                <a:r>
                  <a:rPr lang="de-DE" sz="4000" dirty="0" err="1">
                    <a:solidFill>
                      <a:schemeClr val="tx1"/>
                    </a:solidFill>
                    <a:latin typeface="Söhne"/>
                  </a:rPr>
                  <a:t>of</a:t>
                </a:r>
                <a:r>
                  <a:rPr lang="de-DE" sz="4000" dirty="0">
                    <a:solidFill>
                      <a:schemeClr val="tx1"/>
                    </a:solidFill>
                    <a:latin typeface="Söhne"/>
                  </a:rPr>
                  <a:t> </a:t>
                </a:r>
                <a:r>
                  <a:rPr lang="de-DE" sz="4000" dirty="0" err="1">
                    <a:solidFill>
                      <a:schemeClr val="tx1"/>
                    </a:solidFill>
                    <a:latin typeface="Söhne"/>
                  </a:rPr>
                  <a:t>trials</a:t>
                </a:r>
                <a:r>
                  <a:rPr lang="de-DE" sz="4000" dirty="0">
                    <a:solidFill>
                      <a:schemeClr val="tx1"/>
                    </a:solidFill>
                    <a:latin typeface="Söhne"/>
                  </a:rPr>
                  <a:t> </a:t>
                </a:r>
                <a14:m>
                  <m:oMath xmlns:m="http://schemas.openxmlformats.org/officeDocument/2006/math">
                    <m:r>
                      <a:rPr lang="de-DE" sz="4000" b="1" i="1" smtClean="0">
                        <a:solidFill>
                          <a:schemeClr val="tx1"/>
                        </a:solidFill>
                        <a:latin typeface="Cambria Math" panose="02040503050406030204" pitchFamily="18" charset="0"/>
                        <a:ea typeface="Cambria Math" panose="02040503050406030204" pitchFamily="18" charset="0"/>
                      </a:rPr>
                      <m:t>𝒏</m:t>
                    </m:r>
                    <m:r>
                      <a:rPr lang="de-DE" sz="4000" i="1">
                        <a:solidFill>
                          <a:schemeClr val="tx1"/>
                        </a:solidFill>
                        <a:latin typeface="Cambria Math" panose="02040503050406030204" pitchFamily="18" charset="0"/>
                        <a:ea typeface="Cambria Math" panose="02040503050406030204" pitchFamily="18" charset="0"/>
                      </a:rPr>
                      <m:t>→∞</m:t>
                    </m:r>
                  </m:oMath>
                </a14:m>
                <a:endParaRPr lang="de-DE" sz="4000" dirty="0">
                  <a:solidFill>
                    <a:schemeClr val="tx1"/>
                  </a:solidFill>
                  <a:latin typeface="Söhne"/>
                  <a:ea typeface="Cambria Math" panose="02040503050406030204" pitchFamily="18" charset="0"/>
                </a:endParaRPr>
              </a:p>
              <a:p>
                <a:pPr algn="l">
                  <a:defRPr sz="6400" b="0">
                    <a:solidFill>
                      <a:srgbClr val="FFFFFF"/>
                    </a:solidFill>
                    <a:latin typeface="+mn-lt"/>
                    <a:ea typeface="+mn-ea"/>
                    <a:cs typeface="+mn-cs"/>
                    <a:sym typeface="Helvetica Neue Medium"/>
                  </a:defRPr>
                </a:pPr>
                <a:r>
                  <a:rPr lang="de-DE" sz="4000" dirty="0" err="1">
                    <a:solidFill>
                      <a:schemeClr val="tx1"/>
                    </a:solidFill>
                    <a:latin typeface="Söhne"/>
                  </a:rPr>
                  <a:t>Number</a:t>
                </a:r>
                <a:r>
                  <a:rPr lang="de-DE" sz="4000" dirty="0">
                    <a:solidFill>
                      <a:schemeClr val="tx1"/>
                    </a:solidFill>
                    <a:latin typeface="Söhne"/>
                  </a:rPr>
                  <a:t> </a:t>
                </a:r>
                <a:r>
                  <a:rPr lang="de-DE" sz="4000" dirty="0" err="1">
                    <a:solidFill>
                      <a:schemeClr val="tx1"/>
                    </a:solidFill>
                    <a:latin typeface="Söhne"/>
                  </a:rPr>
                  <a:t>of</a:t>
                </a:r>
                <a:r>
                  <a:rPr lang="de-DE" sz="4000" dirty="0">
                    <a:solidFill>
                      <a:schemeClr val="tx1"/>
                    </a:solidFill>
                    <a:latin typeface="Söhne"/>
                  </a:rPr>
                  <a:t> </a:t>
                </a:r>
                <a:r>
                  <a:rPr lang="de-DE" sz="4000" dirty="0" err="1">
                    <a:solidFill>
                      <a:schemeClr val="tx1"/>
                    </a:solidFill>
                    <a:latin typeface="Söhne"/>
                  </a:rPr>
                  <a:t>successful</a:t>
                </a:r>
                <a:r>
                  <a:rPr lang="de-DE" sz="4000" dirty="0">
                    <a:solidFill>
                      <a:schemeClr val="tx1"/>
                    </a:solidFill>
                    <a:latin typeface="Söhne"/>
                  </a:rPr>
                  <a:t> </a:t>
                </a:r>
                <a:r>
                  <a:rPr lang="de-DE" sz="4000" dirty="0" err="1">
                    <a:solidFill>
                      <a:schemeClr val="tx1"/>
                    </a:solidFill>
                    <a:latin typeface="Söhne"/>
                  </a:rPr>
                  <a:t>trials</a:t>
                </a:r>
                <a:r>
                  <a:rPr lang="de-DE" sz="4000" dirty="0">
                    <a:solidFill>
                      <a:schemeClr val="tx1"/>
                    </a:solidFill>
                    <a:latin typeface="Söhne"/>
                  </a:rPr>
                  <a:t> </a:t>
                </a:r>
                <a:r>
                  <a:rPr lang="de-DE" sz="4000" dirty="0" err="1">
                    <a:solidFill>
                      <a:schemeClr val="tx1"/>
                    </a:solidFill>
                    <a:latin typeface="Söhne"/>
                  </a:rPr>
                  <a:t>is</a:t>
                </a:r>
                <a:r>
                  <a:rPr lang="de-DE" sz="4000" dirty="0">
                    <a:solidFill>
                      <a:schemeClr val="tx1"/>
                    </a:solidFill>
                    <a:latin typeface="Söhne"/>
                  </a:rPr>
                  <a:t> large</a:t>
                </a:r>
              </a:p>
            </p:txBody>
          </p:sp>
        </mc:Choice>
        <mc:Fallback xmlns="">
          <p:sp>
            <p:nvSpPr>
              <p:cNvPr id="13" name="Rounded Rectangle">
                <a:extLst>
                  <a:ext uri="{FF2B5EF4-FFF2-40B4-BE49-F238E27FC236}">
                    <a16:creationId xmlns:a16="http://schemas.microsoft.com/office/drawing/2014/main" id="{C68B3F0E-F9AF-9393-2095-B27FA126D615}"/>
                  </a:ext>
                </a:extLst>
              </p:cNvPr>
              <p:cNvSpPr>
                <a:spLocks noRot="1" noChangeAspect="1" noMove="1" noResize="1" noEditPoints="1" noAdjustHandles="1" noChangeArrowheads="1" noChangeShapeType="1" noTextEdit="1"/>
              </p:cNvSpPr>
              <p:nvPr/>
            </p:nvSpPr>
            <p:spPr>
              <a:xfrm>
                <a:off x="13660288" y="9147540"/>
                <a:ext cx="8067253" cy="1723876"/>
              </a:xfrm>
              <a:prstGeom prst="roundRect">
                <a:avLst>
                  <a:gd name="adj" fmla="val 7762"/>
                </a:avLst>
              </a:prstGeom>
              <a:blipFill>
                <a:blip r:embed="rId3"/>
                <a:stretch>
                  <a:fillRect l="-1133" b="-2827"/>
                </a:stretch>
              </a:blipFill>
              <a:ln w="6350" cap="flat">
                <a:solidFill>
                  <a:schemeClr val="accent1">
                    <a:lumMod val="50000"/>
                  </a:schemeClr>
                </a:solidFill>
                <a:miter lim="400000"/>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Rounded Rectangle">
                <a:extLst>
                  <a:ext uri="{FF2B5EF4-FFF2-40B4-BE49-F238E27FC236}">
                    <a16:creationId xmlns:a16="http://schemas.microsoft.com/office/drawing/2014/main" id="{0F6D45F9-84B1-B854-7C84-ED6961624CBB}"/>
                  </a:ext>
                </a:extLst>
              </p:cNvPr>
              <p:cNvSpPr/>
              <p:nvPr/>
            </p:nvSpPr>
            <p:spPr>
              <a:xfrm>
                <a:off x="8645560" y="22344713"/>
                <a:ext cx="8091443" cy="2299892"/>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180000" tIns="180000" rIns="180000" bIns="180000" numCol="1" anchor="ctr">
                <a:noAutofit/>
              </a:bodyPr>
              <a:lstStyle/>
              <a:p>
                <a:pPr algn="l">
                  <a:defRPr sz="6400" b="0">
                    <a:solidFill>
                      <a:srgbClr val="FFFFFF"/>
                    </a:solidFill>
                    <a:latin typeface="+mn-lt"/>
                    <a:ea typeface="+mn-ea"/>
                    <a:cs typeface="+mn-cs"/>
                    <a:sym typeface="Helvetica Neue Medium"/>
                  </a:defRPr>
                </a:pPr>
                <a:r>
                  <a:rPr lang="de-DE" sz="4000" dirty="0" err="1">
                    <a:solidFill>
                      <a:schemeClr val="tx1"/>
                    </a:solidFill>
                    <a:latin typeface="Söhne"/>
                  </a:rPr>
                  <a:t>Number</a:t>
                </a:r>
                <a:r>
                  <a:rPr lang="de-DE" sz="4000" dirty="0">
                    <a:solidFill>
                      <a:schemeClr val="tx1"/>
                    </a:solidFill>
                    <a:latin typeface="Söhne"/>
                  </a:rPr>
                  <a:t> </a:t>
                </a:r>
                <a:r>
                  <a:rPr lang="de-DE" sz="4000" dirty="0" err="1">
                    <a:solidFill>
                      <a:schemeClr val="tx1"/>
                    </a:solidFill>
                    <a:latin typeface="Söhne"/>
                  </a:rPr>
                  <a:t>of</a:t>
                </a:r>
                <a:r>
                  <a:rPr lang="de-DE" sz="4000" dirty="0">
                    <a:solidFill>
                      <a:schemeClr val="tx1"/>
                    </a:solidFill>
                    <a:latin typeface="Söhne"/>
                  </a:rPr>
                  <a:t> </a:t>
                </a:r>
                <a:r>
                  <a:rPr lang="de-DE" sz="4000" dirty="0" err="1">
                    <a:solidFill>
                      <a:schemeClr val="tx1"/>
                    </a:solidFill>
                    <a:latin typeface="Söhne"/>
                  </a:rPr>
                  <a:t>trials</a:t>
                </a:r>
                <a:r>
                  <a:rPr lang="de-DE" sz="4000" dirty="0">
                    <a:solidFill>
                      <a:schemeClr val="tx1"/>
                    </a:solidFill>
                    <a:latin typeface="Söhne"/>
                  </a:rPr>
                  <a:t> </a:t>
                </a:r>
                <a14:m>
                  <m:oMath xmlns:m="http://schemas.openxmlformats.org/officeDocument/2006/math">
                    <m:r>
                      <a:rPr lang="de-DE" sz="4000" b="1" i="1" smtClean="0">
                        <a:solidFill>
                          <a:schemeClr val="tx1"/>
                        </a:solidFill>
                        <a:latin typeface="Cambria Math" panose="02040503050406030204" pitchFamily="18" charset="0"/>
                        <a:ea typeface="Cambria Math" panose="02040503050406030204" pitchFamily="18" charset="0"/>
                      </a:rPr>
                      <m:t>𝒏</m:t>
                    </m:r>
                    <m:r>
                      <a:rPr lang="de-DE" sz="4000" i="1">
                        <a:solidFill>
                          <a:schemeClr val="tx1"/>
                        </a:solidFill>
                        <a:latin typeface="Cambria Math" panose="02040503050406030204" pitchFamily="18" charset="0"/>
                        <a:ea typeface="Cambria Math" panose="02040503050406030204" pitchFamily="18" charset="0"/>
                      </a:rPr>
                      <m:t>→∞</m:t>
                    </m:r>
                  </m:oMath>
                </a14:m>
                <a:endParaRPr lang="de-DE" sz="4000" dirty="0">
                  <a:solidFill>
                    <a:schemeClr val="tx1"/>
                  </a:solidFill>
                  <a:latin typeface="Söhne"/>
                  <a:ea typeface="Cambria Math" panose="02040503050406030204" pitchFamily="18" charset="0"/>
                </a:endParaRPr>
              </a:p>
              <a:p>
                <a:pPr algn="l">
                  <a:defRPr sz="6400" b="0">
                    <a:solidFill>
                      <a:srgbClr val="FFFFFF"/>
                    </a:solidFill>
                    <a:latin typeface="+mn-lt"/>
                    <a:ea typeface="+mn-ea"/>
                    <a:cs typeface="+mn-cs"/>
                    <a:sym typeface="Helvetica Neue Medium"/>
                  </a:defRPr>
                </a:pPr>
                <a:r>
                  <a:rPr lang="de-DE" sz="4000" dirty="0" err="1">
                    <a:solidFill>
                      <a:schemeClr val="tx1"/>
                    </a:solidFill>
                    <a:latin typeface="Söhne"/>
                  </a:rPr>
                  <a:t>Number</a:t>
                </a:r>
                <a:r>
                  <a:rPr lang="de-DE" sz="4000" dirty="0">
                    <a:solidFill>
                      <a:schemeClr val="tx1"/>
                    </a:solidFill>
                    <a:latin typeface="Söhne"/>
                  </a:rPr>
                  <a:t> </a:t>
                </a:r>
                <a:r>
                  <a:rPr lang="de-DE" sz="4000" dirty="0" err="1">
                    <a:solidFill>
                      <a:schemeClr val="tx1"/>
                    </a:solidFill>
                    <a:latin typeface="Söhne"/>
                  </a:rPr>
                  <a:t>of</a:t>
                </a:r>
                <a:r>
                  <a:rPr lang="de-DE" sz="4000" dirty="0">
                    <a:solidFill>
                      <a:schemeClr val="tx1"/>
                    </a:solidFill>
                    <a:latin typeface="Söhne"/>
                  </a:rPr>
                  <a:t> </a:t>
                </a:r>
                <a:r>
                  <a:rPr lang="de-DE" sz="4000" dirty="0" err="1">
                    <a:solidFill>
                      <a:schemeClr val="tx1"/>
                    </a:solidFill>
                    <a:latin typeface="Söhne"/>
                  </a:rPr>
                  <a:t>successful</a:t>
                </a:r>
                <a:r>
                  <a:rPr lang="de-DE" sz="4000" dirty="0">
                    <a:solidFill>
                      <a:schemeClr val="tx1"/>
                    </a:solidFill>
                    <a:latin typeface="Söhne"/>
                  </a:rPr>
                  <a:t> </a:t>
                </a:r>
                <a:r>
                  <a:rPr lang="de-DE" sz="4000" dirty="0" err="1">
                    <a:solidFill>
                      <a:schemeClr val="tx1"/>
                    </a:solidFill>
                    <a:latin typeface="Söhne"/>
                  </a:rPr>
                  <a:t>trials</a:t>
                </a:r>
                <a:r>
                  <a:rPr lang="de-DE" sz="4000" dirty="0">
                    <a:solidFill>
                      <a:schemeClr val="tx1"/>
                    </a:solidFill>
                    <a:latin typeface="Söhne"/>
                  </a:rPr>
                  <a:t> </a:t>
                </a:r>
                <a14:m>
                  <m:oMath xmlns:m="http://schemas.openxmlformats.org/officeDocument/2006/math">
                    <m:r>
                      <a:rPr lang="de-DE" sz="4000" i="1" smtClean="0">
                        <a:solidFill>
                          <a:schemeClr val="tx1"/>
                        </a:solidFill>
                        <a:latin typeface="Cambria Math" panose="02040503050406030204" pitchFamily="18" charset="0"/>
                        <a:ea typeface="Cambria Math" panose="02040503050406030204" pitchFamily="18" charset="0"/>
                      </a:rPr>
                      <m:t>𝜆</m:t>
                    </m:r>
                  </m:oMath>
                </a14:m>
                <a:r>
                  <a:rPr lang="de-DE" sz="4000" dirty="0">
                    <a:solidFill>
                      <a:schemeClr val="tx1"/>
                    </a:solidFill>
                    <a:latin typeface="Söhne"/>
                  </a:rPr>
                  <a:t> </a:t>
                </a:r>
                <a:r>
                  <a:rPr lang="de-DE" sz="4000" dirty="0" err="1">
                    <a:solidFill>
                      <a:schemeClr val="tx1"/>
                    </a:solidFill>
                    <a:latin typeface="Söhne"/>
                  </a:rPr>
                  <a:t>is</a:t>
                </a:r>
                <a:r>
                  <a:rPr lang="de-DE" sz="4000" dirty="0">
                    <a:solidFill>
                      <a:schemeClr val="tx1"/>
                    </a:solidFill>
                    <a:latin typeface="Söhne"/>
                  </a:rPr>
                  <a:t> </a:t>
                </a:r>
                <a:r>
                  <a:rPr lang="de-DE" sz="4000" dirty="0" err="1">
                    <a:solidFill>
                      <a:schemeClr val="tx1"/>
                    </a:solidFill>
                    <a:latin typeface="Söhne"/>
                  </a:rPr>
                  <a:t>small</a:t>
                </a:r>
                <a:br>
                  <a:rPr lang="de-DE" sz="4000" dirty="0">
                    <a:solidFill>
                      <a:schemeClr val="tx1"/>
                    </a:solidFill>
                    <a:latin typeface="Söhne"/>
                  </a:rPr>
                </a:br>
                <a:r>
                  <a:rPr lang="de-DE" sz="4000" dirty="0">
                    <a:solidFill>
                      <a:schemeClr val="tx1"/>
                    </a:solidFill>
                    <a:latin typeface="Söhne"/>
                  </a:rPr>
                  <a:t>(e.g. 2 </a:t>
                </a:r>
                <a:r>
                  <a:rPr lang="de-DE" sz="4000" dirty="0" err="1">
                    <a:solidFill>
                      <a:schemeClr val="tx1"/>
                    </a:solidFill>
                    <a:latin typeface="Söhne"/>
                  </a:rPr>
                  <a:t>goals</a:t>
                </a:r>
                <a:r>
                  <a:rPr lang="de-DE" sz="4000" dirty="0">
                    <a:solidFill>
                      <a:schemeClr val="tx1"/>
                    </a:solidFill>
                    <a:latin typeface="Söhne"/>
                  </a:rPr>
                  <a:t> in 90 min./5400 sec.)</a:t>
                </a:r>
              </a:p>
            </p:txBody>
          </p:sp>
        </mc:Choice>
        <mc:Fallback xmlns="">
          <p:sp>
            <p:nvSpPr>
              <p:cNvPr id="16" name="Rounded Rectangle">
                <a:extLst>
                  <a:ext uri="{FF2B5EF4-FFF2-40B4-BE49-F238E27FC236}">
                    <a16:creationId xmlns:a16="http://schemas.microsoft.com/office/drawing/2014/main" id="{0F6D45F9-84B1-B854-7C84-ED6961624CBB}"/>
                  </a:ext>
                </a:extLst>
              </p:cNvPr>
              <p:cNvSpPr>
                <a:spLocks noRot="1" noChangeAspect="1" noMove="1" noResize="1" noEditPoints="1" noAdjustHandles="1" noChangeArrowheads="1" noChangeShapeType="1" noTextEdit="1"/>
              </p:cNvSpPr>
              <p:nvPr/>
            </p:nvSpPr>
            <p:spPr>
              <a:xfrm>
                <a:off x="8645560" y="22344713"/>
                <a:ext cx="8091443" cy="2299892"/>
              </a:xfrm>
              <a:prstGeom prst="roundRect">
                <a:avLst>
                  <a:gd name="adj" fmla="val 7762"/>
                </a:avLst>
              </a:prstGeom>
              <a:blipFill>
                <a:blip r:embed="rId4"/>
                <a:stretch>
                  <a:fillRect l="-903" r="-150" b="-2902"/>
                </a:stretch>
              </a:blipFill>
              <a:ln w="6350" cap="flat">
                <a:solidFill>
                  <a:schemeClr val="accent1">
                    <a:lumMod val="50000"/>
                  </a:schemeClr>
                </a:solidFill>
                <a:miter lim="400000"/>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Rounded Rectangle">
                <a:extLst>
                  <a:ext uri="{FF2B5EF4-FFF2-40B4-BE49-F238E27FC236}">
                    <a16:creationId xmlns:a16="http://schemas.microsoft.com/office/drawing/2014/main" id="{60F0F1BA-CAB7-EA04-4333-002F86824CAC}"/>
                  </a:ext>
                </a:extLst>
              </p:cNvPr>
              <p:cNvSpPr/>
              <p:nvPr/>
            </p:nvSpPr>
            <p:spPr>
              <a:xfrm>
                <a:off x="16737003" y="15198633"/>
                <a:ext cx="4317283" cy="1132658"/>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180000" tIns="180000" rIns="180000" bIns="180000" numCol="1" anchor="ctr">
                <a:noAutofit/>
              </a:bodyPr>
              <a:lstStyle/>
              <a:p>
                <a:pPr algn="l">
                  <a:defRPr sz="6400" b="0">
                    <a:solidFill>
                      <a:srgbClr val="FFFFFF"/>
                    </a:solidFill>
                    <a:latin typeface="+mn-lt"/>
                    <a:ea typeface="+mn-ea"/>
                    <a:cs typeface="+mn-cs"/>
                    <a:sym typeface="Helvetica Neue Medium"/>
                  </a:defRPr>
                </a:pPr>
                <a14:m>
                  <m:oMath xmlns:m="http://schemas.openxmlformats.org/officeDocument/2006/math">
                    <m:r>
                      <a:rPr lang="de-DE" sz="4000" i="1" smtClean="0">
                        <a:solidFill>
                          <a:schemeClr val="tx1"/>
                        </a:solidFill>
                        <a:latin typeface="Cambria Math" panose="02040503050406030204" pitchFamily="18" charset="0"/>
                        <a:ea typeface="Cambria Math" panose="02040503050406030204" pitchFamily="18" charset="0"/>
                      </a:rPr>
                      <m:t>𝜆</m:t>
                    </m:r>
                    <m:r>
                      <a:rPr lang="de-DE" sz="4000" i="1" smtClean="0">
                        <a:solidFill>
                          <a:schemeClr val="tx1"/>
                        </a:solidFill>
                        <a:latin typeface="Cambria Math" panose="02040503050406030204" pitchFamily="18" charset="0"/>
                        <a:ea typeface="Cambria Math" panose="02040503050406030204" pitchFamily="18" charset="0"/>
                      </a:rPr>
                      <m:t> </m:t>
                    </m:r>
                  </m:oMath>
                </a14:m>
                <a:r>
                  <a:rPr lang="de-DE" sz="4000" dirty="0" err="1">
                    <a:solidFill>
                      <a:schemeClr val="tx1"/>
                    </a:solidFill>
                    <a:latin typeface="Söhne"/>
                  </a:rPr>
                  <a:t>becomes</a:t>
                </a:r>
                <a:r>
                  <a:rPr lang="de-DE" sz="4000" dirty="0">
                    <a:solidFill>
                      <a:schemeClr val="tx1"/>
                    </a:solidFill>
                    <a:latin typeface="Söhne"/>
                  </a:rPr>
                  <a:t> large</a:t>
                </a:r>
              </a:p>
            </p:txBody>
          </p:sp>
        </mc:Choice>
        <mc:Fallback xmlns="">
          <p:sp>
            <p:nvSpPr>
              <p:cNvPr id="18" name="Rounded Rectangle">
                <a:extLst>
                  <a:ext uri="{FF2B5EF4-FFF2-40B4-BE49-F238E27FC236}">
                    <a16:creationId xmlns:a16="http://schemas.microsoft.com/office/drawing/2014/main" id="{60F0F1BA-CAB7-EA04-4333-002F86824CAC}"/>
                  </a:ext>
                </a:extLst>
              </p:cNvPr>
              <p:cNvSpPr>
                <a:spLocks noRot="1" noChangeAspect="1" noMove="1" noResize="1" noEditPoints="1" noAdjustHandles="1" noChangeArrowheads="1" noChangeShapeType="1" noTextEdit="1"/>
              </p:cNvSpPr>
              <p:nvPr/>
            </p:nvSpPr>
            <p:spPr>
              <a:xfrm>
                <a:off x="16737003" y="15198633"/>
                <a:ext cx="4317283" cy="1132658"/>
              </a:xfrm>
              <a:prstGeom prst="roundRect">
                <a:avLst>
                  <a:gd name="adj" fmla="val 7762"/>
                </a:avLst>
              </a:prstGeom>
              <a:blipFill>
                <a:blip r:embed="rId5"/>
                <a:stretch>
                  <a:fillRect b="-3743"/>
                </a:stretch>
              </a:blipFill>
              <a:ln w="6350" cap="flat">
                <a:solidFill>
                  <a:schemeClr val="accent1">
                    <a:lumMod val="50000"/>
                  </a:schemeClr>
                </a:solidFill>
                <a:miter lim="400000"/>
              </a:ln>
              <a:effectLst/>
            </p:spPr>
            <p:txBody>
              <a:bodyPr/>
              <a:lstStyle/>
              <a:p>
                <a:r>
                  <a:rPr lang="de-DE">
                    <a:noFill/>
                  </a:rPr>
                  <a:t> </a:t>
                </a:r>
              </a:p>
            </p:txBody>
          </p:sp>
        </mc:Fallback>
      </mc:AlternateContent>
      <p:cxnSp>
        <p:nvCxnSpPr>
          <p:cNvPr id="45" name="Gerade Verbindung mit Pfeil 44">
            <a:extLst>
              <a:ext uri="{FF2B5EF4-FFF2-40B4-BE49-F238E27FC236}">
                <a16:creationId xmlns:a16="http://schemas.microsoft.com/office/drawing/2014/main" id="{6E9F7A73-6C9C-DFE4-06D5-68D6299710AA}"/>
              </a:ext>
            </a:extLst>
          </p:cNvPr>
          <p:cNvCxnSpPr>
            <a:cxnSpLocks/>
            <a:stCxn id="28" idx="2"/>
            <a:endCxn id="27" idx="0"/>
          </p:cNvCxnSpPr>
          <p:nvPr/>
        </p:nvCxnSpPr>
        <p:spPr>
          <a:xfrm>
            <a:off x="3740214" y="9364064"/>
            <a:ext cx="0" cy="1801118"/>
          </a:xfrm>
          <a:prstGeom prst="straightConnector1">
            <a:avLst/>
          </a:prstGeom>
          <a:noFill/>
          <a:ln w="1651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0" name="Rounded Rectangle">
            <a:extLst>
              <a:ext uri="{FF2B5EF4-FFF2-40B4-BE49-F238E27FC236}">
                <a16:creationId xmlns:a16="http://schemas.microsoft.com/office/drawing/2014/main" id="{F8D0B245-3133-8B65-BAC3-F600C985F409}"/>
              </a:ext>
            </a:extLst>
          </p:cNvPr>
          <p:cNvSpPr/>
          <p:nvPr/>
        </p:nvSpPr>
        <p:spPr>
          <a:xfrm>
            <a:off x="706649" y="6235290"/>
            <a:ext cx="3441792" cy="1301178"/>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180000" tIns="180000" rIns="180000" bIns="180000" numCol="1" anchor="ctr">
            <a:noAutofit/>
          </a:bodyPr>
          <a:lstStyle/>
          <a:p>
            <a:pPr>
              <a:defRPr sz="6400" b="0">
                <a:solidFill>
                  <a:srgbClr val="FFFFFF"/>
                </a:solidFill>
                <a:latin typeface="+mn-lt"/>
                <a:ea typeface="+mn-ea"/>
                <a:cs typeface="+mn-cs"/>
                <a:sym typeface="Helvetica Neue Medium"/>
              </a:defRPr>
            </a:pPr>
            <a:r>
              <a:rPr lang="de-DE" sz="4000" dirty="0">
                <a:solidFill>
                  <a:schemeClr val="tx1"/>
                </a:solidFill>
                <a:latin typeface="Söhne"/>
              </a:rPr>
              <a:t>Fair </a:t>
            </a:r>
            <a:r>
              <a:rPr lang="de-DE" sz="4000" dirty="0" err="1">
                <a:solidFill>
                  <a:schemeClr val="tx1"/>
                </a:solidFill>
                <a:latin typeface="Söhne"/>
              </a:rPr>
              <a:t>coin</a:t>
            </a:r>
            <a:r>
              <a:rPr lang="de-DE" sz="4000" dirty="0">
                <a:solidFill>
                  <a:schemeClr val="tx1"/>
                </a:solidFill>
                <a:latin typeface="Söhne"/>
              </a:rPr>
              <a:t> </a:t>
            </a:r>
            <a:r>
              <a:rPr lang="de-DE" sz="4000" dirty="0" err="1">
                <a:solidFill>
                  <a:schemeClr val="tx1"/>
                </a:solidFill>
                <a:latin typeface="Söhne"/>
              </a:rPr>
              <a:t>toss</a:t>
            </a:r>
            <a:endParaRPr lang="de-DE" sz="4000" dirty="0">
              <a:solidFill>
                <a:schemeClr val="tx1"/>
              </a:solidFill>
              <a:latin typeface="Söhne"/>
            </a:endParaRPr>
          </a:p>
        </p:txBody>
      </p:sp>
      <p:sp>
        <p:nvSpPr>
          <p:cNvPr id="51" name="Rounded Rectangle">
            <a:extLst>
              <a:ext uri="{FF2B5EF4-FFF2-40B4-BE49-F238E27FC236}">
                <a16:creationId xmlns:a16="http://schemas.microsoft.com/office/drawing/2014/main" id="{EBABB978-C82D-A73A-CBB1-BA8940144CC6}"/>
              </a:ext>
            </a:extLst>
          </p:cNvPr>
          <p:cNvSpPr/>
          <p:nvPr/>
        </p:nvSpPr>
        <p:spPr>
          <a:xfrm>
            <a:off x="706649" y="13186810"/>
            <a:ext cx="3441792" cy="2208910"/>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180000" tIns="180000" rIns="180000" bIns="180000" numCol="1" anchor="ctr">
            <a:noAutofit/>
          </a:bodyPr>
          <a:lstStyle/>
          <a:p>
            <a:pPr>
              <a:defRPr sz="6400" b="0">
                <a:solidFill>
                  <a:srgbClr val="FFFFFF"/>
                </a:solidFill>
                <a:latin typeface="+mn-lt"/>
                <a:ea typeface="+mn-ea"/>
                <a:cs typeface="+mn-cs"/>
                <a:sym typeface="Helvetica Neue Medium"/>
              </a:defRPr>
            </a:pPr>
            <a:r>
              <a:rPr lang="de-DE" sz="4000" dirty="0" err="1">
                <a:solidFill>
                  <a:schemeClr val="tx1"/>
                </a:solidFill>
                <a:latin typeface="Söhne"/>
              </a:rPr>
              <a:t>Coin</a:t>
            </a:r>
            <a:r>
              <a:rPr lang="de-DE" sz="4000" dirty="0">
                <a:solidFill>
                  <a:schemeClr val="tx1"/>
                </a:solidFill>
                <a:latin typeface="Söhne"/>
              </a:rPr>
              <a:t> </a:t>
            </a:r>
            <a:r>
              <a:rPr lang="de-DE" sz="4000" dirty="0" err="1">
                <a:solidFill>
                  <a:schemeClr val="tx1"/>
                </a:solidFill>
                <a:latin typeface="Söhne"/>
              </a:rPr>
              <a:t>toss</a:t>
            </a:r>
            <a:r>
              <a:rPr lang="de-DE" sz="4000" dirty="0">
                <a:solidFill>
                  <a:schemeClr val="tx1"/>
                </a:solidFill>
                <a:latin typeface="Söhne"/>
              </a:rPr>
              <a:t> </a:t>
            </a:r>
            <a:r>
              <a:rPr lang="de-DE" sz="4000" dirty="0" err="1">
                <a:solidFill>
                  <a:schemeClr val="tx1"/>
                </a:solidFill>
                <a:latin typeface="Söhne"/>
              </a:rPr>
              <a:t>with</a:t>
            </a:r>
            <a:r>
              <a:rPr lang="de-DE" sz="4000" dirty="0">
                <a:solidFill>
                  <a:schemeClr val="tx1"/>
                </a:solidFill>
                <a:latin typeface="Söhne"/>
              </a:rPr>
              <a:t> non-uniform </a:t>
            </a:r>
            <a:r>
              <a:rPr lang="de-DE" sz="4000" dirty="0" err="1">
                <a:solidFill>
                  <a:schemeClr val="tx1"/>
                </a:solidFill>
                <a:latin typeface="Söhne"/>
              </a:rPr>
              <a:t>probability</a:t>
            </a:r>
            <a:endParaRPr lang="de-DE" sz="4000" dirty="0">
              <a:solidFill>
                <a:schemeClr val="tx1"/>
              </a:solidFill>
              <a:latin typeface="Söhne"/>
            </a:endParaRPr>
          </a:p>
        </p:txBody>
      </p:sp>
      <p:cxnSp>
        <p:nvCxnSpPr>
          <p:cNvPr id="58" name="Gerade Verbindung mit Pfeil 57">
            <a:extLst>
              <a:ext uri="{FF2B5EF4-FFF2-40B4-BE49-F238E27FC236}">
                <a16:creationId xmlns:a16="http://schemas.microsoft.com/office/drawing/2014/main" id="{3CE60D55-B7EA-553D-758A-63D6FC4CE384}"/>
              </a:ext>
            </a:extLst>
          </p:cNvPr>
          <p:cNvCxnSpPr>
            <a:cxnSpLocks/>
            <a:stCxn id="27" idx="3"/>
            <a:endCxn id="2" idx="1"/>
          </p:cNvCxnSpPr>
          <p:nvPr/>
        </p:nvCxnSpPr>
        <p:spPr>
          <a:xfrm flipV="1">
            <a:off x="6052834" y="12341792"/>
            <a:ext cx="1856502" cy="38100"/>
          </a:xfrm>
          <a:prstGeom prst="straightConnector1">
            <a:avLst/>
          </a:prstGeom>
          <a:noFill/>
          <a:ln w="1651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3" name="Rounded Rectangle">
            <a:extLst>
              <a:ext uri="{FF2B5EF4-FFF2-40B4-BE49-F238E27FC236}">
                <a16:creationId xmlns:a16="http://schemas.microsoft.com/office/drawing/2014/main" id="{CFA61B86-6EBD-1FE7-7AD3-79153B8E905B}"/>
              </a:ext>
            </a:extLst>
          </p:cNvPr>
          <p:cNvSpPr/>
          <p:nvPr/>
        </p:nvSpPr>
        <p:spPr>
          <a:xfrm>
            <a:off x="7237624" y="9868576"/>
            <a:ext cx="2815871" cy="1524547"/>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180000" tIns="180000" rIns="180000" bIns="180000" numCol="1" anchor="ctr">
            <a:noAutofit/>
          </a:bodyPr>
          <a:lstStyle/>
          <a:p>
            <a:pPr>
              <a:defRPr sz="6400" b="0">
                <a:solidFill>
                  <a:srgbClr val="FFFFFF"/>
                </a:solidFill>
                <a:latin typeface="+mn-lt"/>
                <a:ea typeface="+mn-ea"/>
                <a:cs typeface="+mn-cs"/>
                <a:sym typeface="Helvetica Neue Medium"/>
              </a:defRPr>
            </a:pPr>
            <a:r>
              <a:rPr lang="de-DE" sz="4000" dirty="0" err="1">
                <a:solidFill>
                  <a:schemeClr val="tx1"/>
                </a:solidFill>
                <a:latin typeface="Söhne"/>
              </a:rPr>
              <a:t>Repeated</a:t>
            </a:r>
            <a:r>
              <a:rPr lang="de-DE" sz="4000" dirty="0">
                <a:solidFill>
                  <a:schemeClr val="tx1"/>
                </a:solidFill>
                <a:latin typeface="Söhne"/>
              </a:rPr>
              <a:t> Bernoulli</a:t>
            </a:r>
          </a:p>
        </p:txBody>
      </p:sp>
      <p:sp>
        <p:nvSpPr>
          <p:cNvPr id="159" name="Rounded Rectangle">
            <a:extLst>
              <a:ext uri="{FF2B5EF4-FFF2-40B4-BE49-F238E27FC236}">
                <a16:creationId xmlns:a16="http://schemas.microsoft.com/office/drawing/2014/main" id="{CE16FE3D-D5D1-D604-283B-793F210B76CC}"/>
              </a:ext>
            </a:extLst>
          </p:cNvPr>
          <p:cNvSpPr/>
          <p:nvPr/>
        </p:nvSpPr>
        <p:spPr>
          <a:xfrm>
            <a:off x="22873889" y="8642635"/>
            <a:ext cx="6968358" cy="2314789"/>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180000" tIns="180000" rIns="180000" bIns="180000" numCol="1" anchor="ctr">
            <a:noAutofit/>
          </a:bodyPr>
          <a:lstStyle/>
          <a:p>
            <a:pPr algn="l">
              <a:defRPr sz="6400" b="0">
                <a:solidFill>
                  <a:srgbClr val="FFFFFF"/>
                </a:solidFill>
                <a:latin typeface="+mn-lt"/>
                <a:ea typeface="+mn-ea"/>
                <a:cs typeface="+mn-cs"/>
                <a:sym typeface="Helvetica Neue Medium"/>
              </a:defRPr>
            </a:pPr>
            <a:r>
              <a:rPr lang="de-DE" sz="4000" dirty="0">
                <a:solidFill>
                  <a:schemeClr val="tx1"/>
                </a:solidFill>
                <a:latin typeface="Söhne"/>
              </a:rPr>
              <a:t>Normal </a:t>
            </a:r>
            <a:r>
              <a:rPr lang="de-DE" sz="4000" dirty="0" err="1">
                <a:solidFill>
                  <a:schemeClr val="tx1"/>
                </a:solidFill>
                <a:latin typeface="Söhne"/>
              </a:rPr>
              <a:t>distribution</a:t>
            </a:r>
            <a:r>
              <a:rPr lang="de-DE" sz="4000" dirty="0">
                <a:solidFill>
                  <a:schemeClr val="tx1"/>
                </a:solidFill>
                <a:latin typeface="Söhne"/>
              </a:rPr>
              <a:t> </a:t>
            </a:r>
            <a:br>
              <a:rPr lang="de-DE" sz="4000" dirty="0">
                <a:solidFill>
                  <a:schemeClr val="tx1"/>
                </a:solidFill>
                <a:latin typeface="Söhne"/>
              </a:rPr>
            </a:br>
            <a:r>
              <a:rPr lang="de-DE" sz="4000" dirty="0">
                <a:solidFill>
                  <a:schemeClr val="tx1"/>
                </a:solidFill>
                <a:latin typeface="Söhne"/>
              </a:rPr>
              <a:t>- </a:t>
            </a:r>
            <a:r>
              <a:rPr lang="de-DE" sz="4000" dirty="0" err="1">
                <a:solidFill>
                  <a:schemeClr val="tx1"/>
                </a:solidFill>
                <a:latin typeface="Söhne"/>
              </a:rPr>
              <a:t>population</a:t>
            </a:r>
            <a:r>
              <a:rPr lang="de-DE" sz="4000" dirty="0">
                <a:solidFill>
                  <a:schemeClr val="tx1"/>
                </a:solidFill>
                <a:latin typeface="Söhne"/>
              </a:rPr>
              <a:t> </a:t>
            </a:r>
            <a:r>
              <a:rPr lang="de-DE" sz="4000" dirty="0" err="1">
                <a:solidFill>
                  <a:schemeClr val="tx1"/>
                </a:solidFill>
                <a:latin typeface="Söhne"/>
              </a:rPr>
              <a:t>mean</a:t>
            </a:r>
            <a:br>
              <a:rPr lang="de-DE" sz="4000" dirty="0">
                <a:solidFill>
                  <a:schemeClr val="tx1"/>
                </a:solidFill>
                <a:latin typeface="Söhne"/>
              </a:rPr>
            </a:br>
            <a:r>
              <a:rPr lang="de-DE" sz="4000" dirty="0" err="1">
                <a:solidFill>
                  <a:schemeClr val="tx1"/>
                </a:solidFill>
                <a:latin typeface="Söhne"/>
              </a:rPr>
              <a:t>divided</a:t>
            </a:r>
            <a:r>
              <a:rPr lang="de-DE" sz="4000" dirty="0">
                <a:solidFill>
                  <a:schemeClr val="tx1"/>
                </a:solidFill>
                <a:latin typeface="Söhne"/>
              </a:rPr>
              <a:t> </a:t>
            </a:r>
            <a:r>
              <a:rPr lang="de-DE" sz="4000" dirty="0" err="1">
                <a:solidFill>
                  <a:schemeClr val="tx1"/>
                </a:solidFill>
                <a:latin typeface="Söhne"/>
              </a:rPr>
              <a:t>by</a:t>
            </a:r>
            <a:r>
              <a:rPr lang="de-DE" sz="4000" dirty="0">
                <a:solidFill>
                  <a:schemeClr val="tx1"/>
                </a:solidFill>
                <a:latin typeface="Söhne"/>
              </a:rPr>
              <a:t> </a:t>
            </a:r>
            <a:r>
              <a:rPr lang="de-DE" sz="4000" dirty="0" err="1">
                <a:solidFill>
                  <a:schemeClr val="tx1"/>
                </a:solidFill>
                <a:latin typeface="Söhne"/>
              </a:rPr>
              <a:t>population</a:t>
            </a:r>
            <a:r>
              <a:rPr lang="de-DE" sz="4000" dirty="0">
                <a:solidFill>
                  <a:schemeClr val="tx1"/>
                </a:solidFill>
                <a:latin typeface="Söhne"/>
              </a:rPr>
              <a:t> </a:t>
            </a:r>
            <a:r>
              <a:rPr lang="de-DE" sz="4000" dirty="0" err="1">
                <a:solidFill>
                  <a:schemeClr val="tx1"/>
                </a:solidFill>
                <a:latin typeface="Söhne"/>
              </a:rPr>
              <a:t>std.</a:t>
            </a:r>
            <a:r>
              <a:rPr lang="de-DE" sz="4000" dirty="0">
                <a:solidFill>
                  <a:schemeClr val="tx1"/>
                </a:solidFill>
                <a:latin typeface="Söhne"/>
              </a:rPr>
              <a:t> </a:t>
            </a:r>
            <a:r>
              <a:rPr lang="de-DE" sz="4000" dirty="0" err="1">
                <a:solidFill>
                  <a:schemeClr val="tx1"/>
                </a:solidFill>
                <a:latin typeface="Söhne"/>
              </a:rPr>
              <a:t>dev</a:t>
            </a:r>
            <a:r>
              <a:rPr lang="de-DE" sz="4000" dirty="0">
                <a:solidFill>
                  <a:schemeClr val="tx1"/>
                </a:solidFill>
                <a:latin typeface="Söhne"/>
              </a:rPr>
              <a:t>.</a:t>
            </a:r>
          </a:p>
        </p:txBody>
      </p:sp>
      <mc:AlternateContent xmlns:mc="http://schemas.openxmlformats.org/markup-compatibility/2006" xmlns:a14="http://schemas.microsoft.com/office/drawing/2010/main">
        <mc:Choice Requires="a14">
          <p:sp>
            <p:nvSpPr>
              <p:cNvPr id="160" name="Rounded Rectangle">
                <a:extLst>
                  <a:ext uri="{FF2B5EF4-FFF2-40B4-BE49-F238E27FC236}">
                    <a16:creationId xmlns:a16="http://schemas.microsoft.com/office/drawing/2014/main" id="{0C7D3C9C-1E71-7EB8-B4C4-79494FA697F0}"/>
                  </a:ext>
                </a:extLst>
              </p:cNvPr>
              <p:cNvSpPr/>
              <p:nvPr/>
            </p:nvSpPr>
            <p:spPr>
              <a:xfrm>
                <a:off x="27790579" y="18854910"/>
                <a:ext cx="6580234" cy="1723876"/>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180000" tIns="180000" rIns="180000" bIns="180000" numCol="1" anchor="ctr">
                <a:noAutofit/>
              </a:bodyPr>
              <a:lstStyle/>
              <a:p>
                <a:pPr>
                  <a:defRPr sz="6400" b="0">
                    <a:solidFill>
                      <a:srgbClr val="FFFFFF"/>
                    </a:solidFill>
                    <a:latin typeface="+mn-lt"/>
                    <a:ea typeface="+mn-ea"/>
                    <a:cs typeface="+mn-cs"/>
                    <a:sym typeface="Helvetica Neue Medium"/>
                  </a:defRPr>
                </a:pPr>
                <a:r>
                  <a:rPr lang="de-DE" sz="4000" dirty="0">
                    <a:solidFill>
                      <a:schemeClr val="tx1"/>
                    </a:solidFill>
                    <a:latin typeface="Söhne"/>
                  </a:rPr>
                  <a:t>Number </a:t>
                </a:r>
                <a:r>
                  <a:rPr lang="de-DE" sz="4000" dirty="0" err="1">
                    <a:solidFill>
                      <a:schemeClr val="tx1"/>
                    </a:solidFill>
                    <a:latin typeface="Söhne"/>
                  </a:rPr>
                  <a:t>of</a:t>
                </a:r>
                <a:r>
                  <a:rPr lang="de-DE" sz="4000" dirty="0">
                    <a:solidFill>
                      <a:schemeClr val="tx1"/>
                    </a:solidFill>
                    <a:latin typeface="Söhne"/>
                  </a:rPr>
                  <a:t> </a:t>
                </a:r>
                <a:r>
                  <a:rPr lang="de-DE" sz="4000" dirty="0" err="1">
                    <a:solidFill>
                      <a:schemeClr val="tx1"/>
                    </a:solidFill>
                    <a:latin typeface="Söhne"/>
                  </a:rPr>
                  <a:t>samples</a:t>
                </a:r>
                <a:r>
                  <a:rPr lang="de-DE" sz="4000" dirty="0">
                    <a:solidFill>
                      <a:schemeClr val="tx1"/>
                    </a:solidFill>
                    <a:latin typeface="Söhne"/>
                  </a:rPr>
                  <a:t> </a:t>
                </a:r>
                <a14:m>
                  <m:oMath xmlns:m="http://schemas.openxmlformats.org/officeDocument/2006/math">
                    <m:r>
                      <a:rPr lang="de-DE" sz="4000" b="1" i="1" smtClean="0">
                        <a:solidFill>
                          <a:schemeClr val="tx1"/>
                        </a:solidFill>
                        <a:latin typeface="Cambria Math" panose="02040503050406030204" pitchFamily="18" charset="0"/>
                        <a:ea typeface="Cambria Math" panose="02040503050406030204" pitchFamily="18" charset="0"/>
                      </a:rPr>
                      <m:t>𝒏</m:t>
                    </m:r>
                    <m:r>
                      <a:rPr lang="de-DE" sz="4000" b="1" i="1" smtClean="0">
                        <a:solidFill>
                          <a:schemeClr val="tx1"/>
                        </a:solidFill>
                        <a:latin typeface="Cambria Math" panose="02040503050406030204" pitchFamily="18" charset="0"/>
                        <a:ea typeface="Cambria Math" panose="02040503050406030204" pitchFamily="18" charset="0"/>
                      </a:rPr>
                      <m:t>&lt;</m:t>
                    </m:r>
                    <m:r>
                      <a:rPr lang="de-DE" sz="4000" b="0" i="1" smtClean="0">
                        <a:solidFill>
                          <a:schemeClr val="tx1"/>
                        </a:solidFill>
                        <a:latin typeface="Cambria Math" panose="02040503050406030204" pitchFamily="18" charset="0"/>
                        <a:ea typeface="Cambria Math" panose="02040503050406030204" pitchFamily="18" charset="0"/>
                      </a:rPr>
                      <m:t>30</m:t>
                    </m:r>
                  </m:oMath>
                </a14:m>
                <a:endParaRPr lang="de-DE" sz="4000" dirty="0">
                  <a:solidFill>
                    <a:schemeClr val="tx1"/>
                  </a:solidFill>
                  <a:latin typeface="Söhne"/>
                  <a:ea typeface="Cambria Math" panose="02040503050406030204" pitchFamily="18" charset="0"/>
                </a:endParaRPr>
              </a:p>
            </p:txBody>
          </p:sp>
        </mc:Choice>
        <mc:Fallback xmlns="">
          <p:sp>
            <p:nvSpPr>
              <p:cNvPr id="160" name="Rounded Rectangle">
                <a:extLst>
                  <a:ext uri="{FF2B5EF4-FFF2-40B4-BE49-F238E27FC236}">
                    <a16:creationId xmlns:a16="http://schemas.microsoft.com/office/drawing/2014/main" id="{0C7D3C9C-1E71-7EB8-B4C4-79494FA697F0}"/>
                  </a:ext>
                </a:extLst>
              </p:cNvPr>
              <p:cNvSpPr>
                <a:spLocks noRot="1" noChangeAspect="1" noMove="1" noResize="1" noEditPoints="1" noAdjustHandles="1" noChangeArrowheads="1" noChangeShapeType="1" noTextEdit="1"/>
              </p:cNvSpPr>
              <p:nvPr/>
            </p:nvSpPr>
            <p:spPr>
              <a:xfrm>
                <a:off x="27790579" y="18854910"/>
                <a:ext cx="6580234" cy="1723876"/>
              </a:xfrm>
              <a:prstGeom prst="roundRect">
                <a:avLst>
                  <a:gd name="adj" fmla="val 7762"/>
                </a:avLst>
              </a:prstGeom>
              <a:blipFill>
                <a:blip r:embed="rId6"/>
                <a:stretch>
                  <a:fillRect/>
                </a:stretch>
              </a:blipFill>
              <a:ln w="6350" cap="flat">
                <a:solidFill>
                  <a:schemeClr val="accent1">
                    <a:lumMod val="50000"/>
                  </a:schemeClr>
                </a:solidFill>
                <a:miter lim="400000"/>
              </a:ln>
              <a:effectLst/>
            </p:spPr>
            <p:txBody>
              <a:bodyPr/>
              <a:lstStyle/>
              <a:p>
                <a:r>
                  <a:rPr lang="de-DE">
                    <a:noFill/>
                  </a:rPr>
                  <a:t> </a:t>
                </a:r>
              </a:p>
            </p:txBody>
          </p:sp>
        </mc:Fallback>
      </mc:AlternateContent>
      <p:sp>
        <p:nvSpPr>
          <p:cNvPr id="161" name="Rounded Rectangle">
            <a:extLst>
              <a:ext uri="{FF2B5EF4-FFF2-40B4-BE49-F238E27FC236}">
                <a16:creationId xmlns:a16="http://schemas.microsoft.com/office/drawing/2014/main" id="{9D5E6B6C-2DAC-0EFF-AF6C-17826C68359D}"/>
              </a:ext>
            </a:extLst>
          </p:cNvPr>
          <p:cNvSpPr/>
          <p:nvPr/>
        </p:nvSpPr>
        <p:spPr>
          <a:xfrm>
            <a:off x="31432306" y="8780762"/>
            <a:ext cx="5687179" cy="2503328"/>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180000" tIns="180000" rIns="180000" bIns="180000" numCol="1" anchor="ctr">
            <a:noAutofit/>
          </a:bodyPr>
          <a:lstStyle/>
          <a:p>
            <a:pPr>
              <a:defRPr sz="6400" b="0">
                <a:solidFill>
                  <a:srgbClr val="FFFFFF"/>
                </a:solidFill>
                <a:latin typeface="+mn-lt"/>
                <a:ea typeface="+mn-ea"/>
                <a:cs typeface="+mn-cs"/>
                <a:sym typeface="Helvetica Neue Medium"/>
              </a:defRPr>
            </a:pPr>
            <a:r>
              <a:rPr lang="de-DE" sz="4000" dirty="0" err="1">
                <a:solidFill>
                  <a:schemeClr val="tx1"/>
                </a:solidFill>
                <a:latin typeface="Söhne"/>
              </a:rPr>
              <a:t>Sum</a:t>
            </a:r>
            <a:r>
              <a:rPr lang="de-DE" sz="4000" dirty="0">
                <a:solidFill>
                  <a:schemeClr val="tx1"/>
                </a:solidFill>
                <a:latin typeface="Söhne"/>
              </a:rPr>
              <a:t> </a:t>
            </a:r>
            <a:r>
              <a:rPr lang="de-DE" sz="4000" dirty="0" err="1">
                <a:solidFill>
                  <a:schemeClr val="tx1"/>
                </a:solidFill>
                <a:latin typeface="Söhne"/>
              </a:rPr>
              <a:t>of</a:t>
            </a:r>
            <a:r>
              <a:rPr lang="de-DE" sz="4000" dirty="0">
                <a:solidFill>
                  <a:schemeClr val="tx1"/>
                </a:solidFill>
                <a:latin typeface="Söhne"/>
              </a:rPr>
              <a:t> </a:t>
            </a:r>
            <a:r>
              <a:rPr lang="de-DE" sz="4000" dirty="0" err="1">
                <a:solidFill>
                  <a:schemeClr val="tx1"/>
                </a:solidFill>
                <a:latin typeface="Söhne"/>
              </a:rPr>
              <a:t>squared</a:t>
            </a:r>
            <a:r>
              <a:rPr lang="de-DE" sz="4000" dirty="0">
                <a:solidFill>
                  <a:schemeClr val="tx1"/>
                </a:solidFill>
                <a:latin typeface="Söhne"/>
              </a:rPr>
              <a:t> Standard normal </a:t>
            </a:r>
            <a:r>
              <a:rPr lang="de-DE" sz="4000" dirty="0" err="1">
                <a:solidFill>
                  <a:schemeClr val="tx1"/>
                </a:solidFill>
                <a:latin typeface="Söhne"/>
              </a:rPr>
              <a:t>distributions</a:t>
            </a:r>
            <a:endParaRPr lang="de-DE" sz="4000" dirty="0">
              <a:solidFill>
                <a:schemeClr val="tx1"/>
              </a:solidFill>
              <a:latin typeface="Söhne"/>
            </a:endParaRPr>
          </a:p>
        </p:txBody>
      </p:sp>
      <mc:AlternateContent xmlns:mc="http://schemas.openxmlformats.org/markup-compatibility/2006" xmlns:a14="http://schemas.microsoft.com/office/drawing/2010/main">
        <mc:Choice Requires="a14">
          <p:sp>
            <p:nvSpPr>
              <p:cNvPr id="162" name="Rounded Rectangle">
                <a:extLst>
                  <a:ext uri="{FF2B5EF4-FFF2-40B4-BE49-F238E27FC236}">
                    <a16:creationId xmlns:a16="http://schemas.microsoft.com/office/drawing/2014/main" id="{C133B55C-A52E-D362-A62D-CD88B04D1945}"/>
                  </a:ext>
                </a:extLst>
              </p:cNvPr>
              <p:cNvSpPr/>
              <p:nvPr/>
            </p:nvSpPr>
            <p:spPr>
              <a:xfrm>
                <a:off x="39802712" y="8780762"/>
                <a:ext cx="5687179" cy="2314789"/>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180000" tIns="180000" rIns="180000" bIns="180000" numCol="1" anchor="ctr">
                <a:noAutofit/>
              </a:bodyPr>
              <a:lstStyle/>
              <a:p>
                <a:pPr>
                  <a:defRPr sz="6400" b="0">
                    <a:solidFill>
                      <a:srgbClr val="FFFFFF"/>
                    </a:solidFill>
                    <a:latin typeface="+mn-lt"/>
                    <a:ea typeface="+mn-ea"/>
                    <a:cs typeface="+mn-cs"/>
                    <a:sym typeface="Helvetica Neue Medium"/>
                  </a:defRPr>
                </a:pPr>
                <a:r>
                  <a:rPr lang="de-DE" sz="4000" dirty="0">
                    <a:solidFill>
                      <a:schemeClr val="tx1"/>
                    </a:solidFill>
                    <a:latin typeface="Söhne"/>
                  </a:rPr>
                  <a:t>Ratio </a:t>
                </a:r>
                <a:r>
                  <a:rPr lang="de-DE" sz="4000" dirty="0" err="1">
                    <a:solidFill>
                      <a:schemeClr val="tx1"/>
                    </a:solidFill>
                    <a:latin typeface="Söhne"/>
                  </a:rPr>
                  <a:t>for</a:t>
                </a:r>
                <a:r>
                  <a:rPr lang="de-DE" sz="4000" dirty="0">
                    <a:solidFill>
                      <a:schemeClr val="tx1"/>
                    </a:solidFill>
                    <a:latin typeface="Söhne"/>
                  </a:rPr>
                  <a:t> </a:t>
                </a:r>
                <a14:m>
                  <m:oMath xmlns:m="http://schemas.openxmlformats.org/officeDocument/2006/math">
                    <m:sSup>
                      <m:sSupPr>
                        <m:ctrlPr>
                          <a:rPr lang="de-DE" sz="4000" i="1" dirty="0" smtClean="0">
                            <a:solidFill>
                              <a:schemeClr val="tx1"/>
                            </a:solidFill>
                            <a:latin typeface="Cambria Math" panose="02040503050406030204" pitchFamily="18" charset="0"/>
                            <a:ea typeface="Cambria Math" panose="02040503050406030204" pitchFamily="18" charset="0"/>
                          </a:rPr>
                        </m:ctrlPr>
                      </m:sSupPr>
                      <m:e>
                        <m:r>
                          <a:rPr lang="de-DE" sz="4000" i="1" dirty="0" smtClean="0">
                            <a:solidFill>
                              <a:schemeClr val="tx1"/>
                            </a:solidFill>
                            <a:latin typeface="Cambria Math" panose="02040503050406030204" pitchFamily="18" charset="0"/>
                            <a:ea typeface="Cambria Math" panose="02040503050406030204" pitchFamily="18" charset="0"/>
                          </a:rPr>
                          <m:t>𝜒</m:t>
                        </m:r>
                      </m:e>
                      <m:sup>
                        <m:r>
                          <a:rPr lang="de-DE" sz="4000" b="0" i="1" dirty="0" smtClean="0">
                            <a:solidFill>
                              <a:schemeClr val="tx1"/>
                            </a:solidFill>
                            <a:latin typeface="Cambria Math" panose="02040503050406030204" pitchFamily="18" charset="0"/>
                            <a:ea typeface="Cambria Math" panose="02040503050406030204" pitchFamily="18" charset="0"/>
                          </a:rPr>
                          <m:t>2</m:t>
                        </m:r>
                      </m:sup>
                    </m:sSup>
                  </m:oMath>
                </a14:m>
                <a:r>
                  <a:rPr lang="de-DE" sz="4000" dirty="0">
                    <a:solidFill>
                      <a:schemeClr val="tx1"/>
                    </a:solidFill>
                    <a:latin typeface="Söhne"/>
                  </a:rPr>
                  <a:t> </a:t>
                </a:r>
                <a:r>
                  <a:rPr lang="de-DE" sz="4000" dirty="0" err="1">
                    <a:solidFill>
                      <a:schemeClr val="tx1"/>
                    </a:solidFill>
                    <a:latin typeface="Söhne"/>
                  </a:rPr>
                  <a:t>respectively</a:t>
                </a:r>
                <a:r>
                  <a:rPr lang="de-DE" sz="4000" dirty="0">
                    <a:solidFill>
                      <a:schemeClr val="tx1"/>
                    </a:solidFill>
                    <a:latin typeface="Söhne"/>
                  </a:rPr>
                  <a:t> </a:t>
                </a:r>
                <a:r>
                  <a:rPr lang="de-DE" sz="4000" dirty="0" err="1">
                    <a:solidFill>
                      <a:schemeClr val="tx1"/>
                    </a:solidFill>
                    <a:latin typeface="Söhne"/>
                  </a:rPr>
                  <a:t>divided</a:t>
                </a:r>
                <a:r>
                  <a:rPr lang="de-DE" sz="4000" dirty="0">
                    <a:solidFill>
                      <a:schemeClr val="tx1"/>
                    </a:solidFill>
                    <a:latin typeface="Söhne"/>
                  </a:rPr>
                  <a:t> </a:t>
                </a:r>
                <a:r>
                  <a:rPr lang="de-DE" sz="4000" dirty="0" err="1">
                    <a:solidFill>
                      <a:schemeClr val="tx1"/>
                    </a:solidFill>
                    <a:latin typeface="Söhne"/>
                  </a:rPr>
                  <a:t>by</a:t>
                </a:r>
                <a:r>
                  <a:rPr lang="de-DE" sz="4000" dirty="0">
                    <a:solidFill>
                      <a:schemeClr val="tx1"/>
                    </a:solidFill>
                    <a:latin typeface="Söhne"/>
                  </a:rPr>
                  <a:t> </a:t>
                </a:r>
                <a:r>
                  <a:rPr lang="de-DE" sz="4000" dirty="0" err="1">
                    <a:solidFill>
                      <a:schemeClr val="tx1"/>
                    </a:solidFill>
                    <a:latin typeface="Söhne"/>
                  </a:rPr>
                  <a:t>degrees</a:t>
                </a:r>
                <a:r>
                  <a:rPr lang="de-DE" sz="4000" dirty="0">
                    <a:solidFill>
                      <a:schemeClr val="tx1"/>
                    </a:solidFill>
                    <a:latin typeface="Söhne"/>
                  </a:rPr>
                  <a:t> </a:t>
                </a:r>
                <a:r>
                  <a:rPr lang="de-DE" sz="4000" dirty="0" err="1">
                    <a:solidFill>
                      <a:schemeClr val="tx1"/>
                    </a:solidFill>
                    <a:latin typeface="Söhne"/>
                  </a:rPr>
                  <a:t>of</a:t>
                </a:r>
                <a:r>
                  <a:rPr lang="de-DE" sz="4000" dirty="0">
                    <a:solidFill>
                      <a:schemeClr val="tx1"/>
                    </a:solidFill>
                    <a:latin typeface="Söhne"/>
                  </a:rPr>
                  <a:t> </a:t>
                </a:r>
                <a:r>
                  <a:rPr lang="de-DE" sz="4000" dirty="0" err="1">
                    <a:solidFill>
                      <a:schemeClr val="tx1"/>
                    </a:solidFill>
                    <a:latin typeface="Söhne"/>
                  </a:rPr>
                  <a:t>freedom</a:t>
                </a:r>
                <a:endParaRPr lang="de-DE" sz="4000" dirty="0">
                  <a:solidFill>
                    <a:schemeClr val="tx1"/>
                  </a:solidFill>
                  <a:latin typeface="Söhne"/>
                </a:endParaRPr>
              </a:p>
            </p:txBody>
          </p:sp>
        </mc:Choice>
        <mc:Fallback xmlns="">
          <p:sp>
            <p:nvSpPr>
              <p:cNvPr id="162" name="Rounded Rectangle">
                <a:extLst>
                  <a:ext uri="{FF2B5EF4-FFF2-40B4-BE49-F238E27FC236}">
                    <a16:creationId xmlns:a16="http://schemas.microsoft.com/office/drawing/2014/main" id="{C133B55C-A52E-D362-A62D-CD88B04D1945}"/>
                  </a:ext>
                </a:extLst>
              </p:cNvPr>
              <p:cNvSpPr>
                <a:spLocks noRot="1" noChangeAspect="1" noMove="1" noResize="1" noEditPoints="1" noAdjustHandles="1" noChangeArrowheads="1" noChangeShapeType="1" noTextEdit="1"/>
              </p:cNvSpPr>
              <p:nvPr/>
            </p:nvSpPr>
            <p:spPr>
              <a:xfrm>
                <a:off x="39802712" y="8780762"/>
                <a:ext cx="5687179" cy="2314789"/>
              </a:xfrm>
              <a:prstGeom prst="roundRect">
                <a:avLst>
                  <a:gd name="adj" fmla="val 7762"/>
                </a:avLst>
              </a:prstGeom>
              <a:blipFill>
                <a:blip r:embed="rId7"/>
                <a:stretch>
                  <a:fillRect b="-2625"/>
                </a:stretch>
              </a:blipFill>
              <a:ln w="6350" cap="flat">
                <a:solidFill>
                  <a:schemeClr val="accent1">
                    <a:lumMod val="50000"/>
                  </a:schemeClr>
                </a:solidFill>
                <a:miter lim="400000"/>
              </a:ln>
              <a:effectLst/>
            </p:spPr>
            <p:txBody>
              <a:bodyPr/>
              <a:lstStyle/>
              <a:p>
                <a:r>
                  <a:rPr lang="de-DE">
                    <a:noFill/>
                  </a:rPr>
                  <a:t> </a:t>
                </a:r>
              </a:p>
            </p:txBody>
          </p:sp>
        </mc:Fallback>
      </mc:AlternateContent>
      <p:sp>
        <p:nvSpPr>
          <p:cNvPr id="194" name="Foliennummernplatzhalter 5">
            <a:extLst>
              <a:ext uri="{FF2B5EF4-FFF2-40B4-BE49-F238E27FC236}">
                <a16:creationId xmlns:a16="http://schemas.microsoft.com/office/drawing/2014/main" id="{CE67D47F-13D2-BBC3-801A-63EB7BE92C83}"/>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21</a:t>
            </a:fld>
            <a:endParaRPr lang="de-DE" dirty="0"/>
          </a:p>
        </p:txBody>
      </p:sp>
    </p:spTree>
    <p:extLst>
      <p:ext uri="{BB962C8B-B14F-4D97-AF65-F5344CB8AC3E}">
        <p14:creationId xmlns:p14="http://schemas.microsoft.com/office/powerpoint/2010/main" val="275276749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p:nvPr/>
        </p:nvSpPr>
        <p:spPr>
          <a:xfrm>
            <a:off x="30861000" y="7822149"/>
            <a:ext cx="15956280" cy="140428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spAutoFit/>
          </a:bodyPr>
          <a:lstStyle>
            <a:lvl1pPr algn="l">
              <a:lnSpc>
                <a:spcPct val="120000"/>
              </a:lnSpc>
              <a:defRPr sz="5600" b="0">
                <a:solidFill>
                  <a:srgbClr val="5D6788"/>
                </a:solidFill>
                <a:latin typeface="Montserrat Regular"/>
                <a:ea typeface="Montserrat Regular"/>
                <a:cs typeface="Montserrat Regular"/>
                <a:sym typeface="Montserrat Regular"/>
              </a:defRPr>
            </a:lvl1pPr>
          </a:lstStyle>
          <a:p>
            <a:pPr>
              <a:spcAft>
                <a:spcPts val="600"/>
              </a:spcAft>
            </a:pPr>
            <a:r>
              <a:rPr lang="en-US" sz="6000" b="1" dirty="0">
                <a:solidFill>
                  <a:schemeClr val="tx1"/>
                </a:solidFill>
                <a:latin typeface="Söhne"/>
                <a:ea typeface="+mn-ea"/>
                <a:cs typeface="+mn-cs"/>
                <a:sym typeface="Helvetica Neue"/>
              </a:rPr>
              <a:t>Expected value:</a:t>
            </a:r>
          </a:p>
          <a:p>
            <a:pPr marL="857250" indent="-857250">
              <a:spcAft>
                <a:spcPts val="600"/>
              </a:spcAft>
              <a:buFont typeface="Arial" panose="020B0604020202020204" pitchFamily="34" charset="0"/>
              <a:buChar char="•"/>
            </a:pPr>
            <a:r>
              <a:rPr lang="en-US" sz="6000" dirty="0">
                <a:solidFill>
                  <a:schemeClr val="tx1"/>
                </a:solidFill>
                <a:latin typeface="Söhne"/>
                <a:ea typeface="+mn-ea"/>
                <a:cs typeface="+mn-cs"/>
              </a:rPr>
              <a:t>Arithmetic mean</a:t>
            </a:r>
          </a:p>
          <a:p>
            <a:pPr marL="857250" indent="-857250">
              <a:spcAft>
                <a:spcPts val="600"/>
              </a:spcAft>
              <a:buFont typeface="Arial" panose="020B0604020202020204" pitchFamily="34" charset="0"/>
              <a:buChar char="•"/>
            </a:pPr>
            <a:endParaRPr lang="en-US" sz="6000" dirty="0">
              <a:solidFill>
                <a:schemeClr val="tx1"/>
              </a:solidFill>
              <a:latin typeface="Söhne"/>
              <a:ea typeface="+mn-ea"/>
              <a:cs typeface="+mn-cs"/>
            </a:endParaRPr>
          </a:p>
          <a:p>
            <a:pPr>
              <a:spcAft>
                <a:spcPts val="600"/>
              </a:spcAft>
            </a:pPr>
            <a:r>
              <a:rPr lang="en-US" sz="6000" b="1" dirty="0">
                <a:solidFill>
                  <a:schemeClr val="tx1"/>
                </a:solidFill>
                <a:latin typeface="Söhne"/>
                <a:ea typeface="+mn-ea"/>
                <a:cs typeface="+mn-cs"/>
              </a:rPr>
              <a:t>Use Cases:</a:t>
            </a:r>
          </a:p>
          <a:p>
            <a:pPr marL="857250" indent="-857250">
              <a:spcAft>
                <a:spcPts val="600"/>
              </a:spcAft>
              <a:buFont typeface="Arial" panose="020B0604020202020204" pitchFamily="34" charset="0"/>
              <a:buChar char="•"/>
            </a:pPr>
            <a:r>
              <a:rPr lang="de-DE" sz="6000" dirty="0">
                <a:solidFill>
                  <a:schemeClr val="tx1"/>
                </a:solidFill>
                <a:latin typeface="Söhne"/>
                <a:ea typeface="+mn-ea"/>
                <a:cs typeface="+mn-cs"/>
              </a:rPr>
              <a:t>Generating Random Numbers: </a:t>
            </a:r>
            <a:br>
              <a:rPr lang="de-DE" sz="6000" dirty="0">
                <a:solidFill>
                  <a:schemeClr val="tx1"/>
                </a:solidFill>
                <a:latin typeface="Söhne"/>
                <a:ea typeface="+mn-ea"/>
                <a:cs typeface="+mn-cs"/>
              </a:rPr>
            </a:br>
            <a:r>
              <a:rPr lang="de-DE" sz="6000" dirty="0">
                <a:solidFill>
                  <a:schemeClr val="tx1"/>
                </a:solidFill>
                <a:latin typeface="Söhne"/>
                <a:ea typeface="+mn-ea"/>
                <a:cs typeface="+mn-cs"/>
              </a:rPr>
              <a:t>e.g.: fair </a:t>
            </a:r>
            <a:r>
              <a:rPr lang="de-DE" sz="6000" dirty="0" err="1">
                <a:solidFill>
                  <a:schemeClr val="tx1"/>
                </a:solidFill>
                <a:latin typeface="Söhne"/>
                <a:ea typeface="+mn-ea"/>
                <a:cs typeface="+mn-cs"/>
              </a:rPr>
              <a:t>dice</a:t>
            </a:r>
            <a:r>
              <a:rPr lang="de-DE" sz="6000" dirty="0">
                <a:solidFill>
                  <a:schemeClr val="tx1"/>
                </a:solidFill>
                <a:latin typeface="Söhne"/>
                <a:ea typeface="+mn-ea"/>
                <a:cs typeface="+mn-cs"/>
              </a:rPr>
              <a:t>, fair </a:t>
            </a:r>
            <a:r>
              <a:rPr lang="de-DE" sz="6000" dirty="0" err="1">
                <a:solidFill>
                  <a:schemeClr val="tx1"/>
                </a:solidFill>
                <a:latin typeface="Söhne"/>
                <a:ea typeface="+mn-ea"/>
                <a:cs typeface="+mn-cs"/>
              </a:rPr>
              <a:t>coin</a:t>
            </a:r>
            <a:r>
              <a:rPr lang="de-DE" sz="6000" dirty="0">
                <a:solidFill>
                  <a:schemeClr val="tx1"/>
                </a:solidFill>
                <a:latin typeface="Söhne"/>
                <a:ea typeface="+mn-ea"/>
                <a:cs typeface="+mn-cs"/>
              </a:rPr>
              <a:t> </a:t>
            </a:r>
            <a:r>
              <a:rPr lang="de-DE" sz="6000" dirty="0" err="1">
                <a:solidFill>
                  <a:schemeClr val="tx1"/>
                </a:solidFill>
                <a:latin typeface="Söhne"/>
                <a:ea typeface="+mn-ea"/>
                <a:cs typeface="+mn-cs"/>
              </a:rPr>
              <a:t>tosses</a:t>
            </a:r>
            <a:r>
              <a:rPr lang="de-DE" sz="6000" dirty="0">
                <a:solidFill>
                  <a:schemeClr val="tx1"/>
                </a:solidFill>
                <a:latin typeface="Söhne"/>
                <a:ea typeface="+mn-ea"/>
                <a:cs typeface="+mn-cs"/>
              </a:rPr>
              <a:t> </a:t>
            </a:r>
          </a:p>
          <a:p>
            <a:pPr marL="857250" indent="-857250">
              <a:spcAft>
                <a:spcPts val="600"/>
              </a:spcAft>
              <a:buFont typeface="Arial" panose="020B0604020202020204" pitchFamily="34" charset="0"/>
              <a:buChar char="•"/>
            </a:pPr>
            <a:r>
              <a:rPr lang="de-DE" sz="6000" dirty="0">
                <a:solidFill>
                  <a:schemeClr val="tx1"/>
                </a:solidFill>
                <a:latin typeface="Söhne"/>
                <a:ea typeface="+mn-ea"/>
                <a:cs typeface="+mn-cs"/>
              </a:rPr>
              <a:t>Quality Control and Manufacturing: </a:t>
            </a:r>
            <a:br>
              <a:rPr lang="de-DE" sz="6000" dirty="0">
                <a:solidFill>
                  <a:schemeClr val="tx1"/>
                </a:solidFill>
                <a:latin typeface="Söhne"/>
                <a:ea typeface="+mn-ea"/>
                <a:cs typeface="+mn-cs"/>
              </a:rPr>
            </a:br>
            <a:r>
              <a:rPr lang="de-DE" sz="6000" dirty="0">
                <a:solidFill>
                  <a:schemeClr val="tx1"/>
                </a:solidFill>
                <a:latin typeface="Söhne"/>
                <a:ea typeface="+mn-ea"/>
                <a:cs typeface="+mn-cs"/>
              </a:rPr>
              <a:t>e.g.: </a:t>
            </a:r>
            <a:r>
              <a:rPr lang="en-US" sz="6000" dirty="0">
                <a:solidFill>
                  <a:schemeClr val="tx1"/>
                </a:solidFill>
                <a:latin typeface="Söhne"/>
                <a:ea typeface="+mn-ea"/>
                <a:cs typeface="+mn-cs"/>
              </a:rPr>
              <a:t>check the uniformity of products</a:t>
            </a:r>
          </a:p>
          <a:p>
            <a:pPr>
              <a:spcAft>
                <a:spcPts val="600"/>
              </a:spcAft>
            </a:pPr>
            <a:endParaRPr lang="en-US" sz="6000" dirty="0">
              <a:solidFill>
                <a:schemeClr val="tx1"/>
              </a:solidFill>
              <a:latin typeface="Söhne"/>
              <a:ea typeface="+mn-ea"/>
              <a:cs typeface="+mn-cs"/>
            </a:endParaRPr>
          </a:p>
          <a:p>
            <a:pPr>
              <a:spcAft>
                <a:spcPts val="600"/>
              </a:spcAft>
            </a:pPr>
            <a:r>
              <a:rPr lang="en-US" sz="6000" b="1" dirty="0">
                <a:solidFill>
                  <a:schemeClr val="tx1"/>
                </a:solidFill>
                <a:latin typeface="Söhne"/>
                <a:ea typeface="+mn-ea"/>
                <a:cs typeface="+mn-cs"/>
              </a:rPr>
              <a:t>Be careful:</a:t>
            </a:r>
          </a:p>
          <a:p>
            <a:pPr marL="857250" indent="-857250">
              <a:spcAft>
                <a:spcPts val="600"/>
              </a:spcAft>
              <a:buFont typeface="Arial" panose="020B0604020202020204" pitchFamily="34" charset="0"/>
              <a:buChar char="•"/>
            </a:pPr>
            <a:r>
              <a:rPr lang="en-US" sz="6000" dirty="0">
                <a:solidFill>
                  <a:schemeClr val="tx1"/>
                </a:solidFill>
                <a:latin typeface="Söhne"/>
                <a:ea typeface="+mn-ea"/>
                <a:cs typeface="+mn-cs"/>
              </a:rPr>
              <a:t>Sum of 2 dice is not uniformly distributed!</a:t>
            </a:r>
            <a:br>
              <a:rPr lang="en-US" sz="6000" dirty="0">
                <a:solidFill>
                  <a:schemeClr val="tx1"/>
                </a:solidFill>
                <a:latin typeface="Söhne"/>
                <a:ea typeface="+mn-ea"/>
                <a:cs typeface="+mn-cs"/>
              </a:rPr>
            </a:br>
            <a:r>
              <a:rPr lang="en-US" sz="6000" dirty="0">
                <a:solidFill>
                  <a:schemeClr val="tx1"/>
                </a:solidFill>
                <a:latin typeface="Söhne"/>
                <a:ea typeface="+mn-ea"/>
                <a:cs typeface="+mn-cs"/>
              </a:rPr>
              <a:t>(it is multinomial distribution, out of scope) </a:t>
            </a:r>
          </a:p>
        </p:txBody>
      </p:sp>
      <p:sp>
        <p:nvSpPr>
          <p:cNvPr id="2" name="Title first slide">
            <a:extLst>
              <a:ext uri="{FF2B5EF4-FFF2-40B4-BE49-F238E27FC236}">
                <a16:creationId xmlns:a16="http://schemas.microsoft.com/office/drawing/2014/main" id="{64B167DC-F6C4-A6E2-CAE5-FA3B5AE8CB78}"/>
              </a:ext>
            </a:extLst>
          </p:cNvPr>
          <p:cNvSpPr txBox="1"/>
          <p:nvPr/>
        </p:nvSpPr>
        <p:spPr>
          <a:xfrm>
            <a:off x="3038836" y="2141359"/>
            <a:ext cx="1677382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Uniform </a:t>
            </a:r>
            <a:r>
              <a:rPr lang="de-DE" sz="15000" dirty="0" err="1">
                <a:solidFill>
                  <a:schemeClr val="tx1"/>
                </a:solidFill>
              </a:rPr>
              <a:t>distribution</a:t>
            </a:r>
            <a:endParaRPr lang="de-DE" sz="15000" dirty="0">
              <a:solidFill>
                <a:schemeClr val="tx1"/>
              </a:solidFill>
            </a:endParaRPr>
          </a:p>
        </p:txBody>
      </p:sp>
      <p:sp>
        <p:nvSpPr>
          <p:cNvPr id="3" name="Shape">
            <a:extLst>
              <a:ext uri="{FF2B5EF4-FFF2-40B4-BE49-F238E27FC236}">
                <a16:creationId xmlns:a16="http://schemas.microsoft.com/office/drawing/2014/main" id="{6203691F-C204-A5FC-0884-17464CCC6A63}"/>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19A08EBA-0E33-D444-C27B-9C7942D024F2}"/>
              </a:ext>
            </a:extLst>
          </p:cNvPr>
          <p:cNvSpPr txBox="1"/>
          <p:nvPr/>
        </p:nvSpPr>
        <p:spPr>
          <a:xfrm>
            <a:off x="7095034" y="4937247"/>
            <a:ext cx="381494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probability distribution that describes the number of successes in a fixed number of independent binary experiments, each with the same probability of success.</a:t>
            </a:r>
          </a:p>
        </p:txBody>
      </p:sp>
      <p:sp>
        <p:nvSpPr>
          <p:cNvPr id="11" name="Foliennummernplatzhalter 10">
            <a:extLst>
              <a:ext uri="{FF2B5EF4-FFF2-40B4-BE49-F238E27FC236}">
                <a16:creationId xmlns:a16="http://schemas.microsoft.com/office/drawing/2014/main" id="{CAAAABED-1040-8E9E-8C35-BE509B1FA637}"/>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22</a:t>
            </a:fld>
            <a:endParaRPr lang="de-DE"/>
          </a:p>
        </p:txBody>
      </p:sp>
      <p:pic>
        <p:nvPicPr>
          <p:cNvPr id="8" name="Grafik 7">
            <a:extLst>
              <a:ext uri="{FF2B5EF4-FFF2-40B4-BE49-F238E27FC236}">
                <a16:creationId xmlns:a16="http://schemas.microsoft.com/office/drawing/2014/main" id="{A260BC03-2B7F-0F89-F664-66093B6F1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5" y="7481096"/>
            <a:ext cx="23844937" cy="7303464"/>
          </a:xfrm>
          <a:prstGeom prst="rect">
            <a:avLst/>
          </a:prstGeom>
          <a:ln w="25400">
            <a:solidFill>
              <a:schemeClr val="tx2"/>
            </a:solidFill>
          </a:ln>
        </p:spPr>
      </p:pic>
      <p:pic>
        <p:nvPicPr>
          <p:cNvPr id="10" name="Grafik 9">
            <a:extLst>
              <a:ext uri="{FF2B5EF4-FFF2-40B4-BE49-F238E27FC236}">
                <a16:creationId xmlns:a16="http://schemas.microsoft.com/office/drawing/2014/main" id="{98B9CE09-5660-7148-F18A-CD88AFFB8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757" y="15265059"/>
            <a:ext cx="16917091" cy="11278061"/>
          </a:xfrm>
          <a:prstGeom prst="rect">
            <a:avLst/>
          </a:prstGeom>
          <a:ln w="25400">
            <a:solidFill>
              <a:schemeClr val="tx2"/>
            </a:solidFill>
          </a:ln>
        </p:spPr>
      </p:pic>
    </p:spTree>
    <p:extLst>
      <p:ext uri="{BB962C8B-B14F-4D97-AF65-F5344CB8AC3E}">
        <p14:creationId xmlns:p14="http://schemas.microsoft.com/office/powerpoint/2010/main" val="339425433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p:nvPr/>
            </p:nvSpPr>
            <p:spPr>
              <a:xfrm>
                <a:off x="26060399" y="7822149"/>
                <a:ext cx="20756881" cy="12221872"/>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01600" tIns="101600" rIns="101600" bIns="101600">
                <a:spAutoFit/>
              </a:bodyPr>
              <a:lstStyle>
                <a:lvl1pPr algn="l">
                  <a:lnSpc>
                    <a:spcPct val="120000"/>
                  </a:lnSpc>
                  <a:defRPr sz="5600" b="0">
                    <a:solidFill>
                      <a:srgbClr val="5D6788"/>
                    </a:solidFill>
                    <a:latin typeface="Montserrat Regular"/>
                    <a:ea typeface="Montserrat Regular"/>
                    <a:cs typeface="Montserrat Regular"/>
                    <a:sym typeface="Montserrat Regular"/>
                  </a:defRPr>
                </a:lvl1pPr>
              </a:lstStyle>
              <a:p>
                <a:pPr>
                  <a:spcAft>
                    <a:spcPts val="600"/>
                  </a:spcAft>
                </a:pPr>
                <a:r>
                  <a:rPr lang="en-US" sz="6000" b="1" dirty="0">
                    <a:solidFill>
                      <a:schemeClr val="tx1"/>
                    </a:solidFill>
                    <a:latin typeface="Söhne"/>
                    <a:ea typeface="+mn-ea"/>
                    <a:cs typeface="+mn-cs"/>
                  </a:rPr>
                  <a:t>Formula:</a:t>
                </a:r>
              </a:p>
              <a:p>
                <a:pPr>
                  <a:spcAft>
                    <a:spcPts val="600"/>
                  </a:spcAft>
                </a:pPr>
                <a14:m>
                  <m:oMath xmlns:m="http://schemas.openxmlformats.org/officeDocument/2006/math">
                    <m:r>
                      <a:rPr lang="de-DE" b="1" i="1" smtClean="0">
                        <a:solidFill>
                          <a:schemeClr val="tx2"/>
                        </a:solidFill>
                        <a:latin typeface="Cambria Math" panose="02040503050406030204" pitchFamily="18" charset="0"/>
                      </a:rPr>
                      <m:t>𝑷</m:t>
                    </m:r>
                    <m:d>
                      <m:dPr>
                        <m:ctrlPr>
                          <a:rPr lang="de-DE" b="1" i="1" smtClean="0">
                            <a:solidFill>
                              <a:schemeClr val="tx2"/>
                            </a:solidFill>
                            <a:latin typeface="Cambria Math" panose="02040503050406030204" pitchFamily="18" charset="0"/>
                          </a:rPr>
                        </m:ctrlPr>
                      </m:dPr>
                      <m:e>
                        <m:r>
                          <a:rPr lang="de-DE" b="1" i="1" smtClean="0">
                            <a:solidFill>
                              <a:schemeClr val="tx2"/>
                            </a:solidFill>
                            <a:latin typeface="Cambria Math" panose="02040503050406030204" pitchFamily="18" charset="0"/>
                          </a:rPr>
                          <m:t>𝒙</m:t>
                        </m:r>
                        <m:r>
                          <a:rPr lang="de-DE" b="1" i="1" smtClean="0">
                            <a:solidFill>
                              <a:schemeClr val="tx2"/>
                            </a:solidFill>
                            <a:latin typeface="Cambria Math" panose="02040503050406030204" pitchFamily="18" charset="0"/>
                          </a:rPr>
                          <m:t>;</m:t>
                        </m:r>
                        <m:r>
                          <a:rPr lang="de-DE" b="1" i="1" smtClean="0">
                            <a:solidFill>
                              <a:schemeClr val="tx2"/>
                            </a:solidFill>
                            <a:latin typeface="Cambria Math" panose="02040503050406030204" pitchFamily="18" charset="0"/>
                          </a:rPr>
                          <m:t>𝒑</m:t>
                        </m:r>
                      </m:e>
                    </m:d>
                    <m:r>
                      <a:rPr lang="de-DE" b="1" i="1" smtClean="0">
                        <a:solidFill>
                          <a:schemeClr val="tx2"/>
                        </a:solidFill>
                        <a:latin typeface="Cambria Math" panose="02040503050406030204" pitchFamily="18" charset="0"/>
                      </a:rPr>
                      <m:t>=</m:t>
                    </m:r>
                    <m:sSup>
                      <m:sSupPr>
                        <m:ctrlPr>
                          <a:rPr lang="de-DE" b="1" i="1" smtClean="0">
                            <a:solidFill>
                              <a:schemeClr val="tx2"/>
                            </a:solidFill>
                            <a:latin typeface="Cambria Math" panose="02040503050406030204" pitchFamily="18" charset="0"/>
                          </a:rPr>
                        </m:ctrlPr>
                      </m:sSupPr>
                      <m:e>
                        <m:r>
                          <a:rPr lang="de-DE" b="1" i="1" smtClean="0">
                            <a:solidFill>
                              <a:schemeClr val="tx2"/>
                            </a:solidFill>
                            <a:latin typeface="Cambria Math" panose="02040503050406030204" pitchFamily="18" charset="0"/>
                          </a:rPr>
                          <m:t>𝒑</m:t>
                        </m:r>
                      </m:e>
                      <m:sup>
                        <m:r>
                          <a:rPr lang="de-DE" b="1" i="1" smtClean="0">
                            <a:solidFill>
                              <a:schemeClr val="tx2"/>
                            </a:solidFill>
                            <a:latin typeface="Cambria Math" panose="02040503050406030204" pitchFamily="18" charset="0"/>
                          </a:rPr>
                          <m:t>𝒙</m:t>
                        </m:r>
                      </m:sup>
                    </m:sSup>
                    <m:r>
                      <a:rPr lang="de-DE" b="1" i="1" smtClean="0">
                        <a:solidFill>
                          <a:schemeClr val="tx2"/>
                        </a:solidFill>
                        <a:latin typeface="Cambria Math" panose="02040503050406030204" pitchFamily="18" charset="0"/>
                      </a:rPr>
                      <m:t>∗</m:t>
                    </m:r>
                    <m:sSup>
                      <m:sSupPr>
                        <m:ctrlPr>
                          <a:rPr lang="de-DE" b="1" i="1" smtClean="0">
                            <a:solidFill>
                              <a:schemeClr val="tx2"/>
                            </a:solidFill>
                            <a:latin typeface="Cambria Math" panose="02040503050406030204" pitchFamily="18" charset="0"/>
                          </a:rPr>
                        </m:ctrlPr>
                      </m:sSupPr>
                      <m:e>
                        <m:d>
                          <m:dPr>
                            <m:ctrlPr>
                              <a:rPr lang="de-DE" b="1" i="1" smtClean="0">
                                <a:solidFill>
                                  <a:schemeClr val="tx2"/>
                                </a:solidFill>
                                <a:latin typeface="Cambria Math" panose="02040503050406030204" pitchFamily="18" charset="0"/>
                              </a:rPr>
                            </m:ctrlPr>
                          </m:dPr>
                          <m:e>
                            <m:r>
                              <a:rPr lang="de-DE" b="1" i="1" smtClean="0">
                                <a:solidFill>
                                  <a:schemeClr val="tx2"/>
                                </a:solidFill>
                                <a:latin typeface="Cambria Math" panose="02040503050406030204" pitchFamily="18" charset="0"/>
                              </a:rPr>
                              <m:t>𝟏</m:t>
                            </m:r>
                            <m:r>
                              <a:rPr lang="de-DE" b="1" i="1" smtClean="0">
                                <a:solidFill>
                                  <a:schemeClr val="tx2"/>
                                </a:solidFill>
                                <a:latin typeface="Cambria Math" panose="02040503050406030204" pitchFamily="18" charset="0"/>
                              </a:rPr>
                              <m:t>−</m:t>
                            </m:r>
                            <m:r>
                              <a:rPr lang="de-DE" b="1" i="1" smtClean="0">
                                <a:solidFill>
                                  <a:schemeClr val="tx2"/>
                                </a:solidFill>
                                <a:latin typeface="Cambria Math" panose="02040503050406030204" pitchFamily="18" charset="0"/>
                              </a:rPr>
                              <m:t>𝒑</m:t>
                            </m:r>
                          </m:e>
                        </m:d>
                      </m:e>
                      <m:sup>
                        <m:r>
                          <a:rPr lang="de-DE" b="1" i="1" smtClean="0">
                            <a:solidFill>
                              <a:schemeClr val="tx2"/>
                            </a:solidFill>
                            <a:latin typeface="Cambria Math" panose="02040503050406030204" pitchFamily="18" charset="0"/>
                          </a:rPr>
                          <m:t>𝟏</m:t>
                        </m:r>
                        <m:r>
                          <a:rPr lang="de-DE" b="1" i="1" smtClean="0">
                            <a:solidFill>
                              <a:schemeClr val="tx2"/>
                            </a:solidFill>
                            <a:latin typeface="Cambria Math" panose="02040503050406030204" pitchFamily="18" charset="0"/>
                          </a:rPr>
                          <m:t>−</m:t>
                        </m:r>
                        <m:r>
                          <a:rPr lang="de-DE" b="1" i="1" smtClean="0">
                            <a:solidFill>
                              <a:schemeClr val="tx2"/>
                            </a:solidFill>
                            <a:latin typeface="Cambria Math" panose="02040503050406030204" pitchFamily="18" charset="0"/>
                          </a:rPr>
                          <m:t>𝒙</m:t>
                        </m:r>
                      </m:sup>
                    </m:sSup>
                    <m:r>
                      <a:rPr lang="de-DE" b="1" i="1" smtClean="0">
                        <a:solidFill>
                          <a:schemeClr val="tx2"/>
                        </a:solidFill>
                        <a:latin typeface="Cambria Math" panose="02040503050406030204" pitchFamily="18" charset="0"/>
                      </a:rPr>
                      <m:t> </m:t>
                    </m:r>
                    <m:r>
                      <a:rPr lang="de-DE" b="1" i="1" smtClean="0">
                        <a:solidFill>
                          <a:schemeClr val="tx2"/>
                        </a:solidFill>
                        <a:latin typeface="Cambria Math" panose="02040503050406030204" pitchFamily="18" charset="0"/>
                      </a:rPr>
                      <m:t>𝒇𝒐𝒓</m:t>
                    </m:r>
                    <m:r>
                      <a:rPr lang="de-DE" b="1" i="1" smtClean="0">
                        <a:solidFill>
                          <a:schemeClr val="tx2"/>
                        </a:solidFill>
                        <a:latin typeface="Cambria Math" panose="02040503050406030204" pitchFamily="18" charset="0"/>
                      </a:rPr>
                      <m:t> </m:t>
                    </m:r>
                    <m:r>
                      <a:rPr lang="de-DE" b="1" i="1" smtClean="0">
                        <a:solidFill>
                          <a:schemeClr val="tx2"/>
                        </a:solidFill>
                        <a:latin typeface="Cambria Math" panose="02040503050406030204" pitchFamily="18" charset="0"/>
                      </a:rPr>
                      <m:t>𝒙</m:t>
                    </m:r>
                    <m:r>
                      <a:rPr lang="de-DE" b="1" i="1" smtClean="0">
                        <a:solidFill>
                          <a:schemeClr val="tx2"/>
                        </a:solidFill>
                        <a:latin typeface="Cambria Math" panose="02040503050406030204" pitchFamily="18" charset="0"/>
                        <a:ea typeface="Cambria Math" panose="02040503050406030204" pitchFamily="18" charset="0"/>
                      </a:rPr>
                      <m:t>𝝐</m:t>
                    </m:r>
                    <m:d>
                      <m:dPr>
                        <m:begChr m:val="["/>
                        <m:endChr m:val="]"/>
                        <m:ctrlPr>
                          <a:rPr lang="de-DE" b="1" i="1" smtClean="0">
                            <a:solidFill>
                              <a:schemeClr val="tx2"/>
                            </a:solidFill>
                            <a:latin typeface="Cambria Math" panose="02040503050406030204" pitchFamily="18" charset="0"/>
                            <a:ea typeface="Cambria Math" panose="02040503050406030204" pitchFamily="18" charset="0"/>
                          </a:rPr>
                        </m:ctrlPr>
                      </m:dPr>
                      <m:e>
                        <m:r>
                          <a:rPr lang="de-DE" b="1" i="1" smtClean="0">
                            <a:solidFill>
                              <a:schemeClr val="tx2"/>
                            </a:solidFill>
                            <a:latin typeface="Cambria Math" panose="02040503050406030204" pitchFamily="18" charset="0"/>
                            <a:ea typeface="Cambria Math" panose="02040503050406030204" pitchFamily="18" charset="0"/>
                          </a:rPr>
                          <m:t>𝟎</m:t>
                        </m:r>
                        <m:r>
                          <a:rPr lang="de-DE" b="1" i="1" smtClean="0">
                            <a:solidFill>
                              <a:schemeClr val="tx2"/>
                            </a:solidFill>
                            <a:latin typeface="Cambria Math" panose="02040503050406030204" pitchFamily="18" charset="0"/>
                            <a:ea typeface="Cambria Math" panose="02040503050406030204" pitchFamily="18" charset="0"/>
                          </a:rPr>
                          <m:t>;</m:t>
                        </m:r>
                        <m:r>
                          <a:rPr lang="de-DE" b="1" i="1" smtClean="0">
                            <a:solidFill>
                              <a:schemeClr val="tx2"/>
                            </a:solidFill>
                            <a:latin typeface="Cambria Math" panose="02040503050406030204" pitchFamily="18" charset="0"/>
                            <a:ea typeface="Cambria Math" panose="02040503050406030204" pitchFamily="18" charset="0"/>
                          </a:rPr>
                          <m:t>𝟏</m:t>
                        </m:r>
                      </m:e>
                    </m:d>
                  </m:oMath>
                </a14:m>
                <a:r>
                  <a:rPr lang="en-US" b="1" dirty="0">
                    <a:solidFill>
                      <a:schemeClr val="tx2"/>
                    </a:solidFill>
                  </a:rPr>
                  <a:t> </a:t>
                </a:r>
              </a:p>
              <a:p>
                <a:pPr>
                  <a:spcAft>
                    <a:spcPts val="600"/>
                  </a:spcAft>
                </a:pPr>
                <a:endParaRPr lang="en-US" dirty="0">
                  <a:solidFill>
                    <a:srgbClr val="374151"/>
                  </a:solidFill>
                  <a:latin typeface="Söhne"/>
                </a:endParaRPr>
              </a:p>
              <a:p>
                <a:pPr>
                  <a:spcAft>
                    <a:spcPts val="600"/>
                  </a:spcAft>
                </a:pPr>
                <a:r>
                  <a:rPr lang="en-US" b="1" dirty="0">
                    <a:solidFill>
                      <a:srgbClr val="374151"/>
                    </a:solidFill>
                    <a:latin typeface="Söhne"/>
                  </a:rPr>
                  <a:t>p</a:t>
                </a:r>
                <a:r>
                  <a:rPr lang="en-US" dirty="0">
                    <a:solidFill>
                      <a:srgbClr val="374151"/>
                    </a:solidFill>
                    <a:latin typeface="Söhne"/>
                  </a:rPr>
                  <a:t>: probability of success. E.g. if the coin is fair, the probability of getting a head (considered a success) would be 0.5</a:t>
                </a:r>
              </a:p>
              <a:p>
                <a:pPr>
                  <a:spcAft>
                    <a:spcPts val="600"/>
                  </a:spcAft>
                </a:pPr>
                <a:endParaRPr lang="en-US" dirty="0">
                  <a:solidFill>
                    <a:srgbClr val="374151"/>
                  </a:solidFill>
                  <a:latin typeface="Söhne"/>
                </a:endParaRPr>
              </a:p>
              <a:p>
                <a:pPr>
                  <a:spcAft>
                    <a:spcPts val="600"/>
                  </a:spcAft>
                </a:pPr>
                <a:r>
                  <a:rPr lang="en-US" b="1" dirty="0">
                    <a:solidFill>
                      <a:srgbClr val="374151"/>
                    </a:solidFill>
                    <a:latin typeface="Söhne"/>
                  </a:rPr>
                  <a:t>x: </a:t>
                </a:r>
                <a:r>
                  <a:rPr lang="en-US" dirty="0">
                    <a:solidFill>
                      <a:srgbClr val="374151"/>
                    </a:solidFill>
                    <a:latin typeface="Söhne"/>
                  </a:rPr>
                  <a:t>outcome of Bernoulli trial; it can take only two values: </a:t>
                </a:r>
                <a:br>
                  <a:rPr lang="en-US" dirty="0">
                    <a:solidFill>
                      <a:srgbClr val="374151"/>
                    </a:solidFill>
                    <a:latin typeface="Söhne"/>
                  </a:rPr>
                </a:br>
                <a:r>
                  <a:rPr lang="en-US" dirty="0">
                    <a:solidFill>
                      <a:srgbClr val="374151"/>
                    </a:solidFill>
                    <a:latin typeface="Söhne"/>
                  </a:rPr>
                  <a:t>1(success) or 0(failure)</a:t>
                </a:r>
              </a:p>
              <a:p>
                <a:pPr>
                  <a:spcAft>
                    <a:spcPts val="600"/>
                  </a:spcAft>
                </a:pPr>
                <a:r>
                  <a:rPr lang="en-US" dirty="0">
                    <a:solidFill>
                      <a:srgbClr val="374151"/>
                    </a:solidFill>
                    <a:latin typeface="Söhne"/>
                  </a:rPr>
                  <a:t>Attention: </a:t>
                </a:r>
                <a14:m>
                  <m:oMath xmlns:m="http://schemas.openxmlformats.org/officeDocument/2006/math">
                    <m:r>
                      <a:rPr lang="de-DE" b="1" i="1" smtClean="0">
                        <a:solidFill>
                          <a:schemeClr val="tx2"/>
                        </a:solidFill>
                        <a:latin typeface="Cambria Math" panose="02040503050406030204" pitchFamily="18" charset="0"/>
                      </a:rPr>
                      <m:t>𝒙</m:t>
                    </m:r>
                    <m:r>
                      <a:rPr lang="de-DE" b="1" i="1" smtClean="0">
                        <a:solidFill>
                          <a:schemeClr val="tx2"/>
                        </a:solidFill>
                        <a:latin typeface="Cambria Math" panose="02040503050406030204" pitchFamily="18" charset="0"/>
                        <a:ea typeface="Cambria Math" panose="02040503050406030204" pitchFamily="18" charset="0"/>
                      </a:rPr>
                      <m:t>𝝐</m:t>
                    </m:r>
                    <m:d>
                      <m:dPr>
                        <m:begChr m:val="["/>
                        <m:endChr m:val="]"/>
                        <m:ctrlPr>
                          <a:rPr lang="de-DE" b="1" i="1" smtClean="0">
                            <a:solidFill>
                              <a:schemeClr val="tx2"/>
                            </a:solidFill>
                            <a:latin typeface="Cambria Math" panose="02040503050406030204" pitchFamily="18" charset="0"/>
                            <a:ea typeface="Cambria Math" panose="02040503050406030204" pitchFamily="18" charset="0"/>
                          </a:rPr>
                        </m:ctrlPr>
                      </m:dPr>
                      <m:e>
                        <m:r>
                          <a:rPr lang="de-DE" b="1" i="1" smtClean="0">
                            <a:solidFill>
                              <a:schemeClr val="tx2"/>
                            </a:solidFill>
                            <a:latin typeface="Cambria Math" panose="02040503050406030204" pitchFamily="18" charset="0"/>
                            <a:ea typeface="Cambria Math" panose="02040503050406030204" pitchFamily="18" charset="0"/>
                          </a:rPr>
                          <m:t>𝟎</m:t>
                        </m:r>
                        <m:r>
                          <a:rPr lang="de-DE" b="1" i="1" smtClean="0">
                            <a:solidFill>
                              <a:schemeClr val="tx2"/>
                            </a:solidFill>
                            <a:latin typeface="Cambria Math" panose="02040503050406030204" pitchFamily="18" charset="0"/>
                            <a:ea typeface="Cambria Math" panose="02040503050406030204" pitchFamily="18" charset="0"/>
                          </a:rPr>
                          <m:t>;</m:t>
                        </m:r>
                        <m:r>
                          <a:rPr lang="de-DE" b="1" i="1" smtClean="0">
                            <a:solidFill>
                              <a:schemeClr val="tx2"/>
                            </a:solidFill>
                            <a:latin typeface="Cambria Math" panose="02040503050406030204" pitchFamily="18" charset="0"/>
                            <a:ea typeface="Cambria Math" panose="02040503050406030204" pitchFamily="18" charset="0"/>
                          </a:rPr>
                          <m:t>𝟏</m:t>
                        </m:r>
                      </m:e>
                    </m:d>
                  </m:oMath>
                </a14:m>
                <a:r>
                  <a:rPr lang="en-US" dirty="0">
                    <a:solidFill>
                      <a:srgbClr val="374151"/>
                    </a:solidFill>
                    <a:latin typeface="Söhne"/>
                  </a:rPr>
                  <a:t> is not an interval!</a:t>
                </a:r>
              </a:p>
              <a:p>
                <a:pPr>
                  <a:spcAft>
                    <a:spcPts val="600"/>
                  </a:spcAft>
                </a:pPr>
                <a:endParaRPr lang="en-US" dirty="0">
                  <a:solidFill>
                    <a:srgbClr val="374151"/>
                  </a:solidFill>
                  <a:latin typeface="Söhne"/>
                </a:endParaRPr>
              </a:p>
              <a:p>
                <a:pPr>
                  <a:spcAft>
                    <a:spcPts val="600"/>
                  </a:spcAft>
                </a:pPr>
                <a14:m>
                  <m:oMath xmlns:m="http://schemas.openxmlformats.org/officeDocument/2006/math">
                    <m:r>
                      <a:rPr lang="de-DE" b="1" i="1" smtClean="0">
                        <a:solidFill>
                          <a:schemeClr val="tx2"/>
                        </a:solidFill>
                        <a:latin typeface="Cambria Math" panose="02040503050406030204" pitchFamily="18" charset="0"/>
                      </a:rPr>
                      <m:t>𝑷</m:t>
                    </m:r>
                    <m:d>
                      <m:dPr>
                        <m:ctrlPr>
                          <a:rPr lang="de-DE" b="1" i="1" smtClean="0">
                            <a:solidFill>
                              <a:schemeClr val="tx2"/>
                            </a:solidFill>
                            <a:latin typeface="Cambria Math" panose="02040503050406030204" pitchFamily="18" charset="0"/>
                          </a:rPr>
                        </m:ctrlPr>
                      </m:dPr>
                      <m:e>
                        <m:r>
                          <a:rPr lang="de-DE" b="1" i="1" smtClean="0">
                            <a:solidFill>
                              <a:schemeClr val="tx2"/>
                            </a:solidFill>
                            <a:latin typeface="Cambria Math" panose="02040503050406030204" pitchFamily="18" charset="0"/>
                          </a:rPr>
                          <m:t>𝒙</m:t>
                        </m:r>
                        <m:r>
                          <a:rPr lang="de-DE" b="1" i="1" smtClean="0">
                            <a:solidFill>
                              <a:schemeClr val="tx2"/>
                            </a:solidFill>
                            <a:latin typeface="Cambria Math" panose="02040503050406030204" pitchFamily="18" charset="0"/>
                          </a:rPr>
                          <m:t>;</m:t>
                        </m:r>
                        <m:r>
                          <a:rPr lang="de-DE" b="1" i="1" smtClean="0">
                            <a:solidFill>
                              <a:schemeClr val="tx2"/>
                            </a:solidFill>
                            <a:latin typeface="Cambria Math" panose="02040503050406030204" pitchFamily="18" charset="0"/>
                          </a:rPr>
                          <m:t>𝒑</m:t>
                        </m:r>
                      </m:e>
                    </m:d>
                  </m:oMath>
                </a14:m>
                <a:r>
                  <a:rPr lang="en-US" b="1" dirty="0">
                    <a:solidFill>
                      <a:schemeClr val="tx2"/>
                    </a:solidFill>
                  </a:rPr>
                  <a:t> : </a:t>
                </a:r>
                <a:r>
                  <a:rPr lang="en-US" dirty="0">
                    <a:solidFill>
                      <a:srgbClr val="374151"/>
                    </a:solidFill>
                    <a:latin typeface="Söhne"/>
                  </a:rPr>
                  <a:t>probability of outcome x, given probability p of success.</a:t>
                </a:r>
                <a:endParaRPr lang="en-US" b="1" dirty="0">
                  <a:solidFill>
                    <a:schemeClr val="tx2"/>
                  </a:solidFill>
                </a:endParaRPr>
              </a:p>
            </p:txBody>
          </p:sp>
        </mc:Choice>
        <mc:Fallback>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a:spLocks noRot="1" noChangeAspect="1" noMove="1" noResize="1" noEditPoints="1" noAdjustHandles="1" noChangeArrowheads="1" noChangeShapeType="1" noTextEdit="1"/>
              </p:cNvSpPr>
              <p:nvPr/>
            </p:nvSpPr>
            <p:spPr>
              <a:xfrm>
                <a:off x="26060399" y="7822149"/>
                <a:ext cx="20756881" cy="12221872"/>
              </a:xfrm>
              <a:prstGeom prst="rect">
                <a:avLst/>
              </a:prstGeom>
              <a:blipFill>
                <a:blip r:embed="rId2"/>
                <a:stretch>
                  <a:fillRect l="-1733" t="-150" b="-1746"/>
                </a:stretch>
              </a:blipFill>
              <a:ln w="254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de-DE">
                    <a:noFill/>
                  </a:rPr>
                  <a:t> </a:t>
                </a:r>
              </a:p>
            </p:txBody>
          </p:sp>
        </mc:Fallback>
      </mc:AlternateContent>
      <p:sp>
        <p:nvSpPr>
          <p:cNvPr id="2" name="Title first slide">
            <a:extLst>
              <a:ext uri="{FF2B5EF4-FFF2-40B4-BE49-F238E27FC236}">
                <a16:creationId xmlns:a16="http://schemas.microsoft.com/office/drawing/2014/main" id="{64B167DC-F6C4-A6E2-CAE5-FA3B5AE8CB78}"/>
              </a:ext>
            </a:extLst>
          </p:cNvPr>
          <p:cNvSpPr txBox="1"/>
          <p:nvPr/>
        </p:nvSpPr>
        <p:spPr>
          <a:xfrm>
            <a:off x="3038836" y="2141359"/>
            <a:ext cx="17524028"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Bernoulli </a:t>
            </a:r>
            <a:r>
              <a:rPr lang="de-DE" sz="15000" dirty="0" err="1">
                <a:solidFill>
                  <a:schemeClr val="tx1"/>
                </a:solidFill>
              </a:rPr>
              <a:t>distribution</a:t>
            </a:r>
            <a:endParaRPr lang="de-DE" sz="15000" dirty="0">
              <a:solidFill>
                <a:schemeClr val="tx1"/>
              </a:solidFill>
            </a:endParaRPr>
          </a:p>
        </p:txBody>
      </p:sp>
      <p:sp>
        <p:nvSpPr>
          <p:cNvPr id="3" name="Shape">
            <a:extLst>
              <a:ext uri="{FF2B5EF4-FFF2-40B4-BE49-F238E27FC236}">
                <a16:creationId xmlns:a16="http://schemas.microsoft.com/office/drawing/2014/main" id="{6203691F-C204-A5FC-0884-17464CCC6A63}"/>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19A08EBA-0E33-D444-C27B-9C7942D024F2}"/>
              </a:ext>
            </a:extLst>
          </p:cNvPr>
          <p:cNvSpPr txBox="1"/>
          <p:nvPr/>
        </p:nvSpPr>
        <p:spPr>
          <a:xfrm>
            <a:off x="7095034" y="4937247"/>
            <a:ext cx="381494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discrete probability distribution for a random variable which can take a binary outcome: one (success) or zero (failure); example: toss of coin (that is not necessarily fair)</a:t>
            </a:r>
          </a:p>
        </p:txBody>
      </p:sp>
      <p:sp>
        <p:nvSpPr>
          <p:cNvPr id="11" name="Foliennummernplatzhalter 10">
            <a:extLst>
              <a:ext uri="{FF2B5EF4-FFF2-40B4-BE49-F238E27FC236}">
                <a16:creationId xmlns:a16="http://schemas.microsoft.com/office/drawing/2014/main" id="{CAAAABED-1040-8E9E-8C35-BE509B1FA637}"/>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23</a:t>
            </a:fld>
            <a:endParaRPr lang="de-DE"/>
          </a:p>
        </p:txBody>
      </p:sp>
      <p:pic>
        <p:nvPicPr>
          <p:cNvPr id="6" name="Grafik 5">
            <a:extLst>
              <a:ext uri="{FF2B5EF4-FFF2-40B4-BE49-F238E27FC236}">
                <a16:creationId xmlns:a16="http://schemas.microsoft.com/office/drawing/2014/main" id="{CE869AF1-7B00-DF7C-D429-4CB36382A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6" y="7822148"/>
            <a:ext cx="16183060" cy="16796313"/>
          </a:xfrm>
          <a:prstGeom prst="rect">
            <a:avLst/>
          </a:prstGeom>
          <a:ln w="25400">
            <a:solidFill>
              <a:schemeClr val="tx2"/>
            </a:solidFill>
          </a:ln>
        </p:spPr>
      </p:pic>
    </p:spTree>
    <p:extLst>
      <p:ext uri="{BB962C8B-B14F-4D97-AF65-F5344CB8AC3E}">
        <p14:creationId xmlns:p14="http://schemas.microsoft.com/office/powerpoint/2010/main" val="148531511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64B167DC-F6C4-A6E2-CAE5-FA3B5AE8CB78}"/>
              </a:ext>
            </a:extLst>
          </p:cNvPr>
          <p:cNvSpPr txBox="1"/>
          <p:nvPr/>
        </p:nvSpPr>
        <p:spPr>
          <a:xfrm>
            <a:off x="3038836" y="2141359"/>
            <a:ext cx="2157802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Binomial</a:t>
            </a:r>
            <a:r>
              <a:rPr lang="de-DE" sz="15000" dirty="0">
                <a:solidFill>
                  <a:schemeClr val="tx1"/>
                </a:solidFill>
              </a:rPr>
              <a:t> </a:t>
            </a:r>
            <a:r>
              <a:rPr lang="de-DE" sz="15000" dirty="0" err="1">
                <a:solidFill>
                  <a:schemeClr val="tx1"/>
                </a:solidFill>
              </a:rPr>
              <a:t>distribution</a:t>
            </a:r>
            <a:endParaRPr lang="de-DE" sz="15000" dirty="0">
              <a:solidFill>
                <a:schemeClr val="tx1"/>
              </a:solidFill>
            </a:endParaRPr>
          </a:p>
        </p:txBody>
      </p:sp>
      <p:sp>
        <p:nvSpPr>
          <p:cNvPr id="3" name="Shape">
            <a:extLst>
              <a:ext uri="{FF2B5EF4-FFF2-40B4-BE49-F238E27FC236}">
                <a16:creationId xmlns:a16="http://schemas.microsoft.com/office/drawing/2014/main" id="{6203691F-C204-A5FC-0884-17464CCC6A63}"/>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19A08EBA-0E33-D444-C27B-9C7942D024F2}"/>
              </a:ext>
            </a:extLst>
          </p:cNvPr>
          <p:cNvSpPr txBox="1"/>
          <p:nvPr/>
        </p:nvSpPr>
        <p:spPr>
          <a:xfrm>
            <a:off x="7095034" y="4937247"/>
            <a:ext cx="381494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Example for probability calculation: </a:t>
            </a:r>
            <a:br>
              <a:rPr lang="en-US" b="0" dirty="0">
                <a:solidFill>
                  <a:schemeClr val="accent1">
                    <a:lumMod val="50000"/>
                  </a:schemeClr>
                </a:solidFill>
                <a:latin typeface="Montserrat SemiBold"/>
                <a:sym typeface="Montserrat Regular"/>
              </a:rPr>
            </a:br>
            <a:r>
              <a:rPr lang="en-US" b="0" dirty="0">
                <a:solidFill>
                  <a:schemeClr val="accent1">
                    <a:lumMod val="50000"/>
                  </a:schemeClr>
                </a:solidFill>
                <a:latin typeface="Montserrat SemiBold"/>
                <a:sym typeface="Montserrat Regular"/>
              </a:rPr>
              <a:t>Basketball player that is known for 60% prob of making free shots makes 7 of 10</a:t>
            </a:r>
          </a:p>
        </p:txBody>
      </p:sp>
      <p:sp>
        <p:nvSpPr>
          <p:cNvPr id="11" name="Foliennummernplatzhalter 10">
            <a:extLst>
              <a:ext uri="{FF2B5EF4-FFF2-40B4-BE49-F238E27FC236}">
                <a16:creationId xmlns:a16="http://schemas.microsoft.com/office/drawing/2014/main" id="{CAAAABED-1040-8E9E-8C35-BE509B1FA637}"/>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24</a:t>
            </a:fld>
            <a:endParaRPr lang="de-DE"/>
          </a:p>
        </p:txBody>
      </p:sp>
      <p:pic>
        <p:nvPicPr>
          <p:cNvPr id="10" name="Grafik 9">
            <a:extLst>
              <a:ext uri="{FF2B5EF4-FFF2-40B4-BE49-F238E27FC236}">
                <a16:creationId xmlns:a16="http://schemas.microsoft.com/office/drawing/2014/main" id="{9FC9F63B-F5CA-F918-8F81-065DB1CF6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962" y="7783972"/>
            <a:ext cx="21855637" cy="17506669"/>
          </a:xfrm>
          <a:prstGeom prst="rect">
            <a:avLst/>
          </a:prstGeom>
          <a:ln w="25400">
            <a:solidFill>
              <a:schemeClr val="tx2"/>
            </a:solidFill>
          </a:ln>
        </p:spPr>
      </p:pic>
      <p:sp>
        <p:nvSpPr>
          <p:cNvPr id="13" name="Textfeld 12">
            <a:extLst>
              <a:ext uri="{FF2B5EF4-FFF2-40B4-BE49-F238E27FC236}">
                <a16:creationId xmlns:a16="http://schemas.microsoft.com/office/drawing/2014/main" id="{A357F90B-ACC7-0173-8B6A-66ADB710705C}"/>
              </a:ext>
            </a:extLst>
          </p:cNvPr>
          <p:cNvSpPr txBox="1"/>
          <p:nvPr/>
        </p:nvSpPr>
        <p:spPr>
          <a:xfrm>
            <a:off x="33489900" y="10007769"/>
            <a:ext cx="12992100" cy="56323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chemeClr val="tx1"/>
                </a:solidFill>
                <a:latin typeface="Söhne"/>
                <a:ea typeface="+mn-ea"/>
                <a:cs typeface="+mn-cs"/>
                <a:sym typeface="Montserrat Regular"/>
              </a:rPr>
              <a:t>Step 1:</a:t>
            </a:r>
          </a:p>
          <a:p>
            <a:pPr algn="l"/>
            <a:endParaRPr lang="en-US"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r>
              <a:rPr lang="en-US" b="0" dirty="0">
                <a:solidFill>
                  <a:schemeClr val="tx1"/>
                </a:solidFill>
                <a:latin typeface="Söhne"/>
                <a:ea typeface="+mn-ea"/>
                <a:cs typeface="+mn-cs"/>
                <a:sym typeface="Montserrat Regular"/>
              </a:rPr>
              <a:t>P(Make the shot) 	= 	60 %</a:t>
            </a:r>
          </a:p>
          <a:p>
            <a:pPr marL="857250" indent="-857250" algn="l">
              <a:buFont typeface="Arial" panose="020B0604020202020204" pitchFamily="34" charset="0"/>
              <a:buChar char="•"/>
            </a:pPr>
            <a:endParaRPr lang="en-US" b="0"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r>
              <a:rPr lang="en-US" b="0" dirty="0">
                <a:solidFill>
                  <a:schemeClr val="tx1"/>
                </a:solidFill>
                <a:latin typeface="Söhne"/>
                <a:ea typeface="+mn-ea"/>
                <a:cs typeface="+mn-cs"/>
                <a:sym typeface="Montserrat Regular"/>
              </a:rPr>
              <a:t>P(Miss the shot) 	= 	40 %</a:t>
            </a:r>
          </a:p>
          <a:p>
            <a:pPr lvl="3" indent="0" algn="l"/>
            <a:r>
              <a:rPr lang="en-US" b="0" dirty="0">
                <a:solidFill>
                  <a:schemeClr val="tx1"/>
                </a:solidFill>
                <a:latin typeface="Söhne"/>
                <a:ea typeface="+mn-ea"/>
                <a:cs typeface="+mn-cs"/>
                <a:sym typeface="Montserrat Regular"/>
              </a:rPr>
              <a:t>				= 	1 – 60 %</a:t>
            </a:r>
          </a:p>
        </p:txBody>
      </p:sp>
    </p:spTree>
    <p:extLst>
      <p:ext uri="{BB962C8B-B14F-4D97-AF65-F5344CB8AC3E}">
        <p14:creationId xmlns:p14="http://schemas.microsoft.com/office/powerpoint/2010/main" val="129773201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64B167DC-F6C4-A6E2-CAE5-FA3B5AE8CB78}"/>
              </a:ext>
            </a:extLst>
          </p:cNvPr>
          <p:cNvSpPr txBox="1"/>
          <p:nvPr/>
        </p:nvSpPr>
        <p:spPr>
          <a:xfrm>
            <a:off x="3038836" y="2141359"/>
            <a:ext cx="2157802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Binomial</a:t>
            </a:r>
            <a:r>
              <a:rPr lang="de-DE" sz="15000" dirty="0">
                <a:solidFill>
                  <a:schemeClr val="tx1"/>
                </a:solidFill>
              </a:rPr>
              <a:t> </a:t>
            </a:r>
            <a:r>
              <a:rPr lang="de-DE" sz="15000" dirty="0" err="1">
                <a:solidFill>
                  <a:schemeClr val="tx1"/>
                </a:solidFill>
              </a:rPr>
              <a:t>distribution</a:t>
            </a:r>
            <a:endParaRPr lang="de-DE" sz="15000" dirty="0">
              <a:solidFill>
                <a:schemeClr val="tx1"/>
              </a:solidFill>
            </a:endParaRPr>
          </a:p>
        </p:txBody>
      </p:sp>
      <p:sp>
        <p:nvSpPr>
          <p:cNvPr id="3" name="Shape">
            <a:extLst>
              <a:ext uri="{FF2B5EF4-FFF2-40B4-BE49-F238E27FC236}">
                <a16:creationId xmlns:a16="http://schemas.microsoft.com/office/drawing/2014/main" id="{6203691F-C204-A5FC-0884-17464CCC6A63}"/>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19A08EBA-0E33-D444-C27B-9C7942D024F2}"/>
              </a:ext>
            </a:extLst>
          </p:cNvPr>
          <p:cNvSpPr txBox="1"/>
          <p:nvPr/>
        </p:nvSpPr>
        <p:spPr>
          <a:xfrm>
            <a:off x="7095034" y="4937247"/>
            <a:ext cx="381494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Example for probability calculation: </a:t>
            </a:r>
            <a:br>
              <a:rPr lang="en-US" b="0" dirty="0">
                <a:solidFill>
                  <a:schemeClr val="accent1">
                    <a:lumMod val="50000"/>
                  </a:schemeClr>
                </a:solidFill>
                <a:latin typeface="Montserrat SemiBold"/>
                <a:sym typeface="Montserrat Regular"/>
              </a:rPr>
            </a:br>
            <a:r>
              <a:rPr lang="en-US" b="0" dirty="0">
                <a:solidFill>
                  <a:schemeClr val="accent1">
                    <a:lumMod val="50000"/>
                  </a:schemeClr>
                </a:solidFill>
                <a:latin typeface="Montserrat SemiBold"/>
                <a:sym typeface="Montserrat Regular"/>
              </a:rPr>
              <a:t>Basketball player that is known for 60% prob of making free shots makes 7 of 10; Step 2</a:t>
            </a:r>
          </a:p>
        </p:txBody>
      </p:sp>
      <p:sp>
        <p:nvSpPr>
          <p:cNvPr id="11" name="Foliennummernplatzhalter 10">
            <a:extLst>
              <a:ext uri="{FF2B5EF4-FFF2-40B4-BE49-F238E27FC236}">
                <a16:creationId xmlns:a16="http://schemas.microsoft.com/office/drawing/2014/main" id="{CAAAABED-1040-8E9E-8C35-BE509B1FA637}"/>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25</a:t>
            </a:fld>
            <a:endParaRPr lang="de-DE"/>
          </a:p>
        </p:txBody>
      </p:sp>
      <p:pic>
        <p:nvPicPr>
          <p:cNvPr id="6" name="Grafik 5">
            <a:extLst>
              <a:ext uri="{FF2B5EF4-FFF2-40B4-BE49-F238E27FC236}">
                <a16:creationId xmlns:a16="http://schemas.microsoft.com/office/drawing/2014/main" id="{23347594-C449-EB89-E610-9B7237FC7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5" y="7723939"/>
            <a:ext cx="29384265" cy="15676593"/>
          </a:xfrm>
          <a:prstGeom prst="rect">
            <a:avLst/>
          </a:prstGeom>
          <a:ln w="25400">
            <a:solidFill>
              <a:schemeClr val="tx2"/>
            </a:solidFill>
          </a:ln>
        </p:spPr>
      </p:pic>
      <p:sp>
        <p:nvSpPr>
          <p:cNvPr id="7" name="Textfeld 6">
            <a:extLst>
              <a:ext uri="{FF2B5EF4-FFF2-40B4-BE49-F238E27FC236}">
                <a16:creationId xmlns:a16="http://schemas.microsoft.com/office/drawing/2014/main" id="{1A197A2B-62C4-1E78-E1D3-9E8E7C1071CF}"/>
              </a:ext>
            </a:extLst>
          </p:cNvPr>
          <p:cNvSpPr txBox="1"/>
          <p:nvPr/>
        </p:nvSpPr>
        <p:spPr>
          <a:xfrm>
            <a:off x="33489900" y="10007769"/>
            <a:ext cx="10459212" cy="102489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chemeClr val="tx1"/>
                </a:solidFill>
                <a:latin typeface="Söhne"/>
                <a:ea typeface="+mn-ea"/>
                <a:cs typeface="+mn-cs"/>
                <a:sym typeface="Montserrat Regular"/>
              </a:rPr>
              <a:t>Step 2:</a:t>
            </a:r>
          </a:p>
          <a:p>
            <a:pPr algn="l"/>
            <a:endParaRPr lang="en-US"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r>
              <a:rPr lang="en-US" b="0" dirty="0">
                <a:solidFill>
                  <a:schemeClr val="tx1"/>
                </a:solidFill>
                <a:latin typeface="Söhne"/>
                <a:ea typeface="+mn-ea"/>
                <a:cs typeface="+mn-cs"/>
                <a:sym typeface="Montserrat Regular"/>
              </a:rPr>
              <a:t>P(miss, miss) 	=  	16 %</a:t>
            </a:r>
          </a:p>
          <a:p>
            <a:pPr marL="857250" indent="-857250" algn="l">
              <a:buFont typeface="Arial" panose="020B0604020202020204" pitchFamily="34" charset="0"/>
              <a:buChar char="•"/>
            </a:pPr>
            <a:endParaRPr lang="en-US" b="0"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r>
              <a:rPr lang="en-US" b="0" dirty="0">
                <a:solidFill>
                  <a:schemeClr val="tx1"/>
                </a:solidFill>
                <a:latin typeface="Söhne"/>
                <a:ea typeface="+mn-ea"/>
                <a:cs typeface="+mn-cs"/>
                <a:sym typeface="Montserrat Regular"/>
              </a:rPr>
              <a:t>P(miss, make) 	=	48 %</a:t>
            </a:r>
          </a:p>
          <a:p>
            <a:pPr marL="857250" indent="-857250" algn="l">
              <a:buFont typeface="Arial" panose="020B0604020202020204" pitchFamily="34" charset="0"/>
              <a:buChar char="•"/>
            </a:pPr>
            <a:endParaRPr lang="en-US" b="0"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r>
              <a:rPr lang="en-US" b="0" dirty="0">
                <a:solidFill>
                  <a:schemeClr val="tx1"/>
                </a:solidFill>
                <a:latin typeface="Söhne"/>
                <a:ea typeface="+mn-ea"/>
                <a:cs typeface="+mn-cs"/>
                <a:sym typeface="Montserrat Regular"/>
              </a:rPr>
              <a:t>P(make, make) 	= 	36 %</a:t>
            </a:r>
          </a:p>
          <a:p>
            <a:pPr marL="857250" indent="-857250" algn="l">
              <a:buFont typeface="Arial" panose="020B0604020202020204" pitchFamily="34" charset="0"/>
              <a:buChar char="•"/>
            </a:pPr>
            <a:endParaRPr lang="en-US" b="0"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endParaRPr lang="en-US" b="0" dirty="0">
              <a:solidFill>
                <a:schemeClr val="tx1"/>
              </a:solidFill>
              <a:latin typeface="Söhne"/>
              <a:ea typeface="+mn-ea"/>
              <a:cs typeface="+mn-cs"/>
              <a:sym typeface="Montserrat Regular"/>
            </a:endParaRPr>
          </a:p>
          <a:p>
            <a:pPr algn="l"/>
            <a:r>
              <a:rPr lang="en-US" dirty="0">
                <a:solidFill>
                  <a:schemeClr val="tx1"/>
                </a:solidFill>
                <a:latin typeface="Söhne"/>
                <a:ea typeface="+mn-ea"/>
                <a:cs typeface="+mn-cs"/>
                <a:sym typeface="Montserrat Regular"/>
              </a:rPr>
              <a:t>Assumption:</a:t>
            </a:r>
          </a:p>
          <a:p>
            <a:pPr algn="l"/>
            <a:r>
              <a:rPr lang="en-US" b="0" dirty="0">
                <a:solidFill>
                  <a:schemeClr val="tx1"/>
                </a:solidFill>
                <a:latin typeface="Söhne"/>
                <a:ea typeface="+mn-ea"/>
                <a:cs typeface="+mn-cs"/>
                <a:sym typeface="Montserrat Regular"/>
              </a:rPr>
              <a:t>Independence of shots</a:t>
            </a:r>
          </a:p>
        </p:txBody>
      </p:sp>
    </p:spTree>
    <p:extLst>
      <p:ext uri="{BB962C8B-B14F-4D97-AF65-F5344CB8AC3E}">
        <p14:creationId xmlns:p14="http://schemas.microsoft.com/office/powerpoint/2010/main" val="32411961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64B167DC-F6C4-A6E2-CAE5-FA3B5AE8CB78}"/>
              </a:ext>
            </a:extLst>
          </p:cNvPr>
          <p:cNvSpPr txBox="1"/>
          <p:nvPr/>
        </p:nvSpPr>
        <p:spPr>
          <a:xfrm>
            <a:off x="3038836" y="2141359"/>
            <a:ext cx="2157802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Binomial</a:t>
            </a:r>
            <a:r>
              <a:rPr lang="de-DE" sz="15000" dirty="0">
                <a:solidFill>
                  <a:schemeClr val="tx1"/>
                </a:solidFill>
              </a:rPr>
              <a:t> </a:t>
            </a:r>
            <a:r>
              <a:rPr lang="de-DE" sz="15000" dirty="0" err="1">
                <a:solidFill>
                  <a:schemeClr val="tx1"/>
                </a:solidFill>
              </a:rPr>
              <a:t>distribution</a:t>
            </a:r>
            <a:endParaRPr lang="de-DE" sz="15000" dirty="0">
              <a:solidFill>
                <a:schemeClr val="tx1"/>
              </a:solidFill>
            </a:endParaRPr>
          </a:p>
        </p:txBody>
      </p:sp>
      <p:sp>
        <p:nvSpPr>
          <p:cNvPr id="3" name="Shape">
            <a:extLst>
              <a:ext uri="{FF2B5EF4-FFF2-40B4-BE49-F238E27FC236}">
                <a16:creationId xmlns:a16="http://schemas.microsoft.com/office/drawing/2014/main" id="{6203691F-C204-A5FC-0884-17464CCC6A63}"/>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19A08EBA-0E33-D444-C27B-9C7942D024F2}"/>
              </a:ext>
            </a:extLst>
          </p:cNvPr>
          <p:cNvSpPr txBox="1"/>
          <p:nvPr/>
        </p:nvSpPr>
        <p:spPr>
          <a:xfrm>
            <a:off x="7095034" y="4937247"/>
            <a:ext cx="381494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Example for probability calculation: </a:t>
            </a:r>
            <a:br>
              <a:rPr lang="en-US" b="0" dirty="0">
                <a:solidFill>
                  <a:schemeClr val="accent1">
                    <a:lumMod val="50000"/>
                  </a:schemeClr>
                </a:solidFill>
                <a:latin typeface="Montserrat SemiBold"/>
                <a:sym typeface="Montserrat Regular"/>
              </a:rPr>
            </a:br>
            <a:r>
              <a:rPr lang="en-US" b="0" dirty="0">
                <a:solidFill>
                  <a:schemeClr val="accent1">
                    <a:lumMod val="50000"/>
                  </a:schemeClr>
                </a:solidFill>
                <a:latin typeface="Montserrat SemiBold"/>
                <a:sym typeface="Montserrat Regular"/>
              </a:rPr>
              <a:t>Basketball player that is known for 60% prob of making free shots makes 7 of 10; Step 3</a:t>
            </a:r>
          </a:p>
        </p:txBody>
      </p:sp>
      <p:sp>
        <p:nvSpPr>
          <p:cNvPr id="11" name="Foliennummernplatzhalter 10">
            <a:extLst>
              <a:ext uri="{FF2B5EF4-FFF2-40B4-BE49-F238E27FC236}">
                <a16:creationId xmlns:a16="http://schemas.microsoft.com/office/drawing/2014/main" id="{CAAAABED-1040-8E9E-8C35-BE509B1FA637}"/>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26</a:t>
            </a:fld>
            <a:endParaRPr lang="de-DE"/>
          </a:p>
        </p:txBody>
      </p:sp>
      <p:sp>
        <p:nvSpPr>
          <p:cNvPr id="7" name="Textfeld 6">
            <a:extLst>
              <a:ext uri="{FF2B5EF4-FFF2-40B4-BE49-F238E27FC236}">
                <a16:creationId xmlns:a16="http://schemas.microsoft.com/office/drawing/2014/main" id="{1A197A2B-62C4-1E78-E1D3-9E8E7C1071CF}"/>
              </a:ext>
            </a:extLst>
          </p:cNvPr>
          <p:cNvSpPr txBox="1"/>
          <p:nvPr/>
        </p:nvSpPr>
        <p:spPr>
          <a:xfrm>
            <a:off x="34785300" y="10185737"/>
            <a:ext cx="12429764" cy="1209561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chemeClr val="tx1"/>
                </a:solidFill>
                <a:latin typeface="Söhne"/>
                <a:ea typeface="+mn-ea"/>
                <a:cs typeface="+mn-cs"/>
                <a:sym typeface="Montserrat Regular"/>
              </a:rPr>
              <a:t>Step 3:</a:t>
            </a:r>
          </a:p>
          <a:p>
            <a:pPr algn="l"/>
            <a:endParaRPr lang="en-US"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r>
              <a:rPr lang="en-US" b="0" dirty="0">
                <a:solidFill>
                  <a:schemeClr val="tx1"/>
                </a:solidFill>
                <a:latin typeface="Söhne"/>
                <a:ea typeface="+mn-ea"/>
                <a:cs typeface="+mn-cs"/>
                <a:sym typeface="Montserrat Regular"/>
              </a:rPr>
              <a:t>P(miss, miss, miss) 	=  	8 %</a:t>
            </a:r>
          </a:p>
          <a:p>
            <a:pPr marL="857250" indent="-857250" algn="l">
              <a:buFont typeface="Arial" panose="020B0604020202020204" pitchFamily="34" charset="0"/>
              <a:buChar char="•"/>
            </a:pPr>
            <a:endParaRPr lang="en-US" b="0"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r>
              <a:rPr lang="en-US" b="0" dirty="0">
                <a:solidFill>
                  <a:schemeClr val="tx1"/>
                </a:solidFill>
                <a:latin typeface="Söhne"/>
                <a:ea typeface="+mn-ea"/>
                <a:cs typeface="+mn-cs"/>
                <a:sym typeface="Montserrat Regular"/>
              </a:rPr>
              <a:t>P(miss, miss, make) 	=	28.8 %</a:t>
            </a:r>
          </a:p>
          <a:p>
            <a:pPr marL="857250" indent="-857250" algn="l">
              <a:buFont typeface="Arial" panose="020B0604020202020204" pitchFamily="34" charset="0"/>
              <a:buChar char="•"/>
            </a:pPr>
            <a:endParaRPr lang="en-US" b="0"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r>
              <a:rPr lang="en-US" b="0" dirty="0">
                <a:solidFill>
                  <a:schemeClr val="tx1"/>
                </a:solidFill>
                <a:latin typeface="Söhne"/>
                <a:ea typeface="+mn-ea"/>
                <a:cs typeface="+mn-cs"/>
                <a:sym typeface="Montserrat Regular"/>
              </a:rPr>
              <a:t>P(miss, make, make) 	= 	43.2 %</a:t>
            </a:r>
          </a:p>
          <a:p>
            <a:pPr marL="857250" indent="-857250" algn="l">
              <a:buFont typeface="Arial" panose="020B0604020202020204" pitchFamily="34" charset="0"/>
              <a:buChar char="•"/>
            </a:pPr>
            <a:endParaRPr lang="en-US" b="0"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r>
              <a:rPr lang="en-US" b="0" dirty="0">
                <a:solidFill>
                  <a:schemeClr val="tx1"/>
                </a:solidFill>
                <a:latin typeface="Söhne"/>
                <a:ea typeface="+mn-ea"/>
                <a:cs typeface="+mn-cs"/>
                <a:sym typeface="Montserrat Regular"/>
              </a:rPr>
              <a:t>P(make, make, make) 	= 	21.6 %</a:t>
            </a:r>
          </a:p>
          <a:p>
            <a:pPr marL="857250" indent="-857250" algn="l">
              <a:buFont typeface="Arial" panose="020B0604020202020204" pitchFamily="34" charset="0"/>
              <a:buChar char="•"/>
            </a:pPr>
            <a:endParaRPr lang="en-US" b="0"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endParaRPr lang="en-US" b="0" dirty="0">
              <a:solidFill>
                <a:schemeClr val="tx1"/>
              </a:solidFill>
              <a:latin typeface="Söhne"/>
              <a:ea typeface="+mn-ea"/>
              <a:cs typeface="+mn-cs"/>
              <a:sym typeface="Montserrat Regular"/>
            </a:endParaRPr>
          </a:p>
          <a:p>
            <a:pPr algn="l"/>
            <a:endParaRPr lang="en-US" b="0" dirty="0">
              <a:solidFill>
                <a:schemeClr val="tx1"/>
              </a:solidFill>
              <a:latin typeface="Söhne"/>
              <a:ea typeface="+mn-ea"/>
              <a:cs typeface="+mn-cs"/>
              <a:sym typeface="Montserrat Regular"/>
            </a:endParaRPr>
          </a:p>
          <a:p>
            <a:pPr marL="857250" indent="-857250" algn="l">
              <a:buFont typeface="Arial" panose="020B0604020202020204" pitchFamily="34" charset="0"/>
              <a:buChar char="•"/>
            </a:pPr>
            <a:endParaRPr lang="en-US" b="0" dirty="0">
              <a:solidFill>
                <a:schemeClr val="tx1"/>
              </a:solidFill>
              <a:latin typeface="Söhne"/>
              <a:ea typeface="+mn-ea"/>
              <a:cs typeface="+mn-cs"/>
              <a:sym typeface="Montserrat Regular"/>
            </a:endParaRPr>
          </a:p>
        </p:txBody>
      </p:sp>
      <p:pic>
        <p:nvPicPr>
          <p:cNvPr id="10" name="Grafik 9">
            <a:extLst>
              <a:ext uri="{FF2B5EF4-FFF2-40B4-BE49-F238E27FC236}">
                <a16:creationId xmlns:a16="http://schemas.microsoft.com/office/drawing/2014/main" id="{853FEC3E-1E34-C8A7-75D3-F41DAE0E0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7876732"/>
            <a:ext cx="31088798" cy="17413909"/>
          </a:xfrm>
          <a:prstGeom prst="rect">
            <a:avLst/>
          </a:prstGeom>
          <a:ln w="25400">
            <a:solidFill>
              <a:schemeClr val="tx2"/>
            </a:solidFill>
          </a:ln>
        </p:spPr>
      </p:pic>
    </p:spTree>
    <p:extLst>
      <p:ext uri="{BB962C8B-B14F-4D97-AF65-F5344CB8AC3E}">
        <p14:creationId xmlns:p14="http://schemas.microsoft.com/office/powerpoint/2010/main" val="166909423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64B167DC-F6C4-A6E2-CAE5-FA3B5AE8CB78}"/>
              </a:ext>
            </a:extLst>
          </p:cNvPr>
          <p:cNvSpPr txBox="1"/>
          <p:nvPr/>
        </p:nvSpPr>
        <p:spPr>
          <a:xfrm>
            <a:off x="3038836" y="2141359"/>
            <a:ext cx="2157802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Binomial</a:t>
            </a:r>
            <a:r>
              <a:rPr lang="de-DE" sz="15000" dirty="0">
                <a:solidFill>
                  <a:schemeClr val="tx1"/>
                </a:solidFill>
              </a:rPr>
              <a:t> </a:t>
            </a:r>
            <a:r>
              <a:rPr lang="de-DE" sz="15000" dirty="0" err="1">
                <a:solidFill>
                  <a:schemeClr val="tx1"/>
                </a:solidFill>
              </a:rPr>
              <a:t>distribution</a:t>
            </a:r>
            <a:endParaRPr lang="de-DE" sz="15000" dirty="0">
              <a:solidFill>
                <a:schemeClr val="tx1"/>
              </a:solidFill>
            </a:endParaRPr>
          </a:p>
        </p:txBody>
      </p:sp>
      <p:sp>
        <p:nvSpPr>
          <p:cNvPr id="3" name="Shape">
            <a:extLst>
              <a:ext uri="{FF2B5EF4-FFF2-40B4-BE49-F238E27FC236}">
                <a16:creationId xmlns:a16="http://schemas.microsoft.com/office/drawing/2014/main" id="{6203691F-C204-A5FC-0884-17464CCC6A63}"/>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19A08EBA-0E33-D444-C27B-9C7942D024F2}"/>
              </a:ext>
            </a:extLst>
          </p:cNvPr>
          <p:cNvSpPr txBox="1"/>
          <p:nvPr/>
        </p:nvSpPr>
        <p:spPr>
          <a:xfrm>
            <a:off x="7095034" y="4937247"/>
            <a:ext cx="381494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Example for probability calculation: </a:t>
            </a:r>
            <a:br>
              <a:rPr lang="en-US" b="0" dirty="0">
                <a:solidFill>
                  <a:schemeClr val="accent1">
                    <a:lumMod val="50000"/>
                  </a:schemeClr>
                </a:solidFill>
                <a:latin typeface="Montserrat SemiBold"/>
                <a:sym typeface="Montserrat Regular"/>
              </a:rPr>
            </a:br>
            <a:r>
              <a:rPr lang="en-US" b="0" dirty="0">
                <a:solidFill>
                  <a:schemeClr val="accent1">
                    <a:lumMod val="50000"/>
                  </a:schemeClr>
                </a:solidFill>
                <a:latin typeface="Montserrat SemiBold"/>
                <a:sym typeface="Montserrat Regular"/>
              </a:rPr>
              <a:t>Basketball player that is known for 60% prob of making free shots makes 7 of 10; Step 4</a:t>
            </a:r>
          </a:p>
        </p:txBody>
      </p:sp>
      <p:sp>
        <p:nvSpPr>
          <p:cNvPr id="11" name="Foliennummernplatzhalter 10">
            <a:extLst>
              <a:ext uri="{FF2B5EF4-FFF2-40B4-BE49-F238E27FC236}">
                <a16:creationId xmlns:a16="http://schemas.microsoft.com/office/drawing/2014/main" id="{CAAAABED-1040-8E9E-8C35-BE509B1FA637}"/>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27</a:t>
            </a:fld>
            <a:endParaRPr lang="de-DE"/>
          </a:p>
        </p:txBody>
      </p:sp>
      <p:pic>
        <p:nvPicPr>
          <p:cNvPr id="6" name="Grafik 5">
            <a:extLst>
              <a:ext uri="{FF2B5EF4-FFF2-40B4-BE49-F238E27FC236}">
                <a16:creationId xmlns:a16="http://schemas.microsoft.com/office/drawing/2014/main" id="{C0B91ED4-2283-E579-7576-FB169CD37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7731337"/>
            <a:ext cx="31623691" cy="17055783"/>
          </a:xfrm>
          <a:prstGeom prst="rect">
            <a:avLst/>
          </a:prstGeom>
          <a:ln w="25400">
            <a:solidFill>
              <a:schemeClr val="tx2"/>
            </a:solidFill>
          </a:ln>
        </p:spPr>
      </p:pic>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D16D823E-BD5D-50EF-EDDC-55CCE34F7433}"/>
                  </a:ext>
                </a:extLst>
              </p:cNvPr>
              <p:cNvSpPr txBox="1"/>
              <p:nvPr/>
            </p:nvSpPr>
            <p:spPr>
              <a:xfrm>
                <a:off x="34609844" y="10464969"/>
                <a:ext cx="13220700" cy="19598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𝑷</m:t>
                      </m:r>
                      <m:d>
                        <m:dPr>
                          <m:ctrlPr>
                            <a:rPr lang="de-DE" b="1" i="1" smtClean="0">
                              <a:latin typeface="Cambria Math" panose="02040503050406030204" pitchFamily="18" charset="0"/>
                            </a:rPr>
                          </m:ctrlPr>
                        </m:dPr>
                        <m:e>
                          <m:r>
                            <a:rPr lang="de-DE" b="1" i="1" smtClean="0">
                              <a:latin typeface="Cambria Math" panose="02040503050406030204" pitchFamily="18" charset="0"/>
                            </a:rPr>
                            <m:t>𝟕</m:t>
                          </m:r>
                          <m:r>
                            <a:rPr lang="de-DE" b="1" i="1" smtClean="0">
                              <a:latin typeface="Cambria Math" panose="02040503050406030204" pitchFamily="18" charset="0"/>
                            </a:rPr>
                            <m:t> </m:t>
                          </m:r>
                          <m:r>
                            <a:rPr lang="de-DE" b="1" i="1" smtClean="0">
                              <a:latin typeface="Cambria Math" panose="02040503050406030204" pitchFamily="18" charset="0"/>
                            </a:rPr>
                            <m:t>𝒐𝒇</m:t>
                          </m:r>
                          <m:r>
                            <a:rPr lang="de-DE" b="1" i="1" smtClean="0">
                              <a:latin typeface="Cambria Math" panose="02040503050406030204" pitchFamily="18" charset="0"/>
                            </a:rPr>
                            <m:t> </m:t>
                          </m:r>
                          <m:r>
                            <a:rPr lang="de-DE" b="1" i="1" smtClean="0">
                              <a:latin typeface="Cambria Math" panose="02040503050406030204" pitchFamily="18" charset="0"/>
                            </a:rPr>
                            <m:t>𝟏𝟎</m:t>
                          </m:r>
                        </m:e>
                      </m:d>
                      <m:r>
                        <a:rPr lang="de-DE" b="1" i="1" smtClean="0">
                          <a:latin typeface="Cambria Math" panose="02040503050406030204" pitchFamily="18" charset="0"/>
                        </a:rPr>
                        <m:t>=</m:t>
                      </m:r>
                      <m:r>
                        <a:rPr lang="de-DE" b="1" i="1" smtClean="0">
                          <a:latin typeface="Cambria Math" panose="02040503050406030204" pitchFamily="18" charset="0"/>
                        </a:rPr>
                        <m:t>𝟏𝟐𝟎</m:t>
                      </m:r>
                      <m:r>
                        <a:rPr lang="de-DE" b="1" i="1" smtClean="0">
                          <a:latin typeface="Cambria Math" panose="02040503050406030204" pitchFamily="18" charset="0"/>
                          <a:ea typeface="Cambria Math" panose="02040503050406030204" pitchFamily="18" charset="0"/>
                        </a:rPr>
                        <m:t>×</m:t>
                      </m:r>
                      <m:sSup>
                        <m:sSupPr>
                          <m:ctrlPr>
                            <a:rPr lang="de-DE" b="1" i="1" smtClean="0">
                              <a:latin typeface="Cambria Math" panose="02040503050406030204" pitchFamily="18" charset="0"/>
                              <a:ea typeface="Cambria Math" panose="02040503050406030204" pitchFamily="18" charset="0"/>
                            </a:rPr>
                          </m:ctrlPr>
                        </m:sSupPr>
                        <m:e>
                          <m:r>
                            <a:rPr lang="de-DE" b="1" i="1" smtClean="0">
                              <a:latin typeface="Cambria Math" panose="02040503050406030204" pitchFamily="18" charset="0"/>
                              <a:ea typeface="Cambria Math" panose="02040503050406030204" pitchFamily="18" charset="0"/>
                            </a:rPr>
                            <m:t>𝟎</m:t>
                          </m:r>
                          <m:r>
                            <a:rPr lang="de-DE" b="1" i="1" smtClean="0">
                              <a:latin typeface="Cambria Math" panose="02040503050406030204" pitchFamily="18" charset="0"/>
                              <a:ea typeface="Cambria Math" panose="02040503050406030204" pitchFamily="18" charset="0"/>
                            </a:rPr>
                            <m:t>.</m:t>
                          </m:r>
                          <m:r>
                            <a:rPr lang="de-DE" b="1" i="1" smtClean="0">
                              <a:latin typeface="Cambria Math" panose="02040503050406030204" pitchFamily="18" charset="0"/>
                              <a:ea typeface="Cambria Math" panose="02040503050406030204" pitchFamily="18" charset="0"/>
                            </a:rPr>
                            <m:t>𝟔</m:t>
                          </m:r>
                        </m:e>
                        <m:sup>
                          <m:r>
                            <a:rPr lang="de-DE" b="1" i="1" smtClean="0">
                              <a:latin typeface="Cambria Math" panose="02040503050406030204" pitchFamily="18" charset="0"/>
                              <a:ea typeface="Cambria Math" panose="02040503050406030204" pitchFamily="18" charset="0"/>
                            </a:rPr>
                            <m:t>𝟕</m:t>
                          </m:r>
                        </m:sup>
                      </m:sSup>
                      <m:r>
                        <a:rPr lang="de-DE" b="1" i="1" smtClean="0">
                          <a:latin typeface="Cambria Math" panose="02040503050406030204" pitchFamily="18" charset="0"/>
                          <a:ea typeface="Cambria Math" panose="02040503050406030204" pitchFamily="18" charset="0"/>
                        </a:rPr>
                        <m:t>×</m:t>
                      </m:r>
                      <m:sSup>
                        <m:sSupPr>
                          <m:ctrlPr>
                            <a:rPr lang="de-DE" b="1" i="1" smtClean="0">
                              <a:latin typeface="Cambria Math" panose="02040503050406030204" pitchFamily="18" charset="0"/>
                              <a:ea typeface="Cambria Math" panose="02040503050406030204" pitchFamily="18" charset="0"/>
                            </a:rPr>
                          </m:ctrlPr>
                        </m:sSupPr>
                        <m:e>
                          <m:r>
                            <a:rPr lang="de-DE" b="1" i="1" smtClean="0">
                              <a:latin typeface="Cambria Math" panose="02040503050406030204" pitchFamily="18" charset="0"/>
                              <a:ea typeface="Cambria Math" panose="02040503050406030204" pitchFamily="18" charset="0"/>
                            </a:rPr>
                            <m:t>𝟎</m:t>
                          </m:r>
                          <m:r>
                            <a:rPr lang="de-DE" b="1" i="1" smtClean="0">
                              <a:latin typeface="Cambria Math" panose="02040503050406030204" pitchFamily="18" charset="0"/>
                              <a:ea typeface="Cambria Math" panose="02040503050406030204" pitchFamily="18" charset="0"/>
                            </a:rPr>
                            <m:t>.</m:t>
                          </m:r>
                          <m:r>
                            <a:rPr lang="de-DE" b="1" i="1" smtClean="0">
                              <a:latin typeface="Cambria Math" panose="02040503050406030204" pitchFamily="18" charset="0"/>
                              <a:ea typeface="Cambria Math" panose="02040503050406030204" pitchFamily="18" charset="0"/>
                            </a:rPr>
                            <m:t>𝟒</m:t>
                          </m:r>
                        </m:e>
                        <m:sup>
                          <m:r>
                            <a:rPr lang="de-DE" b="1" i="1" smtClean="0">
                              <a:latin typeface="Cambria Math" panose="02040503050406030204" pitchFamily="18" charset="0"/>
                              <a:ea typeface="Cambria Math" panose="02040503050406030204" pitchFamily="18" charset="0"/>
                            </a:rPr>
                            <m:t>𝟑</m:t>
                          </m:r>
                        </m:sup>
                      </m:sSup>
                      <m:r>
                        <a:rPr lang="de-DE" i="1">
                          <a:latin typeface="Cambria Math" panose="02040503050406030204" pitchFamily="18" charset="0"/>
                          <a:ea typeface="Cambria Math" panose="02040503050406030204" pitchFamily="18" charset="0"/>
                        </a:rPr>
                        <m:t>≈</m:t>
                      </m:r>
                      <m:r>
                        <a:rPr lang="de-DE" b="1" i="1" smtClean="0">
                          <a:latin typeface="Cambria Math" panose="02040503050406030204" pitchFamily="18" charset="0"/>
                          <a:ea typeface="Cambria Math" panose="02040503050406030204" pitchFamily="18" charset="0"/>
                        </a:rPr>
                        <m:t>𝟐𝟏</m:t>
                      </m:r>
                      <m:r>
                        <a:rPr lang="de-DE" b="1" i="1" smtClean="0">
                          <a:latin typeface="Cambria Math" panose="02040503050406030204" pitchFamily="18" charset="0"/>
                          <a:ea typeface="Cambria Math" panose="02040503050406030204" pitchFamily="18" charset="0"/>
                        </a:rPr>
                        <m:t>.</m:t>
                      </m:r>
                      <m:r>
                        <a:rPr lang="de-DE" b="1" i="1" smtClean="0">
                          <a:latin typeface="Cambria Math" panose="02040503050406030204" pitchFamily="18" charset="0"/>
                          <a:ea typeface="Cambria Math" panose="02040503050406030204" pitchFamily="18" charset="0"/>
                        </a:rPr>
                        <m:t>𝟓</m:t>
                      </m:r>
                      <m:r>
                        <a:rPr lang="de-DE" b="1"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3" name="Textfeld 12">
                <a:extLst>
                  <a:ext uri="{FF2B5EF4-FFF2-40B4-BE49-F238E27FC236}">
                    <a16:creationId xmlns:a16="http://schemas.microsoft.com/office/drawing/2014/main" id="{D16D823E-BD5D-50EF-EDDC-55CCE34F7433}"/>
                  </a:ext>
                </a:extLst>
              </p:cNvPr>
              <p:cNvSpPr txBox="1">
                <a:spLocks noRot="1" noChangeAspect="1" noMove="1" noResize="1" noEditPoints="1" noAdjustHandles="1" noChangeArrowheads="1" noChangeShapeType="1" noTextEdit="1"/>
              </p:cNvSpPr>
              <p:nvPr/>
            </p:nvSpPr>
            <p:spPr>
              <a:xfrm>
                <a:off x="34609844" y="10464969"/>
                <a:ext cx="13220700" cy="1959896"/>
              </a:xfrm>
              <a:prstGeom prst="rect">
                <a:avLst/>
              </a:prstGeom>
              <a:blipFill>
                <a:blip r:embed="rId3"/>
                <a:stretch>
                  <a:fillRect/>
                </a:stretch>
              </a:blipFill>
              <a:ln w="25400" cap="flat">
                <a:noFill/>
                <a:miter lim="400000"/>
              </a:ln>
              <a:effectLst/>
            </p:spPr>
            <p:txBody>
              <a:bodyPr/>
              <a:lstStyle/>
              <a:p>
                <a:r>
                  <a:rPr lang="de-DE">
                    <a:noFill/>
                  </a:rPr>
                  <a:t> </a:t>
                </a:r>
              </a:p>
            </p:txBody>
          </p:sp>
        </mc:Fallback>
      </mc:AlternateContent>
    </p:spTree>
    <p:extLst>
      <p:ext uri="{BB962C8B-B14F-4D97-AF65-F5344CB8AC3E}">
        <p14:creationId xmlns:p14="http://schemas.microsoft.com/office/powerpoint/2010/main" val="349719663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64B167DC-F6C4-A6E2-CAE5-FA3B5AE8CB78}"/>
              </a:ext>
            </a:extLst>
          </p:cNvPr>
          <p:cNvSpPr txBox="1"/>
          <p:nvPr/>
        </p:nvSpPr>
        <p:spPr>
          <a:xfrm>
            <a:off x="3038836" y="2141359"/>
            <a:ext cx="2157802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Binomial</a:t>
            </a:r>
            <a:r>
              <a:rPr lang="de-DE" sz="15000" dirty="0">
                <a:solidFill>
                  <a:schemeClr val="tx1"/>
                </a:solidFill>
              </a:rPr>
              <a:t> </a:t>
            </a:r>
            <a:r>
              <a:rPr lang="de-DE" sz="15000" dirty="0" err="1">
                <a:solidFill>
                  <a:schemeClr val="tx1"/>
                </a:solidFill>
              </a:rPr>
              <a:t>distribution</a:t>
            </a:r>
            <a:endParaRPr lang="de-DE" sz="15000" dirty="0">
              <a:solidFill>
                <a:schemeClr val="tx1"/>
              </a:solidFill>
            </a:endParaRPr>
          </a:p>
        </p:txBody>
      </p:sp>
      <p:sp>
        <p:nvSpPr>
          <p:cNvPr id="3" name="Shape">
            <a:extLst>
              <a:ext uri="{FF2B5EF4-FFF2-40B4-BE49-F238E27FC236}">
                <a16:creationId xmlns:a16="http://schemas.microsoft.com/office/drawing/2014/main" id="{6203691F-C204-A5FC-0884-17464CCC6A63}"/>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19A08EBA-0E33-D444-C27B-9C7942D024F2}"/>
              </a:ext>
            </a:extLst>
          </p:cNvPr>
          <p:cNvSpPr txBox="1"/>
          <p:nvPr/>
        </p:nvSpPr>
        <p:spPr>
          <a:xfrm>
            <a:off x="7095034" y="4937247"/>
            <a:ext cx="381494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Example for probability calculation - Generalization: </a:t>
            </a:r>
            <a:br>
              <a:rPr lang="en-US" b="0" dirty="0">
                <a:solidFill>
                  <a:schemeClr val="accent1">
                    <a:lumMod val="50000"/>
                  </a:schemeClr>
                </a:solidFill>
                <a:latin typeface="Montserrat SemiBold"/>
                <a:sym typeface="Montserrat Regular"/>
              </a:rPr>
            </a:br>
            <a:r>
              <a:rPr lang="en-US" b="0" dirty="0">
                <a:solidFill>
                  <a:schemeClr val="accent1">
                    <a:lumMod val="50000"/>
                  </a:schemeClr>
                </a:solidFill>
                <a:latin typeface="Montserrat SemiBold"/>
                <a:sym typeface="Montserrat Regular"/>
              </a:rPr>
              <a:t>Basketball player that is known for 60% prob of making free shots makes k of n</a:t>
            </a:r>
          </a:p>
        </p:txBody>
      </p:sp>
      <p:sp>
        <p:nvSpPr>
          <p:cNvPr id="11" name="Foliennummernplatzhalter 10">
            <a:extLst>
              <a:ext uri="{FF2B5EF4-FFF2-40B4-BE49-F238E27FC236}">
                <a16:creationId xmlns:a16="http://schemas.microsoft.com/office/drawing/2014/main" id="{CAAAABED-1040-8E9E-8C35-BE509B1FA637}"/>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28</a:t>
            </a:fld>
            <a:endParaRPr lang="de-DE"/>
          </a:p>
        </p:txBody>
      </p:sp>
      <p:pic>
        <p:nvPicPr>
          <p:cNvPr id="7" name="Grafik 6">
            <a:extLst>
              <a:ext uri="{FF2B5EF4-FFF2-40B4-BE49-F238E27FC236}">
                <a16:creationId xmlns:a16="http://schemas.microsoft.com/office/drawing/2014/main" id="{95B7B6D7-91EC-8A50-93AC-F44D2263F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212" y="8615304"/>
            <a:ext cx="10331383" cy="2281296"/>
          </a:xfrm>
          <a:prstGeom prst="rect">
            <a:avLst/>
          </a:prstGeom>
          <a:ln w="25400">
            <a:solidFill>
              <a:schemeClr val="tx2"/>
            </a:solidFill>
          </a:ln>
        </p:spPr>
      </p:pic>
      <p:pic>
        <p:nvPicPr>
          <p:cNvPr id="9" name="Grafik 8">
            <a:extLst>
              <a:ext uri="{FF2B5EF4-FFF2-40B4-BE49-F238E27FC236}">
                <a16:creationId xmlns:a16="http://schemas.microsoft.com/office/drawing/2014/main" id="{78166F1B-6F54-B30C-986B-0FC501586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212" y="11237032"/>
            <a:ext cx="9115688" cy="9336824"/>
          </a:xfrm>
          <a:prstGeom prst="rect">
            <a:avLst/>
          </a:prstGeom>
          <a:ln w="25400">
            <a:solidFill>
              <a:schemeClr val="tx2"/>
            </a:solidFill>
          </a:ln>
        </p:spPr>
      </p:pic>
      <p:pic>
        <p:nvPicPr>
          <p:cNvPr id="12" name="Grafik 11">
            <a:extLst>
              <a:ext uri="{FF2B5EF4-FFF2-40B4-BE49-F238E27FC236}">
                <a16:creationId xmlns:a16="http://schemas.microsoft.com/office/drawing/2014/main" id="{9EFAAE42-D6B3-93F5-874F-3443880DD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7647" y="11237033"/>
            <a:ext cx="8410271" cy="9336824"/>
          </a:xfrm>
          <a:prstGeom prst="rect">
            <a:avLst/>
          </a:prstGeom>
          <a:ln w="25400">
            <a:solidFill>
              <a:schemeClr val="tx2"/>
            </a:solidFill>
          </a:ln>
        </p:spPr>
      </p:pic>
      <p:pic>
        <p:nvPicPr>
          <p:cNvPr id="15" name="Grafik 14">
            <a:extLst>
              <a:ext uri="{FF2B5EF4-FFF2-40B4-BE49-F238E27FC236}">
                <a16:creationId xmlns:a16="http://schemas.microsoft.com/office/drawing/2014/main" id="{6577AF9B-1046-DBD3-BC95-36977A8A9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39748" y="11237032"/>
            <a:ext cx="8880773" cy="9318729"/>
          </a:xfrm>
          <a:prstGeom prst="rect">
            <a:avLst/>
          </a:prstGeom>
          <a:ln w="25400">
            <a:solidFill>
              <a:schemeClr val="tx2"/>
            </a:solidFill>
          </a:ln>
        </p:spPr>
      </p:pic>
      <p:pic>
        <p:nvPicPr>
          <p:cNvPr id="17" name="Grafik 16">
            <a:extLst>
              <a:ext uri="{FF2B5EF4-FFF2-40B4-BE49-F238E27FC236}">
                <a16:creationId xmlns:a16="http://schemas.microsoft.com/office/drawing/2014/main" id="{56CE4C64-CF01-889B-EAFC-FD739DC4A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22351" y="8615304"/>
            <a:ext cx="12730168" cy="11940457"/>
          </a:xfrm>
          <a:prstGeom prst="rect">
            <a:avLst/>
          </a:prstGeom>
          <a:ln w="25400">
            <a:solidFill>
              <a:schemeClr val="tx2"/>
            </a:solidFill>
          </a:ln>
        </p:spPr>
      </p:pic>
      <p:sp>
        <p:nvSpPr>
          <p:cNvPr id="18" name="Rechteck 17">
            <a:extLst>
              <a:ext uri="{FF2B5EF4-FFF2-40B4-BE49-F238E27FC236}">
                <a16:creationId xmlns:a16="http://schemas.microsoft.com/office/drawing/2014/main" id="{A8DCB5A9-3947-00E0-4888-058DD4DC939F}"/>
              </a:ext>
            </a:extLst>
          </p:cNvPr>
          <p:cNvSpPr/>
          <p:nvPr/>
        </p:nvSpPr>
        <p:spPr>
          <a:xfrm>
            <a:off x="37523974" y="12494332"/>
            <a:ext cx="918926" cy="11203868"/>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2" name="Textfeld 21">
            <a:extLst>
              <a:ext uri="{FF2B5EF4-FFF2-40B4-BE49-F238E27FC236}">
                <a16:creationId xmlns:a16="http://schemas.microsoft.com/office/drawing/2014/main" id="{3FC9EECF-3498-A19B-B372-A959CB9FA3B0}"/>
              </a:ext>
            </a:extLst>
          </p:cNvPr>
          <p:cNvSpPr txBox="1"/>
          <p:nvPr/>
        </p:nvSpPr>
        <p:spPr>
          <a:xfrm>
            <a:off x="35354537" y="23672127"/>
            <a:ext cx="525780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tx1"/>
                </a:solidFill>
                <a:latin typeface="Söhne"/>
                <a:ea typeface="+mn-ea"/>
                <a:cs typeface="+mn-cs"/>
                <a:sym typeface="Montserrat Regular"/>
              </a:rPr>
              <a:t>This example</a:t>
            </a:r>
          </a:p>
        </p:txBody>
      </p:sp>
    </p:spTree>
    <p:extLst>
      <p:ext uri="{BB962C8B-B14F-4D97-AF65-F5344CB8AC3E}">
        <p14:creationId xmlns:p14="http://schemas.microsoft.com/office/powerpoint/2010/main" val="36776358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p:nvPr/>
            </p:nvSpPr>
            <p:spPr>
              <a:xfrm>
                <a:off x="26250900" y="7822149"/>
                <a:ext cx="20566380" cy="15876013"/>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01600" tIns="101600" rIns="101600" bIns="101600">
                <a:spAutoFit/>
              </a:bodyPr>
              <a:lstStyle>
                <a:lvl1pPr algn="l">
                  <a:lnSpc>
                    <a:spcPct val="120000"/>
                  </a:lnSpc>
                  <a:defRPr sz="5600" b="0">
                    <a:solidFill>
                      <a:srgbClr val="5D6788"/>
                    </a:solidFill>
                    <a:latin typeface="Montserrat Regular"/>
                    <a:ea typeface="Montserrat Regular"/>
                    <a:cs typeface="Montserrat Regular"/>
                    <a:sym typeface="Montserrat Regular"/>
                  </a:defRPr>
                </a:lvl1pPr>
              </a:lstStyle>
              <a:p>
                <a:pPr>
                  <a:spcAft>
                    <a:spcPts val="600"/>
                  </a:spcAft>
                </a:pPr>
                <a:r>
                  <a:rPr lang="en-US" sz="6000" b="1" dirty="0">
                    <a:solidFill>
                      <a:schemeClr val="tx1"/>
                    </a:solidFill>
                    <a:latin typeface="Söhne"/>
                    <a:ea typeface="+mn-ea"/>
                    <a:cs typeface="+mn-cs"/>
                    <a:sym typeface="Helvetica Neue"/>
                  </a:rPr>
                  <a:t>Formula:</a:t>
                </a:r>
              </a:p>
              <a:p>
                <a:pPr>
                  <a:spcAft>
                    <a:spcPts val="600"/>
                  </a:spcAft>
                </a:pPr>
                <a14:m>
                  <m:oMath xmlns:m="http://schemas.openxmlformats.org/officeDocument/2006/math">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𝒌</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 </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𝒐𝒇</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 </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e>
                    </m:d>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m>
                          <m:mPr>
                            <m:mcs>
                              <m:mc>
                                <m:mcPr>
                                  <m:count m:val="1"/>
                                  <m:mcJc m:val="center"/>
                                </m:mcPr>
                              </m:mc>
                            </m:mcs>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mPr>
                          <m:mr>
                            <m:e>
                              <m:r>
                                <m:rPr>
                                  <m:brk m:alnAt="7"/>
                                </m:r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e>
                          </m:mr>
                          <m:m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𝒌</m:t>
                              </m:r>
                            </m:e>
                          </m:mr>
                        </m:m>
                      </m:e>
                    </m:d>
                    <m:sSup>
                      <m:sSup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sSup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𝒑</m:t>
                        </m:r>
                      </m:e>
                      <m:sup>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𝒌</m:t>
                        </m:r>
                      </m:sup>
                    </m:sSup>
                    <m:sSup>
                      <m:sSup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sSupPr>
                      <m:e>
                        <m:r>
                          <a:rPr lang="de-DE" sz="6000" i="1">
                            <a:latin typeface="Cambria Math" panose="02040503050406030204" pitchFamily="18" charset="0"/>
                          </a:rPr>
                          <m:t>(</m:t>
                        </m:r>
                        <m:r>
                          <a:rPr lang="de-DE" sz="6000" i="1">
                            <a:latin typeface="Cambria Math" panose="02040503050406030204" pitchFamily="18" charset="0"/>
                          </a:rPr>
                          <m:t>𝟏</m:t>
                        </m:r>
                        <m:r>
                          <a:rPr lang="de-DE" sz="6000" i="1">
                            <a:latin typeface="Cambria Math" panose="02040503050406030204" pitchFamily="18" charset="0"/>
                          </a:rPr>
                          <m:t>−</m:t>
                        </m:r>
                        <m:r>
                          <a:rPr lang="de-DE" sz="6000" i="1">
                            <a:latin typeface="Cambria Math" panose="02040503050406030204" pitchFamily="18" charset="0"/>
                          </a:rPr>
                          <m:t>𝒑</m:t>
                        </m:r>
                        <m:r>
                          <a:rPr lang="de-DE" sz="6000" i="1">
                            <a:latin typeface="Cambria Math" panose="02040503050406030204" pitchFamily="18" charset="0"/>
                          </a:rPr>
                          <m:t>)</m:t>
                        </m:r>
                      </m:e>
                      <m:sup>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𝒌</m:t>
                        </m:r>
                      </m:sup>
                    </m:sSup>
                  </m:oMath>
                </a14:m>
                <a:r>
                  <a:rPr kumimoji="0" lang="de-DE" sz="6000" b="1" i="0" u="none" strike="noStrike" cap="none" spc="0" normalizeH="0" baseline="0" dirty="0">
                    <a:ln>
                      <a:noFill/>
                    </a:ln>
                    <a:solidFill>
                      <a:srgbClr val="000000"/>
                    </a:solidFill>
                    <a:effectLst/>
                    <a:uFillTx/>
                    <a:sym typeface="Helvetica Neue"/>
                  </a:rPr>
                  <a:t> </a:t>
                </a:r>
              </a:p>
              <a:p>
                <a:pPr>
                  <a:spcAft>
                    <a:spcPts val="600"/>
                  </a:spcAft>
                </a:pPr>
                <a:endParaRPr lang="en-US" sz="6000" b="1" dirty="0">
                  <a:solidFill>
                    <a:schemeClr val="tx1"/>
                  </a:solidFill>
                  <a:latin typeface="Söhne"/>
                  <a:ea typeface="+mn-ea"/>
                  <a:cs typeface="+mn-cs"/>
                  <a:sym typeface="Helvetica Neue"/>
                </a:endParaRPr>
              </a:p>
              <a:p>
                <a:pPr>
                  <a:spcAft>
                    <a:spcPts val="600"/>
                  </a:spcAft>
                </a:pPr>
                <a:r>
                  <a:rPr lang="en-US" sz="6000" b="1" dirty="0">
                    <a:solidFill>
                      <a:schemeClr val="tx1"/>
                    </a:solidFill>
                    <a:latin typeface="Söhne"/>
                    <a:ea typeface="+mn-ea"/>
                    <a:cs typeface="+mn-cs"/>
                    <a:sym typeface="Helvetica Neue"/>
                  </a:rPr>
                  <a:t>Parameters:</a:t>
                </a:r>
              </a:p>
              <a:p>
                <a:pPr marL="857250" indent="-857250" algn="l">
                  <a:spcAft>
                    <a:spcPts val="600"/>
                  </a:spcAft>
                  <a:buFont typeface="Arial" panose="020B0604020202020204" pitchFamily="34" charset="0"/>
                  <a:buChar char="•"/>
                </a:pPr>
                <a:r>
                  <a:rPr lang="en-US" sz="6000" dirty="0">
                    <a:solidFill>
                      <a:schemeClr val="tx1"/>
                    </a:solidFill>
                    <a:latin typeface="Söhne"/>
                    <a:ea typeface="+mn-ea"/>
                    <a:cs typeface="+mn-cs"/>
                    <a:sym typeface="Helvetica Neue"/>
                  </a:rPr>
                  <a:t>n: number of trials</a:t>
                </a:r>
              </a:p>
              <a:p>
                <a:pPr marL="857250" indent="-857250" algn="l">
                  <a:spcAft>
                    <a:spcPts val="600"/>
                  </a:spcAft>
                  <a:buFont typeface="Arial" panose="020B0604020202020204" pitchFamily="34" charset="0"/>
                  <a:buChar char="•"/>
                </a:pPr>
                <a:r>
                  <a:rPr lang="en-US" sz="6000" dirty="0">
                    <a:solidFill>
                      <a:schemeClr val="tx1"/>
                    </a:solidFill>
                    <a:latin typeface="Söhne"/>
                    <a:ea typeface="+mn-ea"/>
                    <a:cs typeface="+mn-cs"/>
                    <a:sym typeface="Helvetica Neue"/>
                  </a:rPr>
                  <a:t>p: probability of success on each trial</a:t>
                </a:r>
              </a:p>
              <a:p>
                <a:pPr marL="857250" indent="-857250" algn="l">
                  <a:spcAft>
                    <a:spcPts val="600"/>
                  </a:spcAft>
                  <a:buFont typeface="Arial" panose="020B0604020202020204" pitchFamily="34" charset="0"/>
                  <a:buChar char="•"/>
                </a:pPr>
                <a:r>
                  <a:rPr lang="en-US" sz="6000" dirty="0">
                    <a:solidFill>
                      <a:schemeClr val="tx1"/>
                    </a:solidFill>
                    <a:latin typeface="Söhne"/>
                    <a:ea typeface="+mn-ea"/>
                    <a:cs typeface="+mn-cs"/>
                    <a:sym typeface="Helvetica Neue"/>
                  </a:rPr>
                  <a:t>k (input factor on x-axis): number of actual positive outcomes</a:t>
                </a:r>
              </a:p>
              <a:p>
                <a:pPr algn="l">
                  <a:spcAft>
                    <a:spcPts val="600"/>
                  </a:spcAft>
                </a:pPr>
                <a:endParaRPr lang="en-US" sz="6000" dirty="0">
                  <a:solidFill>
                    <a:schemeClr val="tx1"/>
                  </a:solidFill>
                  <a:latin typeface="Söhne"/>
                  <a:ea typeface="+mn-ea"/>
                  <a:cs typeface="+mn-cs"/>
                  <a:sym typeface="Helvetica Neue"/>
                </a:endParaRPr>
              </a:p>
              <a:p>
                <a:pPr algn="l">
                  <a:spcAft>
                    <a:spcPts val="600"/>
                  </a:spcAft>
                </a:pPr>
                <a:r>
                  <a:rPr lang="en-US" sz="6000" b="1" dirty="0">
                    <a:solidFill>
                      <a:schemeClr val="tx1"/>
                    </a:solidFill>
                    <a:latin typeface="Söhne"/>
                    <a:ea typeface="+mn-ea"/>
                    <a:cs typeface="+mn-cs"/>
                    <a:sym typeface="Helvetica Neue"/>
                  </a:rPr>
                  <a:t>Use cases:</a:t>
                </a:r>
              </a:p>
              <a:p>
                <a:pPr marL="685800" indent="-685800">
                  <a:spcAft>
                    <a:spcPts val="600"/>
                  </a:spcAft>
                  <a:buFont typeface="Arial" panose="020B0604020202020204" pitchFamily="34" charset="0"/>
                  <a:buChar char="•"/>
                </a:pPr>
                <a:r>
                  <a:rPr lang="en-US" sz="6000" dirty="0">
                    <a:solidFill>
                      <a:schemeClr val="tx1"/>
                    </a:solidFill>
                    <a:latin typeface="Söhne"/>
                    <a:ea typeface="+mn-ea"/>
                    <a:cs typeface="+mn-cs"/>
                    <a:sym typeface="Helvetica Neue"/>
                  </a:rPr>
                  <a:t>Quality Control: In a manufacturing company the probability of producing a defective item is 0.05, and it manufactures 200 items per day</a:t>
                </a:r>
              </a:p>
              <a:p>
                <a:pPr marL="685800" indent="-685800">
                  <a:spcAft>
                    <a:spcPts val="600"/>
                  </a:spcAft>
                  <a:buFont typeface="Arial" panose="020B0604020202020204" pitchFamily="34" charset="0"/>
                  <a:buChar char="•"/>
                </a:pPr>
                <a:r>
                  <a:rPr lang="en-US" sz="6000" dirty="0">
                    <a:solidFill>
                      <a:schemeClr val="tx1"/>
                    </a:solidFill>
                    <a:latin typeface="Söhne"/>
                    <a:ea typeface="+mn-ea"/>
                    <a:cs typeface="+mn-cs"/>
                    <a:sym typeface="Helvetica Neue"/>
                  </a:rPr>
                  <a:t>Spam email classifier</a:t>
                </a:r>
                <a:endParaRPr sz="6000" dirty="0">
                  <a:solidFill>
                    <a:schemeClr val="tx1"/>
                  </a:solidFill>
                  <a:latin typeface="Söhne"/>
                  <a:ea typeface="+mn-ea"/>
                  <a:cs typeface="+mn-cs"/>
                  <a:sym typeface="Helvetica Neue"/>
                </a:endParaRPr>
              </a:p>
            </p:txBody>
          </p:sp>
        </mc:Choice>
        <mc:Fallback xmlns="">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a:spLocks noRot="1" noChangeAspect="1" noMove="1" noResize="1" noEditPoints="1" noAdjustHandles="1" noChangeArrowheads="1" noChangeShapeType="1" noTextEdit="1"/>
              </p:cNvSpPr>
              <p:nvPr/>
            </p:nvSpPr>
            <p:spPr>
              <a:xfrm>
                <a:off x="26250900" y="7822149"/>
                <a:ext cx="20566380" cy="15876013"/>
              </a:xfrm>
              <a:prstGeom prst="rect">
                <a:avLst/>
              </a:prstGeom>
              <a:blipFill>
                <a:blip r:embed="rId2"/>
                <a:stretch>
                  <a:fillRect l="-1749" t="-115" r="-1689" b="-1306"/>
                </a:stretch>
              </a:blipFill>
              <a:ln w="254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de-DE">
                    <a:noFill/>
                  </a:rPr>
                  <a:t> </a:t>
                </a:r>
              </a:p>
            </p:txBody>
          </p:sp>
        </mc:Fallback>
      </mc:AlternateContent>
      <p:sp>
        <p:nvSpPr>
          <p:cNvPr id="2" name="Title first slide">
            <a:extLst>
              <a:ext uri="{FF2B5EF4-FFF2-40B4-BE49-F238E27FC236}">
                <a16:creationId xmlns:a16="http://schemas.microsoft.com/office/drawing/2014/main" id="{64B167DC-F6C4-A6E2-CAE5-FA3B5AE8CB78}"/>
              </a:ext>
            </a:extLst>
          </p:cNvPr>
          <p:cNvSpPr txBox="1"/>
          <p:nvPr/>
        </p:nvSpPr>
        <p:spPr>
          <a:xfrm>
            <a:off x="3038836" y="2141359"/>
            <a:ext cx="2157802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Binomial</a:t>
            </a:r>
            <a:r>
              <a:rPr lang="de-DE" sz="15000" dirty="0">
                <a:solidFill>
                  <a:schemeClr val="tx1"/>
                </a:solidFill>
              </a:rPr>
              <a:t> </a:t>
            </a:r>
            <a:r>
              <a:rPr lang="de-DE" sz="15000" dirty="0" err="1">
                <a:solidFill>
                  <a:schemeClr val="tx1"/>
                </a:solidFill>
              </a:rPr>
              <a:t>distribution</a:t>
            </a:r>
            <a:endParaRPr lang="de-DE" sz="15000" dirty="0">
              <a:solidFill>
                <a:schemeClr val="tx1"/>
              </a:solidFill>
            </a:endParaRPr>
          </a:p>
        </p:txBody>
      </p:sp>
      <p:sp>
        <p:nvSpPr>
          <p:cNvPr id="3" name="Shape">
            <a:extLst>
              <a:ext uri="{FF2B5EF4-FFF2-40B4-BE49-F238E27FC236}">
                <a16:creationId xmlns:a16="http://schemas.microsoft.com/office/drawing/2014/main" id="{6203691F-C204-A5FC-0884-17464CCC6A63}"/>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19A08EBA-0E33-D444-C27B-9C7942D024F2}"/>
              </a:ext>
            </a:extLst>
          </p:cNvPr>
          <p:cNvSpPr txBox="1"/>
          <p:nvPr/>
        </p:nvSpPr>
        <p:spPr>
          <a:xfrm>
            <a:off x="7095034" y="4937247"/>
            <a:ext cx="38634130"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repeated Bernoulli distribution, i.e. probability distribution that describes number of successes in fixed number of independent binary experiments, each with same probability of success.</a:t>
            </a:r>
          </a:p>
        </p:txBody>
      </p:sp>
      <p:sp>
        <p:nvSpPr>
          <p:cNvPr id="11" name="Foliennummernplatzhalter 10">
            <a:extLst>
              <a:ext uri="{FF2B5EF4-FFF2-40B4-BE49-F238E27FC236}">
                <a16:creationId xmlns:a16="http://schemas.microsoft.com/office/drawing/2014/main" id="{CAAAABED-1040-8E9E-8C35-BE509B1FA637}"/>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29</a:t>
            </a:fld>
            <a:endParaRPr lang="de-DE"/>
          </a:p>
        </p:txBody>
      </p:sp>
      <p:pic>
        <p:nvPicPr>
          <p:cNvPr id="14" name="Grafik 13">
            <a:extLst>
              <a:ext uri="{FF2B5EF4-FFF2-40B4-BE49-F238E27FC236}">
                <a16:creationId xmlns:a16="http://schemas.microsoft.com/office/drawing/2014/main" id="{2027951B-A505-D421-D920-7B516BCE7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6" y="7158618"/>
            <a:ext cx="20087864" cy="20087864"/>
          </a:xfrm>
          <a:prstGeom prst="rect">
            <a:avLst/>
          </a:prstGeom>
          <a:ln w="25400">
            <a:solidFill>
              <a:schemeClr val="tx2"/>
            </a:solidFill>
          </a:ln>
        </p:spPr>
      </p:pic>
    </p:spTree>
    <p:extLst>
      <p:ext uri="{BB962C8B-B14F-4D97-AF65-F5344CB8AC3E}">
        <p14:creationId xmlns:p14="http://schemas.microsoft.com/office/powerpoint/2010/main" val="36587954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B683529-A566-0773-160F-59A9BCAC311B}"/>
              </a:ext>
            </a:extLst>
          </p:cNvPr>
          <p:cNvSpPr/>
          <p:nvPr/>
        </p:nvSpPr>
        <p:spPr>
          <a:xfrm>
            <a:off x="2705100" y="7696200"/>
            <a:ext cx="22476069" cy="17168446"/>
          </a:xfrm>
          <a:prstGeom prst="rect">
            <a:avLst/>
          </a:prstGeom>
          <a:solidFill>
            <a:schemeClr val="bg1"/>
          </a:solidFill>
          <a:ln w="25400" cap="flat">
            <a:solidFill>
              <a:schemeClr val="bg1">
                <a:lumMod val="6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80" name="Timeline Infographic"/>
          <p:cNvSpPr txBox="1"/>
          <p:nvPr/>
        </p:nvSpPr>
        <p:spPr>
          <a:xfrm>
            <a:off x="3373340" y="1536637"/>
            <a:ext cx="38079459" cy="359072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dirty="0"/>
              <a:t>1.	Technical </a:t>
            </a:r>
            <a:r>
              <a:rPr lang="de-DE" dirty="0" err="1"/>
              <a:t>Prerequisites</a:t>
            </a:r>
            <a:endParaRPr lang="de-DE" dirty="0"/>
          </a:p>
        </p:txBody>
      </p:sp>
      <p:sp>
        <p:nvSpPr>
          <p:cNvPr id="381" name="Subtitle demo text"/>
          <p:cNvSpPr txBox="1"/>
          <p:nvPr/>
        </p:nvSpPr>
        <p:spPr>
          <a:xfrm>
            <a:off x="7033027" y="4880822"/>
            <a:ext cx="38361632" cy="112851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chemeClr val="accent1">
                    <a:lumMod val="50000"/>
                  </a:schemeClr>
                </a:solidFill>
              </a:rPr>
              <a:t>means installation of Python environment with </a:t>
            </a:r>
            <a:r>
              <a:rPr lang="en-US" dirty="0" err="1">
                <a:solidFill>
                  <a:schemeClr val="accent1">
                    <a:lumMod val="50000"/>
                  </a:schemeClr>
                </a:solidFill>
              </a:rPr>
              <a:t>Jupyter</a:t>
            </a:r>
            <a:endParaRPr lang="en-US" dirty="0">
              <a:solidFill>
                <a:schemeClr val="accent1">
                  <a:lumMod val="50000"/>
                </a:schemeClr>
              </a:solidFill>
            </a:endParaRPr>
          </a:p>
        </p:txBody>
      </p:sp>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3</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pic>
        <p:nvPicPr>
          <p:cNvPr id="3" name="Grafik 2">
            <a:extLst>
              <a:ext uri="{FF2B5EF4-FFF2-40B4-BE49-F238E27FC236}">
                <a16:creationId xmlns:a16="http://schemas.microsoft.com/office/drawing/2014/main" id="{AB53D3DE-70B8-2933-380F-06807D0A8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7" y="8099318"/>
            <a:ext cx="16858507" cy="16278996"/>
          </a:xfrm>
          <a:prstGeom prst="rect">
            <a:avLst/>
          </a:prstGeom>
          <a:ln w="25400">
            <a:noFill/>
          </a:ln>
        </p:spPr>
      </p:pic>
      <p:sp>
        <p:nvSpPr>
          <p:cNvPr id="6" name="Rechteck: abgerundete Ecken 5">
            <a:extLst>
              <a:ext uri="{FF2B5EF4-FFF2-40B4-BE49-F238E27FC236}">
                <a16:creationId xmlns:a16="http://schemas.microsoft.com/office/drawing/2014/main" id="{7F4B8325-63E2-9357-9203-DF66B56A9994}"/>
              </a:ext>
            </a:extLst>
          </p:cNvPr>
          <p:cNvSpPr/>
          <p:nvPr/>
        </p:nvSpPr>
        <p:spPr>
          <a:xfrm>
            <a:off x="13480950" y="14499026"/>
            <a:ext cx="5538570" cy="6045904"/>
          </a:xfrm>
          <a:prstGeom prst="roundRect">
            <a:avLst/>
          </a:prstGeom>
          <a:solidFill>
            <a:schemeClr val="bg1">
              <a:lumMod val="85000"/>
              <a:alpha val="96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8" name="Grafik 7">
            <a:extLst>
              <a:ext uri="{FF2B5EF4-FFF2-40B4-BE49-F238E27FC236}">
                <a16:creationId xmlns:a16="http://schemas.microsoft.com/office/drawing/2014/main" id="{64151781-F7A3-433F-7364-9EEB9B35F7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37705" y="22455259"/>
            <a:ext cx="8483363" cy="1384048"/>
          </a:xfrm>
          <a:prstGeom prst="rect">
            <a:avLst/>
          </a:prstGeom>
        </p:spPr>
      </p:pic>
      <p:sp>
        <p:nvSpPr>
          <p:cNvPr id="10" name="Textfeld 9">
            <a:extLst>
              <a:ext uri="{FF2B5EF4-FFF2-40B4-BE49-F238E27FC236}">
                <a16:creationId xmlns:a16="http://schemas.microsoft.com/office/drawing/2014/main" id="{A9A414B4-54ED-9997-FD25-087455FF97C8}"/>
              </a:ext>
            </a:extLst>
          </p:cNvPr>
          <p:cNvSpPr txBox="1"/>
          <p:nvPr/>
        </p:nvSpPr>
        <p:spPr>
          <a:xfrm>
            <a:off x="26144330" y="8072261"/>
            <a:ext cx="20173548"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chemeClr val="tx1"/>
                </a:solidFill>
                <a:latin typeface="Söhne"/>
              </a:rPr>
              <a:t>Install the environment: </a:t>
            </a:r>
          </a:p>
          <a:p>
            <a:pPr marL="857250" indent="-857250" algn="l">
              <a:buFont typeface="Arial" panose="020B0604020202020204" pitchFamily="34" charset="0"/>
              <a:buChar char="•"/>
            </a:pPr>
            <a:r>
              <a:rPr lang="en-US" b="0" dirty="0">
                <a:solidFill>
                  <a:schemeClr val="tx1"/>
                </a:solidFill>
                <a:latin typeface="Söhne"/>
              </a:rPr>
              <a:t>GitHub Link:</a:t>
            </a:r>
            <a:br>
              <a:rPr lang="en-US" b="0" dirty="0">
                <a:solidFill>
                  <a:schemeClr val="tx1"/>
                </a:solidFill>
                <a:latin typeface="Söhne"/>
              </a:rPr>
            </a:br>
            <a:r>
              <a:rPr lang="en-US" b="0" dirty="0">
                <a:solidFill>
                  <a:schemeClr val="tx1"/>
                </a:solidFill>
                <a:latin typeface="Söhne"/>
                <a:hlinkClick r:id="rId5">
                  <a:extLst>
                    <a:ext uri="{A12FA001-AC4F-418D-AE19-62706E023703}">
                      <ahyp:hlinkClr xmlns:ahyp="http://schemas.microsoft.com/office/drawing/2018/hyperlinkcolor" val="tx"/>
                    </a:ext>
                  </a:extLst>
                </a:hlinkClick>
              </a:rPr>
              <a:t>https://github.com/MathforDataScience/DSR_Statistics1/</a:t>
            </a:r>
            <a:r>
              <a:rPr lang="en-US" b="0" dirty="0">
                <a:solidFill>
                  <a:schemeClr val="tx1"/>
                </a:solidFill>
                <a:latin typeface="Söhne"/>
              </a:rPr>
              <a:t> </a:t>
            </a:r>
          </a:p>
          <a:p>
            <a:pPr marL="857250" indent="-857250" algn="l">
              <a:buFont typeface="Arial" panose="020B0604020202020204" pitchFamily="34" charset="0"/>
              <a:buChar char="•"/>
            </a:pPr>
            <a:endParaRPr lang="en-US" b="0" dirty="0">
              <a:solidFill>
                <a:schemeClr val="tx1"/>
              </a:solidFill>
              <a:latin typeface="Söhne"/>
            </a:endParaRPr>
          </a:p>
          <a:p>
            <a:pPr marL="857250" indent="-857250" algn="l">
              <a:buFont typeface="Arial" panose="020B0604020202020204" pitchFamily="34" charset="0"/>
              <a:buChar char="•"/>
            </a:pPr>
            <a:r>
              <a:rPr lang="en-US" b="0" dirty="0">
                <a:solidFill>
                  <a:schemeClr val="tx1"/>
                </a:solidFill>
                <a:latin typeface="Söhne"/>
              </a:rPr>
              <a:t>List of packages: 			requirements.txt</a:t>
            </a:r>
          </a:p>
          <a:p>
            <a:pPr marL="857250" indent="-857250" algn="l">
              <a:buFont typeface="Arial" panose="020B0604020202020204" pitchFamily="34" charset="0"/>
              <a:buChar char="•"/>
            </a:pPr>
            <a:endParaRPr lang="en-US" b="0" dirty="0">
              <a:solidFill>
                <a:schemeClr val="tx1"/>
              </a:solidFill>
              <a:latin typeface="Söhne"/>
            </a:endParaRPr>
          </a:p>
          <a:p>
            <a:pPr marL="857250" indent="-857250" algn="l">
              <a:buFont typeface="Arial" panose="020B0604020202020204" pitchFamily="34" charset="0"/>
              <a:buChar char="•"/>
            </a:pPr>
            <a:r>
              <a:rPr lang="en-US" b="0" dirty="0">
                <a:solidFill>
                  <a:schemeClr val="tx1"/>
                </a:solidFill>
                <a:latin typeface="Söhne"/>
              </a:rPr>
              <a:t>How to install:			readme.txt</a:t>
            </a:r>
          </a:p>
          <a:p>
            <a:pPr marL="857250" indent="-857250" algn="l">
              <a:buFont typeface="Arial" panose="020B0604020202020204" pitchFamily="34" charset="0"/>
              <a:buChar char="•"/>
            </a:pPr>
            <a:endParaRPr lang="en-US" b="0" dirty="0">
              <a:solidFill>
                <a:schemeClr val="tx1"/>
              </a:solidFill>
              <a:latin typeface="Söhne"/>
            </a:endParaRPr>
          </a:p>
          <a:p>
            <a:pPr marL="857250" indent="-857250" algn="l">
              <a:buFont typeface="Arial" panose="020B0604020202020204" pitchFamily="34" charset="0"/>
              <a:buChar char="•"/>
            </a:pPr>
            <a:r>
              <a:rPr lang="en-US" b="0" dirty="0">
                <a:solidFill>
                  <a:schemeClr val="tx1"/>
                </a:solidFill>
                <a:latin typeface="Söhne"/>
              </a:rPr>
              <a:t>Start </a:t>
            </a:r>
            <a:r>
              <a:rPr lang="en-US" b="0" dirty="0" err="1">
                <a:solidFill>
                  <a:schemeClr val="tx1"/>
                </a:solidFill>
                <a:latin typeface="Söhne"/>
              </a:rPr>
              <a:t>Jupyter</a:t>
            </a:r>
            <a:r>
              <a:rPr lang="en-US" b="0" dirty="0">
                <a:solidFill>
                  <a:schemeClr val="tx1"/>
                </a:solidFill>
                <a:latin typeface="Söhne"/>
              </a:rPr>
              <a:t> Notebook 	</a:t>
            </a:r>
            <a:r>
              <a:rPr lang="en-US" b="0" dirty="0">
                <a:solidFill>
                  <a:srgbClr val="374151"/>
                </a:solidFill>
                <a:latin typeface="Söhne"/>
              </a:rPr>
              <a:t>	</a:t>
            </a:r>
          </a:p>
        </p:txBody>
      </p:sp>
      <p:pic>
        <p:nvPicPr>
          <p:cNvPr id="5" name="Grafik 4">
            <a:extLst>
              <a:ext uri="{FF2B5EF4-FFF2-40B4-BE49-F238E27FC236}">
                <a16:creationId xmlns:a16="http://schemas.microsoft.com/office/drawing/2014/main" id="{10E77CE5-4A56-251D-9BF6-E327821784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44111" y="15302761"/>
            <a:ext cx="3828986" cy="4438433"/>
          </a:xfrm>
          <a:prstGeom prst="rect">
            <a:avLst/>
          </a:prstGeom>
          <a:solidFill>
            <a:schemeClr val="bg1">
              <a:lumMod val="95000"/>
            </a:schemeClr>
          </a:solidFill>
          <a:ln w="25400">
            <a:solidFill>
              <a:schemeClr val="tx2"/>
            </a:solidFill>
          </a:ln>
        </p:spPr>
      </p:pic>
      <p:pic>
        <p:nvPicPr>
          <p:cNvPr id="7" name="Grafik 6">
            <a:extLst>
              <a:ext uri="{FF2B5EF4-FFF2-40B4-BE49-F238E27FC236}">
                <a16:creationId xmlns:a16="http://schemas.microsoft.com/office/drawing/2014/main" id="{5D636407-EF38-0088-AEC4-1B64DA13AE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44111" y="8099318"/>
            <a:ext cx="7572375" cy="2171700"/>
          </a:xfrm>
          <a:prstGeom prst="rect">
            <a:avLst/>
          </a:prstGeom>
        </p:spPr>
      </p:pic>
    </p:spTree>
    <p:extLst>
      <p:ext uri="{BB962C8B-B14F-4D97-AF65-F5344CB8AC3E}">
        <p14:creationId xmlns:p14="http://schemas.microsoft.com/office/powerpoint/2010/main" val="14306318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F493EFC5-F560-428A-FEE2-646238DD1551}"/>
              </a:ext>
            </a:extLst>
          </p:cNvPr>
          <p:cNvSpPr txBox="1"/>
          <p:nvPr/>
        </p:nvSpPr>
        <p:spPr>
          <a:xfrm>
            <a:off x="3038836" y="2141359"/>
            <a:ext cx="20454317"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Poisson </a:t>
            </a:r>
            <a:r>
              <a:rPr lang="de-DE" sz="15000" dirty="0" err="1">
                <a:solidFill>
                  <a:schemeClr val="tx1"/>
                </a:solidFill>
              </a:rPr>
              <a:t>distribution</a:t>
            </a:r>
            <a:endParaRPr lang="de-DE" sz="15000" dirty="0">
              <a:solidFill>
                <a:schemeClr val="tx1"/>
              </a:solidFill>
            </a:endParaRPr>
          </a:p>
        </p:txBody>
      </p:sp>
      <p:sp>
        <p:nvSpPr>
          <p:cNvPr id="3" name="Shape">
            <a:extLst>
              <a:ext uri="{FF2B5EF4-FFF2-40B4-BE49-F238E27FC236}">
                <a16:creationId xmlns:a16="http://schemas.microsoft.com/office/drawing/2014/main" id="{68D43F20-0B21-7CF9-06D6-017B427E0FA8}"/>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31D190B8-C86A-9EB2-E232-8F238CF4EB4D}"/>
              </a:ext>
            </a:extLst>
          </p:cNvPr>
          <p:cNvSpPr txBox="1"/>
          <p:nvPr/>
        </p:nvSpPr>
        <p:spPr>
          <a:xfrm>
            <a:off x="7095034" y="4937247"/>
            <a:ext cx="38259206"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probability distribution of a given number of independent events occurring in a fixed interval of time or space, given fixed average rate of occurrence.</a:t>
            </a:r>
          </a:p>
        </p:txBody>
      </p:sp>
      <p:sp>
        <p:nvSpPr>
          <p:cNvPr id="6" name="Textfeld 5">
            <a:extLst>
              <a:ext uri="{FF2B5EF4-FFF2-40B4-BE49-F238E27FC236}">
                <a16:creationId xmlns:a16="http://schemas.microsoft.com/office/drawing/2014/main" id="{B4014FFA-C074-B9B8-6607-BF7B34056C69}"/>
              </a:ext>
            </a:extLst>
          </p:cNvPr>
          <p:cNvSpPr txBox="1"/>
          <p:nvPr/>
        </p:nvSpPr>
        <p:spPr>
          <a:xfrm>
            <a:off x="25251508" y="7655772"/>
            <a:ext cx="22473138" cy="1794337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sz="5600" b="0" dirty="0">
                <a:solidFill>
                  <a:schemeClr val="tx2"/>
                </a:solidFill>
                <a:latin typeface="Söhne"/>
              </a:rPr>
              <a:t>Events occur with a known constant mean rate and independently of the time since the last event.</a:t>
            </a:r>
          </a:p>
          <a:p>
            <a:pPr algn="l">
              <a:spcAft>
                <a:spcPts val="600"/>
              </a:spcAft>
            </a:pPr>
            <a:endParaRPr lang="en-US" sz="5600" b="0" dirty="0">
              <a:solidFill>
                <a:schemeClr val="tx2"/>
              </a:solidFill>
              <a:latin typeface="Söhne"/>
            </a:endParaRPr>
          </a:p>
          <a:p>
            <a:pPr algn="l">
              <a:spcAft>
                <a:spcPts val="600"/>
              </a:spcAft>
            </a:pPr>
            <a:r>
              <a:rPr lang="en-US" dirty="0">
                <a:solidFill>
                  <a:schemeClr val="tx1"/>
                </a:solidFill>
                <a:latin typeface="Söhne"/>
                <a:ea typeface="+mn-ea"/>
                <a:cs typeface="+mn-cs"/>
                <a:sym typeface="Montserrat Regular"/>
              </a:rPr>
              <a:t>Relation to binomial distribution:</a:t>
            </a:r>
          </a:p>
          <a:p>
            <a:pPr marL="914400" indent="-914400" algn="l">
              <a:spcAft>
                <a:spcPts val="600"/>
              </a:spcAft>
              <a:buFont typeface="+mj-lt"/>
              <a:buAutoNum type="arabicPeriod"/>
            </a:pPr>
            <a:r>
              <a:rPr lang="en-US" sz="5600" b="0" dirty="0">
                <a:solidFill>
                  <a:schemeClr val="tx2"/>
                </a:solidFill>
                <a:latin typeface="Söhne"/>
                <a:sym typeface="Montserrat Regular"/>
              </a:rPr>
              <a:t>The number of trials (n) is very large, i.e. continuous.</a:t>
            </a:r>
          </a:p>
          <a:p>
            <a:pPr marL="914400" indent="-914400" algn="l">
              <a:spcAft>
                <a:spcPts val="600"/>
              </a:spcAft>
              <a:buFont typeface="+mj-lt"/>
              <a:buAutoNum type="arabicPeriod"/>
            </a:pPr>
            <a:r>
              <a:rPr lang="en-US" sz="5600" b="0" dirty="0">
                <a:solidFill>
                  <a:schemeClr val="tx2"/>
                </a:solidFill>
                <a:latin typeface="Söhne"/>
                <a:sym typeface="Montserrat Regular"/>
              </a:rPr>
              <a:t>The probability of success (p) is small.</a:t>
            </a:r>
          </a:p>
          <a:p>
            <a:pPr marL="914400" indent="-914400" algn="l">
              <a:spcAft>
                <a:spcPts val="600"/>
              </a:spcAft>
              <a:buFont typeface="+mj-lt"/>
              <a:buAutoNum type="arabicPeriod"/>
            </a:pPr>
            <a:r>
              <a:rPr lang="en-US" sz="5600" b="0" dirty="0">
                <a:solidFill>
                  <a:schemeClr val="tx2"/>
                </a:solidFill>
                <a:latin typeface="Söhne"/>
                <a:sym typeface="Montserrat Regular"/>
              </a:rPr>
              <a:t>The average number of successes (np) is moderate. </a:t>
            </a:r>
          </a:p>
          <a:p>
            <a:pPr algn="l">
              <a:spcAft>
                <a:spcPts val="600"/>
              </a:spcAft>
            </a:pPr>
            <a:endParaRPr lang="en-US" sz="5600" b="0" dirty="0">
              <a:solidFill>
                <a:schemeClr val="tx2"/>
              </a:solidFill>
              <a:latin typeface="Söhne"/>
            </a:endParaRPr>
          </a:p>
          <a:p>
            <a:pPr algn="l">
              <a:spcAft>
                <a:spcPts val="600"/>
              </a:spcAft>
            </a:pPr>
            <a:r>
              <a:rPr lang="en-US" dirty="0">
                <a:solidFill>
                  <a:schemeClr val="tx1"/>
                </a:solidFill>
                <a:latin typeface="Söhne"/>
                <a:ea typeface="+mn-ea"/>
                <a:cs typeface="+mn-cs"/>
              </a:rPr>
              <a:t>Parameter:</a:t>
            </a:r>
          </a:p>
          <a:p>
            <a:pPr algn="l">
              <a:spcAft>
                <a:spcPts val="600"/>
              </a:spcAft>
            </a:pPr>
            <a:r>
              <a:rPr lang="en-US" sz="5600" b="0" dirty="0">
                <a:solidFill>
                  <a:schemeClr val="tx2"/>
                </a:solidFill>
                <a:latin typeface="Söhne"/>
                <a:sym typeface="Montserrat Regular"/>
              </a:rPr>
              <a:t>λ = np (the mean of the distribution) </a:t>
            </a:r>
          </a:p>
          <a:p>
            <a:pPr algn="l">
              <a:spcAft>
                <a:spcPts val="600"/>
              </a:spcAft>
            </a:pPr>
            <a:endParaRPr lang="en-US" sz="5600" b="0" dirty="0">
              <a:solidFill>
                <a:schemeClr val="tx2"/>
              </a:solidFill>
              <a:latin typeface="Söhne"/>
              <a:sym typeface="Montserrat Regular"/>
            </a:endParaRPr>
          </a:p>
          <a:p>
            <a:pPr algn="l">
              <a:spcAft>
                <a:spcPts val="600"/>
              </a:spcAft>
            </a:pPr>
            <a:r>
              <a:rPr lang="en-US" dirty="0">
                <a:solidFill>
                  <a:schemeClr val="tx1"/>
                </a:solidFill>
                <a:latin typeface="Söhne"/>
                <a:ea typeface="+mn-ea"/>
                <a:cs typeface="+mn-cs"/>
              </a:rPr>
              <a:t>Use cases:</a:t>
            </a:r>
          </a:p>
          <a:p>
            <a:pPr marL="685800" indent="-685800" algn="l">
              <a:spcAft>
                <a:spcPts val="600"/>
              </a:spcAft>
              <a:buFont typeface="Arial" panose="020B0604020202020204" pitchFamily="34" charset="0"/>
              <a:buChar char="•"/>
            </a:pPr>
            <a:r>
              <a:rPr lang="en-US" sz="5600" b="0" dirty="0">
                <a:solidFill>
                  <a:schemeClr val="tx2"/>
                </a:solidFill>
                <a:latin typeface="Söhne"/>
              </a:rPr>
              <a:t>Number of calls received in a given hour, sales per hour, etc.</a:t>
            </a:r>
          </a:p>
          <a:p>
            <a:pPr marL="685800" indent="-685800" algn="l">
              <a:spcAft>
                <a:spcPts val="600"/>
              </a:spcAft>
              <a:buFont typeface="Arial" panose="020B0604020202020204" pitchFamily="34" charset="0"/>
              <a:buChar char="•"/>
            </a:pPr>
            <a:r>
              <a:rPr lang="en-US" sz="5600" b="0" dirty="0">
                <a:solidFill>
                  <a:schemeClr val="tx2"/>
                </a:solidFill>
                <a:latin typeface="Söhne"/>
              </a:rPr>
              <a:t>emails arriving in inbox per hour, given average arrival rate</a:t>
            </a:r>
          </a:p>
          <a:p>
            <a:pPr marL="685800" indent="-685800" algn="l">
              <a:spcAft>
                <a:spcPts val="600"/>
              </a:spcAft>
              <a:buFont typeface="Arial" panose="020B0604020202020204" pitchFamily="34" charset="0"/>
              <a:buChar char="•"/>
            </a:pPr>
            <a:r>
              <a:rPr lang="en-US" sz="5600" b="0" dirty="0">
                <a:solidFill>
                  <a:schemeClr val="tx2"/>
                </a:solidFill>
                <a:latin typeface="Söhne"/>
              </a:rPr>
              <a:t>Very few defect items per hour</a:t>
            </a:r>
          </a:p>
          <a:p>
            <a:pPr algn="l">
              <a:spcAft>
                <a:spcPts val="600"/>
              </a:spcAft>
            </a:pPr>
            <a:endParaRPr lang="en-US" sz="5600" b="0" dirty="0">
              <a:solidFill>
                <a:schemeClr val="tx2"/>
              </a:solidFill>
              <a:latin typeface="Söhne"/>
            </a:endParaRPr>
          </a:p>
          <a:p>
            <a:pPr algn="l">
              <a:spcAft>
                <a:spcPts val="600"/>
              </a:spcAft>
            </a:pPr>
            <a:r>
              <a:rPr lang="en-US" dirty="0">
                <a:solidFill>
                  <a:schemeClr val="tx1"/>
                </a:solidFill>
                <a:latin typeface="Söhne"/>
                <a:ea typeface="+mn-ea"/>
                <a:cs typeface="+mn-cs"/>
              </a:rPr>
              <a:t>AI use cases:</a:t>
            </a:r>
          </a:p>
          <a:p>
            <a:pPr marL="685800" indent="-685800" algn="l">
              <a:spcAft>
                <a:spcPts val="600"/>
              </a:spcAft>
              <a:buFont typeface="Arial" panose="020B0604020202020204" pitchFamily="34" charset="0"/>
              <a:buChar char="•"/>
            </a:pPr>
            <a:r>
              <a:rPr lang="en-US" sz="5600" b="0" dirty="0">
                <a:solidFill>
                  <a:schemeClr val="tx2"/>
                </a:solidFill>
                <a:latin typeface="Söhne"/>
              </a:rPr>
              <a:t>Sport bets: goals/baskets per match </a:t>
            </a:r>
            <a:br>
              <a:rPr lang="en-US" sz="5600" b="0" dirty="0">
                <a:solidFill>
                  <a:schemeClr val="tx2"/>
                </a:solidFill>
                <a:latin typeface="Söhne"/>
              </a:rPr>
            </a:br>
            <a:r>
              <a:rPr lang="en-US" sz="5600" b="0" dirty="0">
                <a:solidFill>
                  <a:schemeClr val="tx2"/>
                </a:solidFill>
                <a:latin typeface="Söhne"/>
              </a:rPr>
              <a:t>(Prediction of football, basketball results)</a:t>
            </a:r>
          </a:p>
        </p:txBody>
      </p:sp>
      <p:sp>
        <p:nvSpPr>
          <p:cNvPr id="11" name="Foliennummernplatzhalter 10">
            <a:extLst>
              <a:ext uri="{FF2B5EF4-FFF2-40B4-BE49-F238E27FC236}">
                <a16:creationId xmlns:a16="http://schemas.microsoft.com/office/drawing/2014/main" id="{F4421D7E-C09E-D558-2D52-DDF5DC4D7A3F}"/>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30</a:t>
            </a:fld>
            <a:endParaRPr lang="de-DE"/>
          </a:p>
        </p:txBody>
      </p:sp>
      <p:pic>
        <p:nvPicPr>
          <p:cNvPr id="7" name="Grafik 6">
            <a:extLst>
              <a:ext uri="{FF2B5EF4-FFF2-40B4-BE49-F238E27FC236}">
                <a16:creationId xmlns:a16="http://schemas.microsoft.com/office/drawing/2014/main" id="{178DE0F9-2C00-507D-7A70-596A2CA8F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4" y="7158617"/>
            <a:ext cx="20102519" cy="20102519"/>
          </a:xfrm>
          <a:prstGeom prst="rect">
            <a:avLst/>
          </a:prstGeom>
          <a:ln w="25400">
            <a:solidFill>
              <a:schemeClr val="tx2"/>
            </a:solidFill>
          </a:ln>
        </p:spPr>
      </p:pic>
    </p:spTree>
    <p:extLst>
      <p:ext uri="{BB962C8B-B14F-4D97-AF65-F5344CB8AC3E}">
        <p14:creationId xmlns:p14="http://schemas.microsoft.com/office/powerpoint/2010/main" val="40906119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p:nvPr/>
        </p:nvSpPr>
        <p:spPr>
          <a:xfrm>
            <a:off x="24384000" y="7625080"/>
            <a:ext cx="22034825" cy="1101615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spAutoFit/>
          </a:bodyPr>
          <a:lstStyle>
            <a:lvl1pPr algn="l">
              <a:lnSpc>
                <a:spcPct val="120000"/>
              </a:lnSpc>
              <a:defRPr sz="5600" b="0">
                <a:solidFill>
                  <a:srgbClr val="5D6788"/>
                </a:solidFill>
                <a:latin typeface="Montserrat Regular"/>
                <a:ea typeface="Montserrat Regular"/>
                <a:cs typeface="Montserrat Regular"/>
                <a:sym typeface="Montserrat Regular"/>
              </a:defRPr>
            </a:lvl1pPr>
          </a:lstStyle>
          <a:p>
            <a:pPr>
              <a:spcAft>
                <a:spcPts val="600"/>
              </a:spcAft>
            </a:pPr>
            <a:r>
              <a:rPr lang="en-US" b="1" dirty="0">
                <a:solidFill>
                  <a:schemeClr val="tx2"/>
                </a:solidFill>
                <a:latin typeface="Söhne"/>
              </a:rPr>
              <a:t>Parameters:</a:t>
            </a:r>
          </a:p>
          <a:p>
            <a:pPr marL="685800" indent="-685800">
              <a:spcAft>
                <a:spcPts val="600"/>
              </a:spcAft>
              <a:buFont typeface="Arial" panose="020B0604020202020204" pitchFamily="34" charset="0"/>
              <a:buChar char="•"/>
            </a:pPr>
            <a:r>
              <a:rPr lang="en-US" dirty="0">
                <a:solidFill>
                  <a:schemeClr val="tx2"/>
                </a:solidFill>
                <a:latin typeface="Söhne"/>
              </a:rPr>
              <a:t>Mean: 			where the peak of the bell occurs</a:t>
            </a:r>
          </a:p>
          <a:p>
            <a:pPr marL="685800" indent="-685800">
              <a:spcAft>
                <a:spcPts val="600"/>
              </a:spcAft>
              <a:buFont typeface="Arial" panose="020B0604020202020204" pitchFamily="34" charset="0"/>
              <a:buChar char="•"/>
            </a:pPr>
            <a:r>
              <a:rPr lang="en-US" dirty="0">
                <a:solidFill>
                  <a:schemeClr val="tx2"/>
                </a:solidFill>
                <a:latin typeface="Söhne"/>
              </a:rPr>
              <a:t>Standard deviation: 	determines the width of the bell</a:t>
            </a:r>
          </a:p>
          <a:p>
            <a:pPr>
              <a:spcAft>
                <a:spcPts val="600"/>
              </a:spcAft>
            </a:pPr>
            <a:endParaRPr lang="en-US" dirty="0">
              <a:solidFill>
                <a:schemeClr val="tx2"/>
              </a:solidFill>
              <a:latin typeface="Söhne"/>
            </a:endParaRPr>
          </a:p>
          <a:p>
            <a:pPr>
              <a:spcAft>
                <a:spcPts val="600"/>
              </a:spcAft>
            </a:pPr>
            <a:r>
              <a:rPr lang="en-US" b="1" dirty="0">
                <a:solidFill>
                  <a:schemeClr val="tx2"/>
                </a:solidFill>
                <a:latin typeface="Söhne"/>
              </a:rPr>
              <a:t>Use cases:</a:t>
            </a:r>
          </a:p>
          <a:p>
            <a:pPr marL="685800" indent="-685800">
              <a:spcAft>
                <a:spcPts val="600"/>
              </a:spcAft>
              <a:buFont typeface="Arial" panose="020B0604020202020204" pitchFamily="34" charset="0"/>
              <a:buChar char="•"/>
            </a:pPr>
            <a:r>
              <a:rPr lang="en-US" dirty="0">
                <a:solidFill>
                  <a:schemeClr val="tx2"/>
                </a:solidFill>
                <a:latin typeface="Söhne"/>
              </a:rPr>
              <a:t>Human Heights: most individuals have heights around the average, very tall or small people are much less frequent</a:t>
            </a:r>
          </a:p>
          <a:p>
            <a:pPr marL="685800" indent="-685800">
              <a:spcAft>
                <a:spcPts val="600"/>
              </a:spcAft>
              <a:buFont typeface="Arial" panose="020B0604020202020204" pitchFamily="34" charset="0"/>
              <a:buChar char="•"/>
            </a:pPr>
            <a:r>
              <a:rPr lang="en-US" dirty="0">
                <a:solidFill>
                  <a:schemeClr val="tx2"/>
                </a:solidFill>
                <a:latin typeface="Söhne"/>
              </a:rPr>
              <a:t>Test Scores: most students will score around average, fewer students have very high/low scores.</a:t>
            </a:r>
          </a:p>
          <a:p>
            <a:pPr marL="685800" indent="-685800">
              <a:spcAft>
                <a:spcPts val="600"/>
              </a:spcAft>
              <a:buFont typeface="Arial" panose="020B0604020202020204" pitchFamily="34" charset="0"/>
              <a:buChar char="•"/>
            </a:pPr>
            <a:endParaRPr lang="en-US" dirty="0">
              <a:solidFill>
                <a:schemeClr val="tx2"/>
              </a:solidFill>
              <a:latin typeface="Söhne"/>
            </a:endParaRPr>
          </a:p>
        </p:txBody>
      </p:sp>
      <p:pic>
        <p:nvPicPr>
          <p:cNvPr id="3" name="Grafik 2">
            <a:extLst>
              <a:ext uri="{FF2B5EF4-FFF2-40B4-BE49-F238E27FC236}">
                <a16:creationId xmlns:a16="http://schemas.microsoft.com/office/drawing/2014/main" id="{F65C73E3-3EDA-0E56-5F53-426734958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176" y="7941686"/>
            <a:ext cx="20785144" cy="15313091"/>
          </a:xfrm>
          <a:prstGeom prst="rect">
            <a:avLst/>
          </a:prstGeom>
          <a:ln w="25400">
            <a:solidFill>
              <a:schemeClr val="tx2"/>
            </a:solidFill>
          </a:ln>
        </p:spPr>
      </p:pic>
      <p:sp>
        <p:nvSpPr>
          <p:cNvPr id="2" name="Title first slide">
            <a:extLst>
              <a:ext uri="{FF2B5EF4-FFF2-40B4-BE49-F238E27FC236}">
                <a16:creationId xmlns:a16="http://schemas.microsoft.com/office/drawing/2014/main" id="{C22A32B0-521C-B0BC-3D62-9F72A924C240}"/>
              </a:ext>
            </a:extLst>
          </p:cNvPr>
          <p:cNvSpPr txBox="1"/>
          <p:nvPr/>
        </p:nvSpPr>
        <p:spPr>
          <a:xfrm>
            <a:off x="3038836" y="2141359"/>
            <a:ext cx="20003874"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Normal </a:t>
            </a:r>
            <a:r>
              <a:rPr lang="de-DE" sz="15000" dirty="0" err="1">
                <a:solidFill>
                  <a:schemeClr val="tx1"/>
                </a:solidFill>
              </a:rPr>
              <a:t>distribution</a:t>
            </a:r>
            <a:endParaRPr lang="de-DE" sz="15000" dirty="0">
              <a:solidFill>
                <a:schemeClr val="tx1"/>
              </a:solidFill>
            </a:endParaRPr>
          </a:p>
        </p:txBody>
      </p:sp>
      <p:sp>
        <p:nvSpPr>
          <p:cNvPr id="4" name="Shape">
            <a:extLst>
              <a:ext uri="{FF2B5EF4-FFF2-40B4-BE49-F238E27FC236}">
                <a16:creationId xmlns:a16="http://schemas.microsoft.com/office/drawing/2014/main" id="{E001DE5F-EC72-99E7-00DD-2D9BFC3F4859}"/>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5" name="Textfeld 4">
            <a:extLst>
              <a:ext uri="{FF2B5EF4-FFF2-40B4-BE49-F238E27FC236}">
                <a16:creationId xmlns:a16="http://schemas.microsoft.com/office/drawing/2014/main" id="{143695C4-2AB9-5AB6-4592-F5C499EEB34A}"/>
              </a:ext>
            </a:extLst>
          </p:cNvPr>
          <p:cNvSpPr txBox="1"/>
          <p:nvPr/>
        </p:nvSpPr>
        <p:spPr>
          <a:xfrm>
            <a:off x="7095034" y="4937247"/>
            <a:ext cx="38076326"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continuous probability distribution characterized by a symmetric bell-shaped curve, defined by its mean (average) and standard deviation, also known as the Gaussian distribution</a:t>
            </a:r>
          </a:p>
        </p:txBody>
      </p:sp>
      <p:sp>
        <p:nvSpPr>
          <p:cNvPr id="9" name="Foliennummernplatzhalter 8">
            <a:extLst>
              <a:ext uri="{FF2B5EF4-FFF2-40B4-BE49-F238E27FC236}">
                <a16:creationId xmlns:a16="http://schemas.microsoft.com/office/drawing/2014/main" id="{899D8AE4-F448-1BEF-FCBB-A76272879479}"/>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31</a:t>
            </a:fld>
            <a:endParaRPr lang="de-DE"/>
          </a:p>
        </p:txBody>
      </p:sp>
    </p:spTree>
    <p:extLst>
      <p:ext uri="{BB962C8B-B14F-4D97-AF65-F5344CB8AC3E}">
        <p14:creationId xmlns:p14="http://schemas.microsoft.com/office/powerpoint/2010/main" val="247446332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p:nvPr/>
        </p:nvSpPr>
        <p:spPr>
          <a:xfrm>
            <a:off x="25816056" y="7955508"/>
            <a:ext cx="21718525" cy="1785815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spAutoFit/>
          </a:bodyPr>
          <a:lstStyle>
            <a:lvl1pPr algn="l">
              <a:lnSpc>
                <a:spcPct val="120000"/>
              </a:lnSpc>
              <a:defRPr sz="5600" b="0">
                <a:solidFill>
                  <a:srgbClr val="5D6788"/>
                </a:solidFill>
                <a:latin typeface="Montserrat Regular"/>
                <a:ea typeface="Montserrat Regular"/>
                <a:cs typeface="Montserrat Regular"/>
                <a:sym typeface="Montserrat Regular"/>
              </a:defRPr>
            </a:lvl1pPr>
          </a:lstStyle>
          <a:p>
            <a:r>
              <a:rPr lang="en-US" b="1" dirty="0">
                <a:solidFill>
                  <a:schemeClr val="tx2"/>
                </a:solidFill>
                <a:latin typeface="Söhne"/>
              </a:rPr>
              <a:t>z-scoring" or standardization</a:t>
            </a:r>
          </a:p>
          <a:p>
            <a:pPr marL="685800" indent="-685800">
              <a:buFont typeface="Arial" panose="020B0604020202020204" pitchFamily="34" charset="0"/>
              <a:buChar char="•"/>
            </a:pPr>
            <a:r>
              <a:rPr lang="en-US" dirty="0">
                <a:solidFill>
                  <a:schemeClr val="tx2"/>
                </a:solidFill>
                <a:latin typeface="Söhne"/>
              </a:rPr>
              <a:t>subtracting the mean score </a:t>
            </a:r>
          </a:p>
          <a:p>
            <a:pPr marL="685800" indent="-685800">
              <a:buFont typeface="Arial" panose="020B0604020202020204" pitchFamily="34" charset="0"/>
              <a:buChar char="•"/>
            </a:pPr>
            <a:r>
              <a:rPr lang="en-US" dirty="0">
                <a:solidFill>
                  <a:schemeClr val="tx2"/>
                </a:solidFill>
                <a:latin typeface="Söhne"/>
              </a:rPr>
              <a:t>and dividing by the standard deviation</a:t>
            </a:r>
          </a:p>
          <a:p>
            <a:endParaRPr lang="en-US" b="1" dirty="0">
              <a:solidFill>
                <a:schemeClr val="tx2"/>
              </a:solidFill>
              <a:latin typeface="Söhne"/>
            </a:endParaRPr>
          </a:p>
          <a:p>
            <a:r>
              <a:rPr lang="en-US" b="1" dirty="0">
                <a:solidFill>
                  <a:schemeClr val="tx2"/>
                </a:solidFill>
                <a:latin typeface="Söhne"/>
              </a:rPr>
              <a:t>Properties:</a:t>
            </a:r>
          </a:p>
          <a:p>
            <a:pPr marL="685800" indent="-685800">
              <a:buFont typeface="Arial" panose="020B0604020202020204" pitchFamily="34" charset="0"/>
              <a:buChar char="•"/>
            </a:pPr>
            <a:r>
              <a:rPr lang="en-US" dirty="0">
                <a:solidFill>
                  <a:schemeClr val="tx2"/>
                </a:solidFill>
                <a:latin typeface="Söhne"/>
              </a:rPr>
              <a:t>mean (μ): 			0</a:t>
            </a:r>
          </a:p>
          <a:p>
            <a:pPr marL="685800" indent="-685800">
              <a:buFont typeface="Arial" panose="020B0604020202020204" pitchFamily="34" charset="0"/>
              <a:buChar char="•"/>
            </a:pPr>
            <a:r>
              <a:rPr lang="en-US" dirty="0">
                <a:solidFill>
                  <a:schemeClr val="tx2"/>
                </a:solidFill>
                <a:latin typeface="Söhne"/>
              </a:rPr>
              <a:t>standard deviation (σ): 	1</a:t>
            </a:r>
          </a:p>
          <a:p>
            <a:pPr marL="685800" indent="-685800">
              <a:buFont typeface="Arial" panose="020B0604020202020204" pitchFamily="34" charset="0"/>
              <a:buChar char="•"/>
            </a:pPr>
            <a:r>
              <a:rPr lang="en-US" dirty="0">
                <a:solidFill>
                  <a:schemeClr val="tx2"/>
                </a:solidFill>
                <a:latin typeface="Söhne"/>
              </a:rPr>
              <a:t>symmetric, bell-shaped</a:t>
            </a:r>
          </a:p>
          <a:p>
            <a:endParaRPr lang="en-US" dirty="0">
              <a:solidFill>
                <a:schemeClr val="tx2"/>
              </a:solidFill>
              <a:latin typeface="Söhne"/>
            </a:endParaRPr>
          </a:p>
          <a:p>
            <a:r>
              <a:rPr lang="en-US" b="1" dirty="0">
                <a:solidFill>
                  <a:schemeClr val="tx2"/>
                </a:solidFill>
                <a:latin typeface="Söhne"/>
              </a:rPr>
              <a:t>Why is it useful?</a:t>
            </a:r>
          </a:p>
          <a:p>
            <a:pPr marL="685800" indent="-685800">
              <a:buFont typeface="Arial" panose="020B0604020202020204" pitchFamily="34" charset="0"/>
              <a:buChar char="•"/>
            </a:pPr>
            <a:r>
              <a:rPr lang="en-US" dirty="0">
                <a:solidFill>
                  <a:schemeClr val="tx2"/>
                </a:solidFill>
                <a:latin typeface="Söhne"/>
              </a:rPr>
              <a:t>This makes it easier to compare scores from different tests or datasets.</a:t>
            </a:r>
          </a:p>
          <a:p>
            <a:pPr marL="685800" indent="-685800">
              <a:buFont typeface="Arial" panose="020B0604020202020204" pitchFamily="34" charset="0"/>
              <a:buChar char="•"/>
            </a:pPr>
            <a:endParaRPr lang="en-US" dirty="0">
              <a:solidFill>
                <a:schemeClr val="tx2"/>
              </a:solidFill>
              <a:latin typeface="Söhne"/>
            </a:endParaRPr>
          </a:p>
          <a:p>
            <a:pPr>
              <a:spcAft>
                <a:spcPts val="600"/>
              </a:spcAft>
            </a:pPr>
            <a:r>
              <a:rPr lang="en-US" b="1" dirty="0">
                <a:solidFill>
                  <a:schemeClr val="tx2"/>
                </a:solidFill>
                <a:latin typeface="Söhne"/>
              </a:rPr>
              <a:t>AI use case:</a:t>
            </a:r>
          </a:p>
          <a:p>
            <a:pPr marL="685800" indent="-685800">
              <a:spcAft>
                <a:spcPts val="600"/>
              </a:spcAft>
              <a:buFont typeface="Arial" panose="020B0604020202020204" pitchFamily="34" charset="0"/>
              <a:buChar char="•"/>
            </a:pPr>
            <a:r>
              <a:rPr lang="en-US" dirty="0">
                <a:solidFill>
                  <a:schemeClr val="tx2"/>
                </a:solidFill>
                <a:latin typeface="Söhne"/>
              </a:rPr>
              <a:t>Supervised learning: Prediction errors (differences between actual and predicted values) are often standard normally distributed, e.g. a house price predictor based area, number of rooms, etc.</a:t>
            </a:r>
          </a:p>
          <a:p>
            <a:r>
              <a:rPr lang="en-US" dirty="0">
                <a:solidFill>
                  <a:schemeClr val="tx2"/>
                </a:solidFill>
              </a:rPr>
              <a:t> </a:t>
            </a:r>
            <a:endParaRPr dirty="0">
              <a:solidFill>
                <a:schemeClr val="tx2"/>
              </a:solidFill>
            </a:endParaRPr>
          </a:p>
        </p:txBody>
      </p:sp>
      <p:pic>
        <p:nvPicPr>
          <p:cNvPr id="6" name="Grafik 5">
            <a:extLst>
              <a:ext uri="{FF2B5EF4-FFF2-40B4-BE49-F238E27FC236}">
                <a16:creationId xmlns:a16="http://schemas.microsoft.com/office/drawing/2014/main" id="{2484F187-021D-B096-B0F6-AB0B0DCF1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510" y="8116570"/>
            <a:ext cx="22496362" cy="15474950"/>
          </a:xfrm>
          <a:prstGeom prst="rect">
            <a:avLst/>
          </a:prstGeom>
          <a:ln w="25400">
            <a:solidFill>
              <a:schemeClr val="tx2"/>
            </a:solidFill>
          </a:ln>
        </p:spPr>
      </p:pic>
      <p:sp>
        <p:nvSpPr>
          <p:cNvPr id="2" name="Title first slide">
            <a:extLst>
              <a:ext uri="{FF2B5EF4-FFF2-40B4-BE49-F238E27FC236}">
                <a16:creationId xmlns:a16="http://schemas.microsoft.com/office/drawing/2014/main" id="{F07763D4-1A1F-428D-DE0E-8D6F70C0C981}"/>
              </a:ext>
            </a:extLst>
          </p:cNvPr>
          <p:cNvSpPr txBox="1"/>
          <p:nvPr/>
        </p:nvSpPr>
        <p:spPr>
          <a:xfrm>
            <a:off x="3038836" y="2141359"/>
            <a:ext cx="29578610"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Standard normal </a:t>
            </a:r>
            <a:r>
              <a:rPr lang="de-DE" sz="15000" dirty="0" err="1">
                <a:solidFill>
                  <a:schemeClr val="tx1"/>
                </a:solidFill>
              </a:rPr>
              <a:t>distribution</a:t>
            </a:r>
            <a:endParaRPr lang="de-DE" sz="15000" dirty="0">
              <a:solidFill>
                <a:schemeClr val="tx1"/>
              </a:solidFill>
            </a:endParaRPr>
          </a:p>
        </p:txBody>
      </p:sp>
      <p:sp>
        <p:nvSpPr>
          <p:cNvPr id="3" name="Shape">
            <a:extLst>
              <a:ext uri="{FF2B5EF4-FFF2-40B4-BE49-F238E27FC236}">
                <a16:creationId xmlns:a16="http://schemas.microsoft.com/office/drawing/2014/main" id="{016B0B2E-37E8-2048-6654-DEF8C5CB619D}"/>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966FE9FD-37DC-37B7-B52D-4099659D92D8}"/>
              </a:ext>
            </a:extLst>
          </p:cNvPr>
          <p:cNvSpPr txBox="1"/>
          <p:nvPr/>
        </p:nvSpPr>
        <p:spPr>
          <a:xfrm>
            <a:off x="7095034" y="4937247"/>
            <a:ext cx="37253366"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special case of the normal distribution with a mean of zero and standard deviation of one.</a:t>
            </a:r>
          </a:p>
        </p:txBody>
      </p:sp>
      <p:sp>
        <p:nvSpPr>
          <p:cNvPr id="7" name="Foliennummernplatzhalter 6">
            <a:extLst>
              <a:ext uri="{FF2B5EF4-FFF2-40B4-BE49-F238E27FC236}">
                <a16:creationId xmlns:a16="http://schemas.microsoft.com/office/drawing/2014/main" id="{D5DA11C2-65F8-E5F5-6B1B-609108263A85}"/>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32</a:t>
            </a:fld>
            <a:endParaRPr lang="de-DE"/>
          </a:p>
        </p:txBody>
      </p:sp>
    </p:spTree>
    <p:extLst>
      <p:ext uri="{BB962C8B-B14F-4D97-AF65-F5344CB8AC3E}">
        <p14:creationId xmlns:p14="http://schemas.microsoft.com/office/powerpoint/2010/main" val="169824255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p:nvPr/>
            </p:nvSpPr>
            <p:spPr>
              <a:xfrm>
                <a:off x="25284487" y="9271000"/>
                <a:ext cx="21989993" cy="944341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01600" tIns="101600" rIns="101600" bIns="101600">
                <a:spAutoFit/>
              </a:bodyPr>
              <a:lstStyle>
                <a:lvl1pPr algn="l">
                  <a:lnSpc>
                    <a:spcPct val="120000"/>
                  </a:lnSpc>
                  <a:defRPr sz="5600" b="0">
                    <a:solidFill>
                      <a:srgbClr val="5D6788"/>
                    </a:solidFill>
                    <a:latin typeface="Montserrat Regular"/>
                    <a:ea typeface="Montserrat Regular"/>
                    <a:cs typeface="Montserrat Regular"/>
                    <a:sym typeface="Montserrat Regular"/>
                  </a:defRPr>
                </a:lvl1pPr>
              </a:lstStyle>
              <a:p>
                <a:r>
                  <a:rPr lang="en-US" dirty="0">
                    <a:solidFill>
                      <a:schemeClr val="tx2"/>
                    </a:solidFill>
                    <a:latin typeface="Söhne"/>
                  </a:rPr>
                  <a:t>If </a:t>
                </a:r>
                <a14:m>
                  <m:oMath xmlns:m="http://schemas.openxmlformats.org/officeDocument/2006/math">
                    <m:r>
                      <a:rPr lang="de-DE">
                        <a:solidFill>
                          <a:schemeClr val="tx2"/>
                        </a:solidFill>
                        <a:latin typeface="Cambria Math" panose="02040503050406030204" pitchFamily="18" charset="0"/>
                      </a:rPr>
                      <m:t>𝑛</m:t>
                    </m:r>
                    <m:r>
                      <a:rPr lang="de-DE">
                        <a:solidFill>
                          <a:schemeClr val="tx2"/>
                        </a:solidFill>
                        <a:latin typeface="Cambria Math" panose="02040503050406030204" pitchFamily="18" charset="0"/>
                      </a:rPr>
                      <m:t>&lt;30</m:t>
                    </m:r>
                  </m:oMath>
                </a14:m>
                <a:r>
                  <a:rPr lang="en-US" dirty="0">
                    <a:solidFill>
                      <a:schemeClr val="tx2"/>
                    </a:solidFill>
                    <a:latin typeface="Söhne"/>
                  </a:rPr>
                  <a:t> (number of samples), t-distribution gives more accurate confidence intervals and hypothesis tests compared to normal distribution.</a:t>
                </a:r>
              </a:p>
              <a:p>
                <a:endParaRPr lang="en-US" b="1" dirty="0">
                  <a:solidFill>
                    <a:schemeClr val="tx2"/>
                  </a:solidFill>
                </a:endParaRPr>
              </a:p>
              <a:p>
                <a:r>
                  <a:rPr lang="en-US" b="1" dirty="0">
                    <a:solidFill>
                      <a:schemeClr val="tx2"/>
                    </a:solidFill>
                    <a:latin typeface="Söhne"/>
                  </a:rPr>
                  <a:t>Use case:</a:t>
                </a:r>
              </a:p>
              <a:p>
                <a:pPr marL="685800" indent="-685800">
                  <a:buFont typeface="Arial" panose="020B0604020202020204" pitchFamily="34" charset="0"/>
                  <a:buChar char="•"/>
                </a:pPr>
                <a:r>
                  <a:rPr lang="en-US" dirty="0">
                    <a:solidFill>
                      <a:schemeClr val="tx2"/>
                    </a:solidFill>
                    <a:latin typeface="Söhne"/>
                  </a:rPr>
                  <a:t>new drug is tested on small (say, 15 patients). Then, population standard deviation is unknown, and sample that is used for estimation is small.</a:t>
                </a:r>
              </a:p>
              <a:p>
                <a:endParaRPr lang="en-US" dirty="0">
                  <a:solidFill>
                    <a:schemeClr val="tx2"/>
                  </a:solidFill>
                </a:endParaRPr>
              </a:p>
              <a:p>
                <a:r>
                  <a:rPr lang="en-US" b="1" dirty="0">
                    <a:solidFill>
                      <a:schemeClr val="tx2"/>
                    </a:solidFill>
                    <a:latin typeface="Söhne"/>
                  </a:rPr>
                  <a:t>AI use case:</a:t>
                </a:r>
              </a:p>
              <a:p>
                <a:pPr marL="685800" indent="-685800">
                  <a:buFont typeface="Arial" panose="020B0604020202020204" pitchFamily="34" charset="0"/>
                  <a:buChar char="•"/>
                </a:pPr>
                <a:r>
                  <a:rPr lang="en-US" dirty="0">
                    <a:solidFill>
                      <a:schemeClr val="tx2"/>
                    </a:solidFill>
                    <a:latin typeface="Söhne"/>
                  </a:rPr>
                  <a:t>Any models with very small sample, e.g. for healthcare predictions.</a:t>
                </a:r>
              </a:p>
            </p:txBody>
          </p:sp>
        </mc:Choice>
        <mc:Fallback xmlns="">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a:spLocks noRot="1" noChangeAspect="1" noMove="1" noResize="1" noEditPoints="1" noAdjustHandles="1" noChangeArrowheads="1" noChangeShapeType="1" noTextEdit="1"/>
              </p:cNvSpPr>
              <p:nvPr/>
            </p:nvSpPr>
            <p:spPr>
              <a:xfrm>
                <a:off x="25284487" y="9271000"/>
                <a:ext cx="21989993" cy="9443419"/>
              </a:xfrm>
              <a:prstGeom prst="rect">
                <a:avLst/>
              </a:prstGeom>
              <a:blipFill>
                <a:blip r:embed="rId2"/>
                <a:stretch>
                  <a:fillRect l="-1497" t="-129" r="-1830" b="-2518"/>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de-DE">
                    <a:noFill/>
                  </a:rPr>
                  <a:t> </a:t>
                </a:r>
              </a:p>
            </p:txBody>
          </p:sp>
        </mc:Fallback>
      </mc:AlternateContent>
      <p:sp>
        <p:nvSpPr>
          <p:cNvPr id="2" name="Title first slide">
            <a:extLst>
              <a:ext uri="{FF2B5EF4-FFF2-40B4-BE49-F238E27FC236}">
                <a16:creationId xmlns:a16="http://schemas.microsoft.com/office/drawing/2014/main" id="{08AEAB69-B0AA-8EC4-5AD3-66659DB66391}"/>
              </a:ext>
            </a:extLst>
          </p:cNvPr>
          <p:cNvSpPr txBox="1"/>
          <p:nvPr/>
        </p:nvSpPr>
        <p:spPr>
          <a:xfrm>
            <a:off x="3038836" y="2141359"/>
            <a:ext cx="23775739"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Students</a:t>
            </a:r>
            <a:r>
              <a:rPr lang="de-DE" sz="15000" dirty="0">
                <a:solidFill>
                  <a:schemeClr val="tx1"/>
                </a:solidFill>
              </a:rPr>
              <a:t>‘ t-distribution</a:t>
            </a:r>
          </a:p>
        </p:txBody>
      </p:sp>
      <p:sp>
        <p:nvSpPr>
          <p:cNvPr id="3" name="Shape">
            <a:extLst>
              <a:ext uri="{FF2B5EF4-FFF2-40B4-BE49-F238E27FC236}">
                <a16:creationId xmlns:a16="http://schemas.microsoft.com/office/drawing/2014/main" id="{104E032D-E061-2AC3-6DCA-94484C01E5A7}"/>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3DE1BFA9-BE1B-A5AB-53F9-C4DD7D73ADFC}"/>
              </a:ext>
            </a:extLst>
          </p:cNvPr>
          <p:cNvSpPr txBox="1"/>
          <p:nvPr/>
        </p:nvSpPr>
        <p:spPr>
          <a:xfrm>
            <a:off x="7095034" y="4937247"/>
            <a:ext cx="3701562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used when sample size is small or when population standard deviation is unknown. </a:t>
            </a:r>
            <a:br>
              <a:rPr lang="en-US" b="0" dirty="0">
                <a:solidFill>
                  <a:schemeClr val="accent1">
                    <a:lumMod val="50000"/>
                  </a:schemeClr>
                </a:solidFill>
                <a:latin typeface="Montserrat SemiBold"/>
                <a:sym typeface="Montserrat Regular"/>
              </a:rPr>
            </a:br>
            <a:r>
              <a:rPr lang="en-US" b="0" dirty="0">
                <a:solidFill>
                  <a:schemeClr val="accent1">
                    <a:lumMod val="50000"/>
                  </a:schemeClr>
                </a:solidFill>
                <a:latin typeface="Montserrat SemiBold"/>
                <a:sym typeface="Montserrat Regular"/>
              </a:rPr>
              <a:t>It is similar to normal distribution, but with heavier tails, e.g. more flat. </a:t>
            </a:r>
          </a:p>
        </p:txBody>
      </p:sp>
      <p:pic>
        <p:nvPicPr>
          <p:cNvPr id="8" name="Grafik 7">
            <a:extLst>
              <a:ext uri="{FF2B5EF4-FFF2-40B4-BE49-F238E27FC236}">
                <a16:creationId xmlns:a16="http://schemas.microsoft.com/office/drawing/2014/main" id="{55B7A074-3546-377E-C8A7-BD7C82EDF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6" y="9176956"/>
            <a:ext cx="21345164" cy="13466809"/>
          </a:xfrm>
          <a:prstGeom prst="rect">
            <a:avLst/>
          </a:prstGeom>
          <a:ln w="25400">
            <a:solidFill>
              <a:schemeClr val="tx2"/>
            </a:solidFill>
          </a:ln>
        </p:spPr>
      </p:pic>
      <p:sp>
        <p:nvSpPr>
          <p:cNvPr id="6" name="Foliennummernplatzhalter 5">
            <a:extLst>
              <a:ext uri="{FF2B5EF4-FFF2-40B4-BE49-F238E27FC236}">
                <a16:creationId xmlns:a16="http://schemas.microsoft.com/office/drawing/2014/main" id="{A8151E7C-120F-6F18-20B5-B32170C2C145}"/>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33</a:t>
            </a:fld>
            <a:endParaRPr lang="de-DE"/>
          </a:p>
        </p:txBody>
      </p:sp>
    </p:spTree>
    <p:extLst>
      <p:ext uri="{BB962C8B-B14F-4D97-AF65-F5344CB8AC3E}">
        <p14:creationId xmlns:p14="http://schemas.microsoft.com/office/powerpoint/2010/main" val="12495921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p:nvPr/>
            </p:nvSpPr>
            <p:spPr>
              <a:xfrm>
                <a:off x="26196035" y="8036202"/>
                <a:ext cx="19453627" cy="13777041"/>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01600" tIns="101600" rIns="101600" bIns="101600">
                <a:spAutoFit/>
              </a:bodyPr>
              <a:lstStyle>
                <a:lvl1pPr algn="l">
                  <a:lnSpc>
                    <a:spcPct val="120000"/>
                  </a:lnSpc>
                  <a:defRPr sz="5600" b="0">
                    <a:solidFill>
                      <a:srgbClr val="5D6788"/>
                    </a:solidFill>
                    <a:latin typeface="Montserrat Regular"/>
                    <a:ea typeface="Montserrat Regular"/>
                    <a:cs typeface="Montserrat Regular"/>
                    <a:sym typeface="Montserrat Regular"/>
                  </a:defRPr>
                </a:lvl1pPr>
              </a:lstStyle>
              <a:p>
                <a:r>
                  <a:rPr lang="en-US" dirty="0">
                    <a:solidFill>
                      <a:schemeClr val="tx2"/>
                    </a:solidFill>
                    <a:latin typeface="Söhne"/>
                  </a:rPr>
                  <a:t>It's the distribution of a sum of the squares of k independent standard normal random variables:</a:t>
                </a:r>
                <a:br>
                  <a:rPr lang="en-US" dirty="0">
                    <a:solidFill>
                      <a:schemeClr val="tx2"/>
                    </a:solidFill>
                    <a:latin typeface="Söhne"/>
                  </a:rPr>
                </a:br>
                <a14:m>
                  <m:oMath xmlns:m="http://schemas.openxmlformats.org/officeDocument/2006/math">
                    <m:r>
                      <a:rPr lang="de-DE" b="0" i="1" smtClean="0">
                        <a:solidFill>
                          <a:schemeClr val="tx2"/>
                        </a:solidFill>
                        <a:latin typeface="Cambria Math" panose="02040503050406030204" pitchFamily="18" charset="0"/>
                      </a:rPr>
                      <m:t>𝑄</m:t>
                    </m:r>
                    <m:r>
                      <a:rPr lang="de-DE" b="0" i="1" smtClean="0">
                        <a:solidFill>
                          <a:schemeClr val="tx2"/>
                        </a:solidFill>
                        <a:latin typeface="Cambria Math" panose="02040503050406030204" pitchFamily="18" charset="0"/>
                      </a:rPr>
                      <m:t>=</m:t>
                    </m:r>
                    <m:nary>
                      <m:naryPr>
                        <m:chr m:val="∑"/>
                        <m:ctrlPr>
                          <a:rPr lang="de-DE" b="0" i="1" smtClean="0">
                            <a:solidFill>
                              <a:schemeClr val="tx2"/>
                            </a:solidFill>
                            <a:latin typeface="Cambria Math" panose="02040503050406030204" pitchFamily="18" charset="0"/>
                          </a:rPr>
                        </m:ctrlPr>
                      </m:naryPr>
                      <m:sub>
                        <m:r>
                          <m:rPr>
                            <m:brk m:alnAt="23"/>
                          </m:rPr>
                          <a:rPr lang="de-DE" b="0" i="1" smtClean="0">
                            <a:solidFill>
                              <a:schemeClr val="tx2"/>
                            </a:solidFill>
                            <a:latin typeface="Cambria Math" panose="02040503050406030204" pitchFamily="18" charset="0"/>
                          </a:rPr>
                          <m:t>𝑖</m:t>
                        </m:r>
                        <m:r>
                          <a:rPr lang="de-DE" b="0" i="1" smtClean="0">
                            <a:solidFill>
                              <a:schemeClr val="tx2"/>
                            </a:solidFill>
                            <a:latin typeface="Cambria Math" panose="02040503050406030204" pitchFamily="18" charset="0"/>
                          </a:rPr>
                          <m:t>=1</m:t>
                        </m:r>
                      </m:sub>
                      <m:sup>
                        <m:r>
                          <a:rPr lang="de-DE" b="0" i="1" smtClean="0">
                            <a:solidFill>
                              <a:schemeClr val="tx2"/>
                            </a:solidFill>
                            <a:latin typeface="Cambria Math" panose="02040503050406030204" pitchFamily="18" charset="0"/>
                          </a:rPr>
                          <m:t>𝑘</m:t>
                        </m:r>
                      </m:sup>
                      <m:e>
                        <m:sSubSup>
                          <m:sSubSupPr>
                            <m:ctrlPr>
                              <a:rPr lang="de-DE" b="0" i="1" smtClean="0">
                                <a:solidFill>
                                  <a:schemeClr val="tx2"/>
                                </a:solidFill>
                                <a:latin typeface="Cambria Math" panose="02040503050406030204" pitchFamily="18" charset="0"/>
                              </a:rPr>
                            </m:ctrlPr>
                          </m:sSubSupPr>
                          <m:e>
                            <m:r>
                              <a:rPr lang="de-DE" b="0" i="1" smtClean="0">
                                <a:solidFill>
                                  <a:schemeClr val="tx2"/>
                                </a:solidFill>
                                <a:latin typeface="Cambria Math" panose="02040503050406030204" pitchFamily="18" charset="0"/>
                              </a:rPr>
                              <m:t>𝑍</m:t>
                            </m:r>
                          </m:e>
                          <m:sub>
                            <m:r>
                              <a:rPr lang="de-DE" b="0" i="1" smtClean="0">
                                <a:solidFill>
                                  <a:schemeClr val="tx2"/>
                                </a:solidFill>
                                <a:latin typeface="Cambria Math" panose="02040503050406030204" pitchFamily="18" charset="0"/>
                              </a:rPr>
                              <m:t>𝑖</m:t>
                            </m:r>
                          </m:sub>
                          <m:sup>
                            <m:r>
                              <a:rPr lang="de-DE" b="0" i="1" smtClean="0">
                                <a:solidFill>
                                  <a:schemeClr val="tx2"/>
                                </a:solidFill>
                                <a:latin typeface="Cambria Math" panose="02040503050406030204" pitchFamily="18" charset="0"/>
                              </a:rPr>
                              <m:t>2</m:t>
                            </m:r>
                          </m:sup>
                        </m:sSubSup>
                      </m:e>
                    </m:nary>
                  </m:oMath>
                </a14:m>
                <a:r>
                  <a:rPr lang="de-DE" dirty="0">
                    <a:solidFill>
                      <a:schemeClr val="tx2"/>
                    </a:solidFill>
                    <a:latin typeface="Söhne"/>
                  </a:rPr>
                  <a:t> </a:t>
                </a:r>
              </a:p>
              <a:p>
                <a:endParaRPr lang="de-DE" dirty="0">
                  <a:solidFill>
                    <a:schemeClr val="tx2"/>
                  </a:solidFill>
                  <a:latin typeface="Söhne"/>
                </a:endParaRPr>
              </a:p>
              <a:p>
                <a:r>
                  <a:rPr lang="de-DE" b="1" dirty="0">
                    <a:solidFill>
                      <a:schemeClr val="tx2"/>
                    </a:solidFill>
                    <a:latin typeface="Söhne"/>
                  </a:rPr>
                  <a:t>Parameter:</a:t>
                </a:r>
              </a:p>
              <a:p>
                <a:r>
                  <a:rPr lang="de-DE" dirty="0">
                    <a:solidFill>
                      <a:schemeClr val="tx2"/>
                    </a:solidFill>
                    <a:latin typeface="Söhne"/>
                  </a:rPr>
                  <a:t>k (</a:t>
                </a:r>
                <a:r>
                  <a:rPr lang="de-DE" dirty="0" err="1">
                    <a:solidFill>
                      <a:schemeClr val="tx2"/>
                    </a:solidFill>
                    <a:latin typeface="Söhne"/>
                  </a:rPr>
                  <a:t>mean</a:t>
                </a:r>
                <a:r>
                  <a:rPr lang="de-DE" dirty="0">
                    <a:solidFill>
                      <a:schemeClr val="tx2"/>
                    </a:solidFill>
                    <a:latin typeface="Söhne"/>
                  </a:rPr>
                  <a:t>): </a:t>
                </a:r>
                <a:r>
                  <a:rPr lang="en-US" dirty="0">
                    <a:solidFill>
                      <a:schemeClr val="tx2"/>
                    </a:solidFill>
                    <a:latin typeface="Söhne"/>
                  </a:rPr>
                  <a:t>independent standard normal random variables, square each and sum them up</a:t>
                </a:r>
                <a:endParaRPr lang="de-DE" dirty="0">
                  <a:solidFill>
                    <a:schemeClr val="tx2"/>
                  </a:solidFill>
                  <a:latin typeface="Söhne"/>
                </a:endParaRPr>
              </a:p>
              <a:p>
                <a:endParaRPr lang="de-DE" b="1" dirty="0">
                  <a:solidFill>
                    <a:schemeClr val="tx2"/>
                  </a:solidFill>
                  <a:latin typeface="Söhne"/>
                </a:endParaRPr>
              </a:p>
              <a:p>
                <a:r>
                  <a:rPr lang="de-DE" b="1" dirty="0">
                    <a:solidFill>
                      <a:schemeClr val="tx2"/>
                    </a:solidFill>
                    <a:latin typeface="Söhne"/>
                  </a:rPr>
                  <a:t>Use </a:t>
                </a:r>
                <a:r>
                  <a:rPr lang="de-DE" b="1" dirty="0" err="1">
                    <a:solidFill>
                      <a:schemeClr val="tx2"/>
                    </a:solidFill>
                    <a:latin typeface="Söhne"/>
                  </a:rPr>
                  <a:t>cases</a:t>
                </a:r>
                <a:r>
                  <a:rPr lang="de-DE" b="1" dirty="0">
                    <a:solidFill>
                      <a:schemeClr val="tx2"/>
                    </a:solidFill>
                    <a:latin typeface="Söhne"/>
                  </a:rPr>
                  <a:t>:</a:t>
                </a:r>
              </a:p>
              <a:p>
                <a:pPr marL="685800" indent="-685800">
                  <a:buFont typeface="Arial" panose="020B0604020202020204" pitchFamily="34" charset="0"/>
                  <a:buChar char="•"/>
                </a:pPr>
                <a14:m>
                  <m:oMath xmlns:m="http://schemas.openxmlformats.org/officeDocument/2006/math">
                    <m:sSup>
                      <m:sSupPr>
                        <m:ctrlPr>
                          <a:rPr lang="de-DE" i="1" smtClean="0">
                            <a:solidFill>
                              <a:schemeClr val="tx1"/>
                            </a:solidFill>
                            <a:latin typeface="Cambria Math" panose="02040503050406030204" pitchFamily="18" charset="0"/>
                          </a:rPr>
                        </m:ctrlPr>
                      </m:sSupPr>
                      <m:e>
                        <m:r>
                          <a:rPr lang="de-DE" i="1" smtClean="0">
                            <a:solidFill>
                              <a:schemeClr val="tx1"/>
                            </a:solidFill>
                            <a:latin typeface="Cambria Math" panose="02040503050406030204" pitchFamily="18" charset="0"/>
                            <a:ea typeface="Cambria Math" panose="02040503050406030204" pitchFamily="18" charset="0"/>
                          </a:rPr>
                          <m:t>𝜒</m:t>
                        </m:r>
                      </m:e>
                      <m:sup>
                        <m:r>
                          <a:rPr lang="de-DE" b="0" i="1" smtClean="0">
                            <a:solidFill>
                              <a:schemeClr val="tx1"/>
                            </a:solidFill>
                            <a:latin typeface="Cambria Math" panose="02040503050406030204" pitchFamily="18" charset="0"/>
                          </a:rPr>
                          <m:t>2</m:t>
                        </m:r>
                      </m:sup>
                    </m:sSup>
                  </m:oMath>
                </a14:m>
                <a:r>
                  <a:rPr lang="de-DE" dirty="0">
                    <a:solidFill>
                      <a:schemeClr val="tx2"/>
                    </a:solidFill>
                    <a:latin typeface="Söhne"/>
                  </a:rPr>
                  <a:t>-tests </a:t>
                </a:r>
                <a:r>
                  <a:rPr lang="de-DE" dirty="0" err="1">
                    <a:solidFill>
                      <a:schemeClr val="tx2"/>
                    </a:solidFill>
                    <a:latin typeface="Söhne"/>
                  </a:rPr>
                  <a:t>of</a:t>
                </a:r>
                <a:r>
                  <a:rPr lang="de-DE" dirty="0">
                    <a:solidFill>
                      <a:schemeClr val="tx2"/>
                    </a:solidFill>
                    <a:latin typeface="Söhne"/>
                  </a:rPr>
                  <a:t> </a:t>
                </a:r>
                <a:r>
                  <a:rPr lang="de-DE" dirty="0" err="1">
                    <a:solidFill>
                      <a:schemeClr val="tx2"/>
                    </a:solidFill>
                    <a:latin typeface="Söhne"/>
                  </a:rPr>
                  <a:t>independence</a:t>
                </a:r>
                <a:r>
                  <a:rPr lang="de-DE" dirty="0">
                    <a:solidFill>
                      <a:schemeClr val="tx2"/>
                    </a:solidFill>
                    <a:latin typeface="Söhne"/>
                  </a:rPr>
                  <a:t>: </a:t>
                </a:r>
                <a:r>
                  <a:rPr lang="de-DE" dirty="0" err="1">
                    <a:solidFill>
                      <a:schemeClr val="tx2"/>
                    </a:solidFill>
                    <a:latin typeface="Söhne"/>
                  </a:rPr>
                  <a:t>They</a:t>
                </a:r>
                <a:r>
                  <a:rPr lang="de-DE" dirty="0">
                    <a:solidFill>
                      <a:schemeClr val="tx2"/>
                    </a:solidFill>
                    <a:latin typeface="Söhne"/>
                  </a:rPr>
                  <a:t> </a:t>
                </a:r>
                <a:r>
                  <a:rPr lang="de-DE" dirty="0" err="1">
                    <a:solidFill>
                      <a:schemeClr val="tx2"/>
                    </a:solidFill>
                    <a:latin typeface="Söhne"/>
                  </a:rPr>
                  <a:t>use</a:t>
                </a:r>
                <a:r>
                  <a:rPr lang="de-DE" dirty="0">
                    <a:solidFill>
                      <a:schemeClr val="tx2"/>
                    </a:solidFill>
                    <a:latin typeface="Söhne"/>
                  </a:rPr>
                  <a:t> </a:t>
                </a:r>
                <a14:m>
                  <m:oMath xmlns:m="http://schemas.openxmlformats.org/officeDocument/2006/math">
                    <m:sSup>
                      <m:sSupPr>
                        <m:ctrlPr>
                          <a:rPr lang="de-DE" i="1">
                            <a:solidFill>
                              <a:schemeClr val="tx1"/>
                            </a:solidFill>
                            <a:latin typeface="Cambria Math" panose="02040503050406030204" pitchFamily="18" charset="0"/>
                          </a:rPr>
                        </m:ctrlPr>
                      </m:sSupPr>
                      <m:e>
                        <m:r>
                          <a:rPr lang="de-DE" i="1">
                            <a:solidFill>
                              <a:schemeClr val="tx1"/>
                            </a:solidFill>
                            <a:latin typeface="Cambria Math" panose="02040503050406030204" pitchFamily="18" charset="0"/>
                            <a:ea typeface="Cambria Math" panose="02040503050406030204" pitchFamily="18" charset="0"/>
                          </a:rPr>
                          <m:t>𝜒</m:t>
                        </m:r>
                      </m:e>
                      <m:sup>
                        <m:r>
                          <a:rPr lang="de-DE" i="1">
                            <a:solidFill>
                              <a:schemeClr val="tx1"/>
                            </a:solidFill>
                            <a:latin typeface="Cambria Math" panose="02040503050406030204" pitchFamily="18" charset="0"/>
                          </a:rPr>
                          <m:t>2</m:t>
                        </m:r>
                      </m:sup>
                    </m:sSup>
                    <m:r>
                      <a:rPr lang="de-DE" i="1">
                        <a:solidFill>
                          <a:schemeClr val="tx1"/>
                        </a:solidFill>
                        <a:latin typeface="Cambria Math" panose="02040503050406030204" pitchFamily="18" charset="0"/>
                      </a:rPr>
                      <m:t> </m:t>
                    </m:r>
                  </m:oMath>
                </a14:m>
                <a:r>
                  <a:rPr lang="de-DE" dirty="0">
                    <a:solidFill>
                      <a:schemeClr val="tx2"/>
                    </a:solidFill>
                    <a:latin typeface="Söhne"/>
                  </a:rPr>
                  <a:t>-distribution. </a:t>
                </a:r>
                <a:br>
                  <a:rPr lang="de-DE" dirty="0">
                    <a:solidFill>
                      <a:schemeClr val="tx2"/>
                    </a:solidFill>
                    <a:latin typeface="Söhne"/>
                  </a:rPr>
                </a:br>
                <a:r>
                  <a:rPr lang="de-DE" dirty="0" err="1">
                    <a:solidFill>
                      <a:schemeClr val="tx2"/>
                    </a:solidFill>
                    <a:latin typeface="Söhne"/>
                  </a:rPr>
                  <a:t>Is</a:t>
                </a:r>
                <a:r>
                  <a:rPr lang="de-DE" dirty="0">
                    <a:solidFill>
                      <a:schemeClr val="tx2"/>
                    </a:solidFill>
                    <a:latin typeface="Söhne"/>
                  </a:rPr>
                  <a:t> </a:t>
                </a:r>
                <a:r>
                  <a:rPr lang="de-DE" dirty="0" err="1">
                    <a:solidFill>
                      <a:schemeClr val="tx2"/>
                    </a:solidFill>
                    <a:latin typeface="Söhne"/>
                  </a:rPr>
                  <a:t>preference</a:t>
                </a:r>
                <a:r>
                  <a:rPr lang="de-DE" dirty="0">
                    <a:solidFill>
                      <a:schemeClr val="tx2"/>
                    </a:solidFill>
                    <a:latin typeface="Söhne"/>
                  </a:rPr>
                  <a:t> </a:t>
                </a:r>
                <a:r>
                  <a:rPr lang="de-DE" dirty="0" err="1">
                    <a:solidFill>
                      <a:schemeClr val="tx2"/>
                    </a:solidFill>
                    <a:latin typeface="Söhne"/>
                  </a:rPr>
                  <a:t>for</a:t>
                </a:r>
                <a:r>
                  <a:rPr lang="de-DE" dirty="0">
                    <a:solidFill>
                      <a:schemeClr val="tx2"/>
                    </a:solidFill>
                    <a:latin typeface="Söhne"/>
                  </a:rPr>
                  <a:t> </a:t>
                </a:r>
                <a:r>
                  <a:rPr lang="de-DE" dirty="0" err="1">
                    <a:solidFill>
                      <a:schemeClr val="tx2"/>
                    </a:solidFill>
                    <a:latin typeface="Söhne"/>
                  </a:rPr>
                  <a:t>having</a:t>
                </a:r>
                <a:r>
                  <a:rPr lang="de-DE" dirty="0">
                    <a:solidFill>
                      <a:schemeClr val="tx2"/>
                    </a:solidFill>
                    <a:latin typeface="Söhne"/>
                  </a:rPr>
                  <a:t> </a:t>
                </a:r>
                <a:r>
                  <a:rPr lang="de-DE" dirty="0" err="1">
                    <a:solidFill>
                      <a:schemeClr val="tx2"/>
                    </a:solidFill>
                    <a:latin typeface="Söhne"/>
                  </a:rPr>
                  <a:t>cat</a:t>
                </a:r>
                <a:r>
                  <a:rPr lang="de-DE" dirty="0">
                    <a:solidFill>
                      <a:schemeClr val="tx2"/>
                    </a:solidFill>
                    <a:latin typeface="Söhne"/>
                  </a:rPr>
                  <a:t> </a:t>
                </a:r>
                <a:r>
                  <a:rPr lang="de-DE" dirty="0" err="1">
                    <a:solidFill>
                      <a:schemeClr val="tx2"/>
                    </a:solidFill>
                    <a:latin typeface="Söhne"/>
                  </a:rPr>
                  <a:t>or</a:t>
                </a:r>
                <a:r>
                  <a:rPr lang="de-DE" dirty="0">
                    <a:solidFill>
                      <a:schemeClr val="tx2"/>
                    </a:solidFill>
                    <a:latin typeface="Söhne"/>
                  </a:rPr>
                  <a:t> </a:t>
                </a:r>
                <a:r>
                  <a:rPr lang="de-DE" dirty="0" err="1">
                    <a:solidFill>
                      <a:schemeClr val="tx2"/>
                    </a:solidFill>
                    <a:latin typeface="Söhne"/>
                  </a:rPr>
                  <a:t>dog</a:t>
                </a:r>
                <a:r>
                  <a:rPr lang="de-DE" dirty="0">
                    <a:solidFill>
                      <a:schemeClr val="tx2"/>
                    </a:solidFill>
                    <a:latin typeface="Söhne"/>
                  </a:rPr>
                  <a:t> </a:t>
                </a:r>
                <a:r>
                  <a:rPr lang="de-DE" dirty="0" err="1">
                    <a:solidFill>
                      <a:schemeClr val="tx2"/>
                    </a:solidFill>
                    <a:latin typeface="Söhne"/>
                  </a:rPr>
                  <a:t>is</a:t>
                </a:r>
                <a:r>
                  <a:rPr lang="de-DE" dirty="0">
                    <a:solidFill>
                      <a:schemeClr val="tx2"/>
                    </a:solidFill>
                    <a:latin typeface="Söhne"/>
                  </a:rPr>
                  <a:t> </a:t>
                </a:r>
                <a:r>
                  <a:rPr lang="de-DE" dirty="0" err="1">
                    <a:solidFill>
                      <a:schemeClr val="tx2"/>
                    </a:solidFill>
                    <a:latin typeface="Söhne"/>
                  </a:rPr>
                  <a:t>independent</a:t>
                </a:r>
                <a:r>
                  <a:rPr lang="de-DE" dirty="0">
                    <a:solidFill>
                      <a:schemeClr val="tx2"/>
                    </a:solidFill>
                    <a:latin typeface="Söhne"/>
                  </a:rPr>
                  <a:t> </a:t>
                </a:r>
                <a:r>
                  <a:rPr lang="de-DE" dirty="0" err="1">
                    <a:solidFill>
                      <a:schemeClr val="tx2"/>
                    </a:solidFill>
                    <a:latin typeface="Söhne"/>
                  </a:rPr>
                  <a:t>from</a:t>
                </a:r>
                <a:r>
                  <a:rPr lang="de-DE" dirty="0">
                    <a:solidFill>
                      <a:schemeClr val="tx2"/>
                    </a:solidFill>
                    <a:latin typeface="Söhne"/>
                  </a:rPr>
                  <a:t> </a:t>
                </a:r>
                <a:r>
                  <a:rPr lang="de-DE" dirty="0" err="1">
                    <a:solidFill>
                      <a:schemeClr val="tx2"/>
                    </a:solidFill>
                    <a:latin typeface="Söhne"/>
                  </a:rPr>
                  <a:t>city</a:t>
                </a:r>
                <a:r>
                  <a:rPr lang="de-DE" dirty="0">
                    <a:solidFill>
                      <a:schemeClr val="tx2"/>
                    </a:solidFill>
                    <a:latin typeface="Söhne"/>
                  </a:rPr>
                  <a:t>?</a:t>
                </a:r>
              </a:p>
              <a:p>
                <a:pPr marL="685800" indent="-685800">
                  <a:buFont typeface="Arial" panose="020B0604020202020204" pitchFamily="34" charset="0"/>
                  <a:buChar char="•"/>
                </a:pPr>
                <a:r>
                  <a:rPr lang="de-DE" dirty="0" err="1">
                    <a:solidFill>
                      <a:schemeClr val="tx2"/>
                    </a:solidFill>
                    <a:latin typeface="Söhne"/>
                  </a:rPr>
                  <a:t>Several</a:t>
                </a:r>
                <a:r>
                  <a:rPr lang="de-DE" dirty="0">
                    <a:solidFill>
                      <a:schemeClr val="tx2"/>
                    </a:solidFill>
                    <a:latin typeface="Söhne"/>
                  </a:rPr>
                  <a:t> </a:t>
                </a:r>
                <a:r>
                  <a:rPr lang="de-DE" dirty="0" err="1">
                    <a:solidFill>
                      <a:schemeClr val="tx2"/>
                    </a:solidFill>
                    <a:latin typeface="Söhne"/>
                  </a:rPr>
                  <a:t>other</a:t>
                </a:r>
                <a:r>
                  <a:rPr lang="de-DE" dirty="0">
                    <a:solidFill>
                      <a:schemeClr val="tx2"/>
                    </a:solidFill>
                    <a:latin typeface="Söhne"/>
                  </a:rPr>
                  <a:t> </a:t>
                </a:r>
                <a:r>
                  <a:rPr lang="de-DE" dirty="0" err="1">
                    <a:solidFill>
                      <a:schemeClr val="tx2"/>
                    </a:solidFill>
                    <a:latin typeface="Söhne"/>
                  </a:rPr>
                  <a:t>hypothesis</a:t>
                </a:r>
                <a:r>
                  <a:rPr lang="de-DE" dirty="0">
                    <a:solidFill>
                      <a:schemeClr val="tx2"/>
                    </a:solidFill>
                    <a:latin typeface="Söhne"/>
                  </a:rPr>
                  <a:t> </a:t>
                </a:r>
                <a:r>
                  <a:rPr lang="de-DE" dirty="0" err="1">
                    <a:solidFill>
                      <a:schemeClr val="tx2"/>
                    </a:solidFill>
                    <a:latin typeface="Söhne"/>
                  </a:rPr>
                  <a:t>tests</a:t>
                </a:r>
                <a:r>
                  <a:rPr lang="de-DE" dirty="0">
                    <a:solidFill>
                      <a:schemeClr val="tx2"/>
                    </a:solidFill>
                    <a:latin typeface="Söhne"/>
                  </a:rPr>
                  <a:t>, </a:t>
                </a:r>
                <a:r>
                  <a:rPr lang="de-DE" dirty="0" err="1">
                    <a:solidFill>
                      <a:schemeClr val="tx2"/>
                    </a:solidFill>
                    <a:latin typeface="Söhne"/>
                  </a:rPr>
                  <a:t>particularly</a:t>
                </a:r>
                <a:r>
                  <a:rPr lang="de-DE" dirty="0">
                    <a:solidFill>
                      <a:schemeClr val="tx2"/>
                    </a:solidFill>
                    <a:latin typeface="Söhne"/>
                  </a:rPr>
                  <a:t> </a:t>
                </a:r>
                <a:r>
                  <a:rPr lang="de-DE" dirty="0" err="1">
                    <a:solidFill>
                      <a:schemeClr val="tx2"/>
                    </a:solidFill>
                    <a:latin typeface="Söhne"/>
                  </a:rPr>
                  <a:t>connected</a:t>
                </a:r>
                <a:r>
                  <a:rPr lang="de-DE" dirty="0">
                    <a:solidFill>
                      <a:schemeClr val="tx2"/>
                    </a:solidFill>
                    <a:latin typeface="Söhne"/>
                  </a:rPr>
                  <a:t> </a:t>
                </a:r>
                <a:r>
                  <a:rPr lang="de-DE" dirty="0" err="1">
                    <a:solidFill>
                      <a:schemeClr val="tx2"/>
                    </a:solidFill>
                    <a:latin typeface="Söhne"/>
                  </a:rPr>
                  <a:t>with</a:t>
                </a:r>
                <a:r>
                  <a:rPr lang="de-DE" dirty="0">
                    <a:solidFill>
                      <a:schemeClr val="tx2"/>
                    </a:solidFill>
                    <a:latin typeface="Söhne"/>
                  </a:rPr>
                  <a:t> </a:t>
                </a:r>
                <a:r>
                  <a:rPr lang="de-DE" dirty="0" err="1">
                    <a:solidFill>
                      <a:schemeClr val="tx2"/>
                    </a:solidFill>
                    <a:latin typeface="Söhne"/>
                  </a:rPr>
                  <a:t>variance</a:t>
                </a:r>
                <a:endParaRPr lang="de-DE" dirty="0">
                  <a:solidFill>
                    <a:schemeClr val="tx2"/>
                  </a:solidFill>
                  <a:latin typeface="Söhne"/>
                </a:endParaRPr>
              </a:p>
            </p:txBody>
          </p:sp>
        </mc:Choice>
        <mc:Fallback xmlns="">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a:spLocks noRot="1" noChangeAspect="1" noMove="1" noResize="1" noEditPoints="1" noAdjustHandles="1" noChangeArrowheads="1" noChangeShapeType="1" noTextEdit="1"/>
              </p:cNvSpPr>
              <p:nvPr/>
            </p:nvSpPr>
            <p:spPr>
              <a:xfrm>
                <a:off x="26196035" y="8036202"/>
                <a:ext cx="19453627" cy="13777041"/>
              </a:xfrm>
              <a:prstGeom prst="rect">
                <a:avLst/>
              </a:prstGeom>
              <a:blipFill>
                <a:blip r:embed="rId2"/>
                <a:stretch>
                  <a:fillRect l="-1692" t="-88" r="-1473" b="-619"/>
                </a:stretch>
              </a:blipFill>
              <a:ln w="254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 name="Title first slide">
                <a:extLst>
                  <a:ext uri="{FF2B5EF4-FFF2-40B4-BE49-F238E27FC236}">
                    <a16:creationId xmlns:a16="http://schemas.microsoft.com/office/drawing/2014/main" id="{A8EF4026-B647-061C-CBA3-39C4DAA51157}"/>
                  </a:ext>
                </a:extLst>
              </p:cNvPr>
              <p:cNvSpPr txBox="1"/>
              <p:nvPr/>
            </p:nvSpPr>
            <p:spPr>
              <a:xfrm>
                <a:off x="3038836" y="2141358"/>
                <a:ext cx="14545007" cy="251350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14:m>
                  <m:oMath xmlns:m="http://schemas.openxmlformats.org/officeDocument/2006/math">
                    <m:sSup>
                      <m:sSupPr>
                        <m:ctrlPr>
                          <a:rPr lang="de-DE" sz="15000" i="1" smtClean="0">
                            <a:solidFill>
                              <a:schemeClr val="tx1"/>
                            </a:solidFill>
                            <a:latin typeface="Cambria Math" panose="02040503050406030204" pitchFamily="18" charset="0"/>
                          </a:rPr>
                        </m:ctrlPr>
                      </m:sSupPr>
                      <m:e>
                        <m:r>
                          <a:rPr lang="de-DE" sz="15000" i="1" smtClean="0">
                            <a:solidFill>
                              <a:schemeClr val="tx1"/>
                            </a:solidFill>
                            <a:latin typeface="Cambria Math" panose="02040503050406030204" pitchFamily="18" charset="0"/>
                            <a:ea typeface="Cambria Math" panose="02040503050406030204" pitchFamily="18" charset="0"/>
                          </a:rPr>
                          <m:t>𝜒</m:t>
                        </m:r>
                      </m:e>
                      <m:sup>
                        <m:r>
                          <a:rPr lang="de-DE" sz="15000" b="0" i="1" smtClean="0">
                            <a:solidFill>
                              <a:schemeClr val="tx1"/>
                            </a:solidFill>
                            <a:latin typeface="Cambria Math" panose="02040503050406030204" pitchFamily="18" charset="0"/>
                          </a:rPr>
                          <m:t>2</m:t>
                        </m:r>
                      </m:sup>
                    </m:sSup>
                    <m:r>
                      <a:rPr lang="de-DE" sz="15000" b="0" i="1" smtClean="0">
                        <a:solidFill>
                          <a:schemeClr val="tx1"/>
                        </a:solidFill>
                        <a:latin typeface="Cambria Math" panose="02040503050406030204" pitchFamily="18" charset="0"/>
                      </a:rPr>
                      <m:t> </m:t>
                    </m:r>
                  </m:oMath>
                </a14:m>
                <a:r>
                  <a:rPr lang="de-DE" sz="15000" dirty="0" err="1">
                    <a:solidFill>
                      <a:schemeClr val="tx1"/>
                    </a:solidFill>
                  </a:rPr>
                  <a:t>distribution</a:t>
                </a:r>
                <a:endParaRPr lang="de-DE" sz="15000" dirty="0">
                  <a:solidFill>
                    <a:schemeClr val="tx1"/>
                  </a:solidFill>
                </a:endParaRPr>
              </a:p>
            </p:txBody>
          </p:sp>
        </mc:Choice>
        <mc:Fallback xmlns="">
          <p:sp>
            <p:nvSpPr>
              <p:cNvPr id="2" name="Title first slide">
                <a:extLst>
                  <a:ext uri="{FF2B5EF4-FFF2-40B4-BE49-F238E27FC236}">
                    <a16:creationId xmlns:a16="http://schemas.microsoft.com/office/drawing/2014/main" id="{A8EF4026-B647-061C-CBA3-39C4DAA51157}"/>
                  </a:ext>
                </a:extLst>
              </p:cNvPr>
              <p:cNvSpPr txBox="1">
                <a:spLocks noRot="1" noChangeAspect="1" noMove="1" noResize="1" noEditPoints="1" noAdjustHandles="1" noChangeArrowheads="1" noChangeShapeType="1" noTextEdit="1"/>
              </p:cNvSpPr>
              <p:nvPr/>
            </p:nvSpPr>
            <p:spPr>
              <a:xfrm>
                <a:off x="3038836" y="2141358"/>
                <a:ext cx="14545007" cy="2513509"/>
              </a:xfrm>
              <a:prstGeom prst="rect">
                <a:avLst/>
              </a:prstGeom>
              <a:blipFill>
                <a:blip r:embed="rId3"/>
                <a:stretch>
                  <a:fillRect t="-18160" r="-6370" b="-41404"/>
                </a:stretch>
              </a:blipFill>
              <a:ln w="254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de-DE">
                    <a:noFill/>
                  </a:rPr>
                  <a:t> </a:t>
                </a:r>
              </a:p>
            </p:txBody>
          </p:sp>
        </mc:Fallback>
      </mc:AlternateContent>
      <p:sp>
        <p:nvSpPr>
          <p:cNvPr id="3" name="Shape">
            <a:extLst>
              <a:ext uri="{FF2B5EF4-FFF2-40B4-BE49-F238E27FC236}">
                <a16:creationId xmlns:a16="http://schemas.microsoft.com/office/drawing/2014/main" id="{26306591-7314-EA35-CDAE-30513CA3AEDE}"/>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8FF0C5C3-4A65-6DB9-AE44-F293ACF1F0F0}"/>
              </a:ext>
            </a:extLst>
          </p:cNvPr>
          <p:cNvSpPr txBox="1"/>
          <p:nvPr/>
        </p:nvSpPr>
        <p:spPr>
          <a:xfrm>
            <a:off x="7095034" y="4937247"/>
            <a:ext cx="3701562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probability distribution of the sum of squares of independent standard normal random variables and is important particularly in the context of variance</a:t>
            </a:r>
          </a:p>
        </p:txBody>
      </p:sp>
      <p:sp>
        <p:nvSpPr>
          <p:cNvPr id="10" name="Foliennummernplatzhalter 9">
            <a:extLst>
              <a:ext uri="{FF2B5EF4-FFF2-40B4-BE49-F238E27FC236}">
                <a16:creationId xmlns:a16="http://schemas.microsoft.com/office/drawing/2014/main" id="{1007595D-925D-837B-8266-B2B585272342}"/>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34</a:t>
            </a:fld>
            <a:endParaRPr lang="de-DE"/>
          </a:p>
        </p:txBody>
      </p:sp>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7740" y="8014710"/>
            <a:ext cx="22599553" cy="14458427"/>
          </a:xfrm>
          <a:prstGeom prst="rect">
            <a:avLst/>
          </a:prstGeom>
          <a:ln w="25400">
            <a:solidFill>
              <a:schemeClr val="tx2"/>
            </a:solidFill>
          </a:ln>
        </p:spPr>
      </p:pic>
      <p:sp>
        <p:nvSpPr>
          <p:cNvPr id="7" name="Textfeld 6">
            <a:extLst>
              <a:ext uri="{FF2B5EF4-FFF2-40B4-BE49-F238E27FC236}">
                <a16:creationId xmlns:a16="http://schemas.microsoft.com/office/drawing/2014/main" id="{B2F27A8A-D392-2C58-77A0-DDAAD674AE98}"/>
              </a:ext>
            </a:extLst>
          </p:cNvPr>
          <p:cNvSpPr txBox="1"/>
          <p:nvPr/>
        </p:nvSpPr>
        <p:spPr>
          <a:xfrm>
            <a:off x="26196035" y="25468884"/>
            <a:ext cx="11755315"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sz="3600" b="0" dirty="0"/>
              <a:t>https://en.wikipedia.org/wiki/Chi-squared_distribution</a:t>
            </a:r>
          </a:p>
        </p:txBody>
      </p:sp>
    </p:spTree>
    <p:extLst>
      <p:ext uri="{BB962C8B-B14F-4D97-AF65-F5344CB8AC3E}">
        <p14:creationId xmlns:p14="http://schemas.microsoft.com/office/powerpoint/2010/main" val="33218296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p:nvPr/>
            </p:nvSpPr>
            <p:spPr>
              <a:xfrm>
                <a:off x="25995086" y="7642639"/>
                <a:ext cx="21388570" cy="1732070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01600" tIns="101600" rIns="101600" bIns="101600">
                <a:spAutoFit/>
              </a:bodyPr>
              <a:lstStyle>
                <a:lvl1pPr algn="l">
                  <a:lnSpc>
                    <a:spcPct val="120000"/>
                  </a:lnSpc>
                  <a:defRPr sz="5600" b="0">
                    <a:solidFill>
                      <a:srgbClr val="5D6788"/>
                    </a:solidFill>
                    <a:latin typeface="Montserrat Regular"/>
                    <a:ea typeface="Montserrat Regular"/>
                    <a:cs typeface="Montserrat Regular"/>
                    <a:sym typeface="Montserrat Regular"/>
                  </a:defRPr>
                </a:lvl1pPr>
              </a:lstStyle>
              <a:p>
                <a:pPr/>
                <a14:m>
                  <m:oMathPara xmlns:m="http://schemas.openxmlformats.org/officeDocument/2006/math">
                    <m:oMathParaPr>
                      <m:jc m:val="centerGroup"/>
                    </m:oMathParaPr>
                    <m:oMath xmlns:m="http://schemas.openxmlformats.org/officeDocument/2006/math">
                      <m:r>
                        <a:rPr lang="de-DE" b="1" i="1" smtClean="0">
                          <a:solidFill>
                            <a:schemeClr val="tx2"/>
                          </a:solidFill>
                          <a:latin typeface="Cambria Math" panose="02040503050406030204" pitchFamily="18" charset="0"/>
                        </a:rPr>
                        <m:t>𝑿</m:t>
                      </m:r>
                      <m:r>
                        <a:rPr lang="de-DE" b="1" i="1" smtClean="0">
                          <a:solidFill>
                            <a:schemeClr val="tx2"/>
                          </a:solidFill>
                          <a:latin typeface="Cambria Math" panose="02040503050406030204" pitchFamily="18" charset="0"/>
                        </a:rPr>
                        <m:t>=</m:t>
                      </m:r>
                      <m:f>
                        <m:fPr>
                          <m:ctrlPr>
                            <a:rPr lang="de-DE" b="1" i="1" smtClean="0">
                              <a:solidFill>
                                <a:schemeClr val="tx2"/>
                              </a:solidFill>
                              <a:latin typeface="Cambria Math" panose="02040503050406030204" pitchFamily="18" charset="0"/>
                            </a:rPr>
                          </m:ctrlPr>
                        </m:fPr>
                        <m:num>
                          <m:f>
                            <m:fPr>
                              <m:type m:val="skw"/>
                              <m:ctrlPr>
                                <a:rPr lang="de-DE" b="1" i="1" smtClean="0">
                                  <a:solidFill>
                                    <a:schemeClr val="tx2"/>
                                  </a:solidFill>
                                  <a:latin typeface="Cambria Math" panose="02040503050406030204" pitchFamily="18" charset="0"/>
                                </a:rPr>
                              </m:ctrlPr>
                            </m:fPr>
                            <m:num>
                              <m:sSub>
                                <m:sSubPr>
                                  <m:ctrlPr>
                                    <a:rPr lang="de-DE" b="1" i="1" smtClean="0">
                                      <a:solidFill>
                                        <a:schemeClr val="tx2"/>
                                      </a:solidFill>
                                      <a:latin typeface="Cambria Math" panose="02040503050406030204" pitchFamily="18" charset="0"/>
                                    </a:rPr>
                                  </m:ctrlPr>
                                </m:sSubPr>
                                <m:e>
                                  <m:r>
                                    <a:rPr lang="de-DE" b="1" i="1" smtClean="0">
                                      <a:solidFill>
                                        <a:schemeClr val="tx2"/>
                                      </a:solidFill>
                                      <a:latin typeface="Cambria Math" panose="02040503050406030204" pitchFamily="18" charset="0"/>
                                    </a:rPr>
                                    <m:t>𝑺</m:t>
                                  </m:r>
                                </m:e>
                                <m:sub>
                                  <m:r>
                                    <a:rPr lang="de-DE" b="1" i="1" smtClean="0">
                                      <a:solidFill>
                                        <a:schemeClr val="tx2"/>
                                      </a:solidFill>
                                      <a:latin typeface="Cambria Math" panose="02040503050406030204" pitchFamily="18" charset="0"/>
                                    </a:rPr>
                                    <m:t>𝟏</m:t>
                                  </m:r>
                                </m:sub>
                              </m:sSub>
                            </m:num>
                            <m:den>
                              <m:sSub>
                                <m:sSubPr>
                                  <m:ctrlPr>
                                    <a:rPr lang="de-DE" b="1" i="1" smtClean="0">
                                      <a:solidFill>
                                        <a:schemeClr val="tx2"/>
                                      </a:solidFill>
                                      <a:latin typeface="Cambria Math" panose="02040503050406030204" pitchFamily="18" charset="0"/>
                                    </a:rPr>
                                  </m:ctrlPr>
                                </m:sSubPr>
                                <m:e>
                                  <m:r>
                                    <a:rPr lang="de-DE" b="1" i="1" smtClean="0">
                                      <a:solidFill>
                                        <a:schemeClr val="tx2"/>
                                      </a:solidFill>
                                      <a:latin typeface="Cambria Math" panose="02040503050406030204" pitchFamily="18" charset="0"/>
                                    </a:rPr>
                                    <m:t>𝒅𝒇</m:t>
                                  </m:r>
                                </m:e>
                                <m:sub>
                                  <m:r>
                                    <a:rPr lang="de-DE" b="1" i="1" smtClean="0">
                                      <a:solidFill>
                                        <a:schemeClr val="tx2"/>
                                      </a:solidFill>
                                      <a:latin typeface="Cambria Math" panose="02040503050406030204" pitchFamily="18" charset="0"/>
                                    </a:rPr>
                                    <m:t>𝟏</m:t>
                                  </m:r>
                                </m:sub>
                              </m:sSub>
                            </m:den>
                          </m:f>
                        </m:num>
                        <m:den>
                          <m:f>
                            <m:fPr>
                              <m:type m:val="skw"/>
                              <m:ctrlPr>
                                <a:rPr lang="de-DE" b="1" i="1" smtClean="0">
                                  <a:solidFill>
                                    <a:schemeClr val="tx2"/>
                                  </a:solidFill>
                                  <a:latin typeface="Cambria Math" panose="02040503050406030204" pitchFamily="18" charset="0"/>
                                </a:rPr>
                              </m:ctrlPr>
                            </m:fPr>
                            <m:num>
                              <m:sSub>
                                <m:sSubPr>
                                  <m:ctrlPr>
                                    <a:rPr lang="de-DE" b="1" i="1" smtClean="0">
                                      <a:solidFill>
                                        <a:schemeClr val="tx2"/>
                                      </a:solidFill>
                                      <a:latin typeface="Cambria Math" panose="02040503050406030204" pitchFamily="18" charset="0"/>
                                    </a:rPr>
                                  </m:ctrlPr>
                                </m:sSubPr>
                                <m:e>
                                  <m:r>
                                    <a:rPr lang="de-DE" b="1" i="1" smtClean="0">
                                      <a:solidFill>
                                        <a:schemeClr val="tx2"/>
                                      </a:solidFill>
                                      <a:latin typeface="Cambria Math" panose="02040503050406030204" pitchFamily="18" charset="0"/>
                                    </a:rPr>
                                    <m:t>𝑺</m:t>
                                  </m:r>
                                </m:e>
                                <m:sub>
                                  <m:r>
                                    <a:rPr lang="de-DE" b="1" i="1" smtClean="0">
                                      <a:solidFill>
                                        <a:schemeClr val="tx2"/>
                                      </a:solidFill>
                                      <a:latin typeface="Cambria Math" panose="02040503050406030204" pitchFamily="18" charset="0"/>
                                    </a:rPr>
                                    <m:t>𝟐</m:t>
                                  </m:r>
                                </m:sub>
                              </m:sSub>
                            </m:num>
                            <m:den>
                              <m:sSub>
                                <m:sSubPr>
                                  <m:ctrlPr>
                                    <a:rPr lang="de-DE" b="1" i="1" smtClean="0">
                                      <a:solidFill>
                                        <a:schemeClr val="tx2"/>
                                      </a:solidFill>
                                      <a:latin typeface="Cambria Math" panose="02040503050406030204" pitchFamily="18" charset="0"/>
                                    </a:rPr>
                                  </m:ctrlPr>
                                </m:sSubPr>
                                <m:e>
                                  <m:r>
                                    <a:rPr lang="de-DE" b="1" i="1" smtClean="0">
                                      <a:solidFill>
                                        <a:schemeClr val="tx2"/>
                                      </a:solidFill>
                                      <a:latin typeface="Cambria Math" panose="02040503050406030204" pitchFamily="18" charset="0"/>
                                    </a:rPr>
                                    <m:t>𝒅𝒇</m:t>
                                  </m:r>
                                </m:e>
                                <m:sub>
                                  <m:r>
                                    <a:rPr lang="de-DE" b="1" i="1" smtClean="0">
                                      <a:solidFill>
                                        <a:schemeClr val="tx2"/>
                                      </a:solidFill>
                                      <a:latin typeface="Cambria Math" panose="02040503050406030204" pitchFamily="18" charset="0"/>
                                    </a:rPr>
                                    <m:t>𝟐</m:t>
                                  </m:r>
                                </m:sub>
                              </m:sSub>
                            </m:den>
                          </m:f>
                        </m:den>
                      </m:f>
                    </m:oMath>
                  </m:oMathPara>
                </a14:m>
                <a:endParaRPr lang="en-US" b="1" dirty="0">
                  <a:solidFill>
                    <a:schemeClr val="tx2"/>
                  </a:solidFill>
                  <a:latin typeface="Söhne"/>
                </a:endParaRPr>
              </a:p>
              <a:p>
                <a:endParaRPr lang="en-US" b="1" dirty="0">
                  <a:solidFill>
                    <a:schemeClr val="tx2"/>
                  </a:solidFill>
                  <a:latin typeface="Söhne"/>
                </a:endParaRPr>
              </a:p>
              <a:p>
                <a:r>
                  <a:rPr lang="en-US" b="1" dirty="0">
                    <a:solidFill>
                      <a:schemeClr val="tx2"/>
                    </a:solidFill>
                    <a:latin typeface="Söhne"/>
                  </a:rPr>
                  <a:t>Degrees of freedom (</a:t>
                </a:r>
                <a:r>
                  <a:rPr lang="en-US" b="1" dirty="0" err="1">
                    <a:solidFill>
                      <a:schemeClr val="tx2"/>
                    </a:solidFill>
                    <a:latin typeface="Söhne"/>
                  </a:rPr>
                  <a:t>df</a:t>
                </a:r>
                <a:r>
                  <a:rPr lang="en-US" b="1" dirty="0">
                    <a:solidFill>
                      <a:schemeClr val="tx2"/>
                    </a:solidFill>
                    <a:latin typeface="Söhne"/>
                  </a:rPr>
                  <a:t>):</a:t>
                </a:r>
              </a:p>
              <a:p>
                <a:pPr marL="685800" indent="-685800">
                  <a:buFont typeface="Arial" panose="020B0604020202020204" pitchFamily="34" charset="0"/>
                  <a:buChar char="•"/>
                </a:pPr>
                <a:r>
                  <a:rPr lang="en-US" dirty="0" err="1">
                    <a:solidFill>
                      <a:schemeClr val="tx2"/>
                    </a:solidFill>
                    <a:latin typeface="Söhne"/>
                  </a:rPr>
                  <a:t>dfn</a:t>
                </a:r>
                <a:r>
                  <a:rPr lang="en-US" dirty="0">
                    <a:solidFill>
                      <a:schemeClr val="tx2"/>
                    </a:solidFill>
                    <a:latin typeface="Söhne"/>
                  </a:rPr>
                  <a:t> (</a:t>
                </a:r>
                <a:r>
                  <a:rPr lang="en-US" dirty="0" err="1">
                    <a:solidFill>
                      <a:schemeClr val="tx2"/>
                    </a:solidFill>
                    <a:latin typeface="Söhne"/>
                  </a:rPr>
                  <a:t>df</a:t>
                </a:r>
                <a:r>
                  <a:rPr lang="en-US" dirty="0">
                    <a:solidFill>
                      <a:schemeClr val="tx2"/>
                    </a:solidFill>
                    <a:latin typeface="Söhne"/>
                  </a:rPr>
                  <a:t> of numerator): </a:t>
                </a:r>
                <a:br>
                  <a:rPr lang="en-US" dirty="0">
                    <a:solidFill>
                      <a:schemeClr val="tx2"/>
                    </a:solidFill>
                    <a:latin typeface="Söhne"/>
                  </a:rPr>
                </a:br>
                <a:r>
                  <a:rPr lang="en-US" dirty="0">
                    <a:solidFill>
                      <a:schemeClr val="tx2"/>
                    </a:solidFill>
                    <a:latin typeface="Söhne"/>
                  </a:rPr>
                  <a:t>number of groups being compared minus 1</a:t>
                </a:r>
                <a:br>
                  <a:rPr lang="en-US" dirty="0">
                    <a:solidFill>
                      <a:schemeClr val="tx2"/>
                    </a:solidFill>
                    <a:latin typeface="Söhne"/>
                  </a:rPr>
                </a:br>
                <a:r>
                  <a:rPr lang="en-US" u="sng" dirty="0">
                    <a:solidFill>
                      <a:schemeClr val="tx2"/>
                    </a:solidFill>
                    <a:latin typeface="Söhne"/>
                  </a:rPr>
                  <a:t>between group comparison</a:t>
                </a:r>
              </a:p>
              <a:p>
                <a:pPr marL="685800" indent="-685800">
                  <a:buFont typeface="Arial" panose="020B0604020202020204" pitchFamily="34" charset="0"/>
                  <a:buChar char="•"/>
                </a:pPr>
                <a:r>
                  <a:rPr lang="en-US" dirty="0" err="1">
                    <a:solidFill>
                      <a:schemeClr val="tx2"/>
                    </a:solidFill>
                    <a:latin typeface="Söhne"/>
                  </a:rPr>
                  <a:t>dfd</a:t>
                </a:r>
                <a:r>
                  <a:rPr lang="en-US" dirty="0">
                    <a:solidFill>
                      <a:schemeClr val="tx2"/>
                    </a:solidFill>
                    <a:latin typeface="Söhne"/>
                  </a:rPr>
                  <a:t> (</a:t>
                </a:r>
                <a:r>
                  <a:rPr lang="en-US" dirty="0" err="1">
                    <a:solidFill>
                      <a:schemeClr val="tx2"/>
                    </a:solidFill>
                    <a:latin typeface="Söhne"/>
                  </a:rPr>
                  <a:t>df</a:t>
                </a:r>
                <a:r>
                  <a:rPr lang="en-US" dirty="0">
                    <a:solidFill>
                      <a:schemeClr val="tx2"/>
                    </a:solidFill>
                    <a:latin typeface="Söhne"/>
                  </a:rPr>
                  <a:t> of denominator): </a:t>
                </a:r>
                <a:br>
                  <a:rPr lang="en-US" dirty="0">
                    <a:solidFill>
                      <a:schemeClr val="tx2"/>
                    </a:solidFill>
                    <a:latin typeface="Söhne"/>
                  </a:rPr>
                </a:br>
                <a:r>
                  <a:rPr lang="en-US" dirty="0">
                    <a:solidFill>
                      <a:schemeClr val="tx2"/>
                    </a:solidFill>
                    <a:latin typeface="Söhne"/>
                  </a:rPr>
                  <a:t>total number of observations minus the number of groups</a:t>
                </a:r>
                <a:br>
                  <a:rPr lang="en-US" dirty="0">
                    <a:solidFill>
                      <a:schemeClr val="tx2"/>
                    </a:solidFill>
                    <a:latin typeface="Söhne"/>
                  </a:rPr>
                </a:br>
                <a:r>
                  <a:rPr lang="en-US" u="sng" dirty="0">
                    <a:solidFill>
                      <a:schemeClr val="tx2"/>
                    </a:solidFill>
                    <a:latin typeface="Söhne"/>
                  </a:rPr>
                  <a:t>within group comparison</a:t>
                </a:r>
              </a:p>
              <a:p>
                <a:endParaRPr lang="en-US" dirty="0">
                  <a:solidFill>
                    <a:schemeClr val="tx2"/>
                  </a:solidFill>
                  <a:latin typeface="Söhne"/>
                </a:endParaRPr>
              </a:p>
              <a:p>
                <a:r>
                  <a:rPr lang="en-US" b="1" dirty="0">
                    <a:solidFill>
                      <a:schemeClr val="tx2"/>
                    </a:solidFill>
                    <a:latin typeface="Söhne"/>
                  </a:rPr>
                  <a:t>Use Cases</a:t>
                </a:r>
              </a:p>
              <a:p>
                <a:pPr marL="685800" indent="-685800">
                  <a:buFont typeface="Arial" panose="020B0604020202020204" pitchFamily="34" charset="0"/>
                  <a:buChar char="•"/>
                </a:pPr>
                <a:r>
                  <a:rPr lang="en-US" dirty="0">
                    <a:solidFill>
                      <a:schemeClr val="tx2"/>
                    </a:solidFill>
                    <a:latin typeface="Söhne"/>
                  </a:rPr>
                  <a:t>is used in Analysis of Variance (ANOVA)</a:t>
                </a:r>
              </a:p>
              <a:p>
                <a:pPr marL="685800" indent="-685800">
                  <a:buFont typeface="Arial" panose="020B0604020202020204" pitchFamily="34" charset="0"/>
                  <a:buChar char="•"/>
                </a:pPr>
                <a:r>
                  <a:rPr lang="en-US" dirty="0">
                    <a:solidFill>
                      <a:schemeClr val="tx2"/>
                    </a:solidFill>
                    <a:latin typeface="Söhne"/>
                  </a:rPr>
                  <a:t>comparing variances of </a:t>
                </a:r>
                <a14:m>
                  <m:oMath xmlns:m="http://schemas.openxmlformats.org/officeDocument/2006/math">
                    <m:r>
                      <a:rPr lang="en-US">
                        <a:solidFill>
                          <a:schemeClr val="tx2"/>
                        </a:solidFill>
                        <a:latin typeface="Cambria Math" panose="02040503050406030204" pitchFamily="18" charset="0"/>
                      </a:rPr>
                      <m:t>≥</m:t>
                    </m:r>
                    <m:r>
                      <a:rPr lang="de-DE">
                        <a:solidFill>
                          <a:schemeClr val="tx2"/>
                        </a:solidFill>
                        <a:latin typeface="Cambria Math" panose="02040503050406030204" pitchFamily="18" charset="0"/>
                      </a:rPr>
                      <m:t>3</m:t>
                    </m:r>
                  </m:oMath>
                </a14:m>
                <a:r>
                  <a:rPr lang="en-US" dirty="0">
                    <a:solidFill>
                      <a:schemeClr val="tx2"/>
                    </a:solidFill>
                    <a:latin typeface="Söhne"/>
                  </a:rPr>
                  <a:t> samples</a:t>
                </a:r>
              </a:p>
              <a:p>
                <a:pPr marL="685800" indent="-685800">
                  <a:buFont typeface="Arial" panose="020B0604020202020204" pitchFamily="34" charset="0"/>
                  <a:buChar char="•"/>
                </a:pPr>
                <a:r>
                  <a:rPr lang="en-US" dirty="0">
                    <a:solidFill>
                      <a:schemeClr val="tx2"/>
                    </a:solidFill>
                    <a:latin typeface="Söhne"/>
                  </a:rPr>
                  <a:t>Evaluation of regression results, overall model significance</a:t>
                </a:r>
              </a:p>
            </p:txBody>
          </p:sp>
        </mc:Choice>
        <mc:Fallback xmlns="">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a:spLocks noRot="1" noChangeAspect="1" noMove="1" noResize="1" noEditPoints="1" noAdjustHandles="1" noChangeArrowheads="1" noChangeShapeType="1" noTextEdit="1"/>
              </p:cNvSpPr>
              <p:nvPr/>
            </p:nvSpPr>
            <p:spPr>
              <a:xfrm>
                <a:off x="25995086" y="7642639"/>
                <a:ext cx="21388570" cy="17320704"/>
              </a:xfrm>
              <a:prstGeom prst="rect">
                <a:avLst/>
              </a:prstGeom>
              <a:blipFill>
                <a:blip r:embed="rId2"/>
                <a:stretch>
                  <a:fillRect l="-1539" b="-211"/>
                </a:stretch>
              </a:blipFill>
              <a:ln w="254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de-DE">
                    <a:noFill/>
                  </a:rPr>
                  <a:t> </a:t>
                </a:r>
              </a:p>
            </p:txBody>
          </p:sp>
        </mc:Fallback>
      </mc:AlternateContent>
      <p:sp>
        <p:nvSpPr>
          <p:cNvPr id="2" name="Title first slide">
            <a:extLst>
              <a:ext uri="{FF2B5EF4-FFF2-40B4-BE49-F238E27FC236}">
                <a16:creationId xmlns:a16="http://schemas.microsoft.com/office/drawing/2014/main" id="{CB14F394-7E39-D9A6-DEDE-3270BB137A72}"/>
              </a:ext>
            </a:extLst>
          </p:cNvPr>
          <p:cNvSpPr txBox="1"/>
          <p:nvPr/>
        </p:nvSpPr>
        <p:spPr>
          <a:xfrm>
            <a:off x="3038836" y="2141359"/>
            <a:ext cx="14003834"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F-distribution</a:t>
            </a:r>
          </a:p>
        </p:txBody>
      </p:sp>
      <p:sp>
        <p:nvSpPr>
          <p:cNvPr id="3" name="Shape">
            <a:extLst>
              <a:ext uri="{FF2B5EF4-FFF2-40B4-BE49-F238E27FC236}">
                <a16:creationId xmlns:a16="http://schemas.microsoft.com/office/drawing/2014/main" id="{2D32193F-9CC3-3787-EB4A-93DD2067F99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B843881E-3C07-16A1-CD94-7A803A233B7D}"/>
                  </a:ext>
                </a:extLst>
              </p:cNvPr>
              <p:cNvSpPr txBox="1"/>
              <p:nvPr/>
            </p:nvSpPr>
            <p:spPr>
              <a:xfrm>
                <a:off x="7095034" y="4937247"/>
                <a:ext cx="37015622" cy="103656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ratio of 2 independent </a:t>
                </a:r>
                <a14:m>
                  <m:oMath xmlns:m="http://schemas.openxmlformats.org/officeDocument/2006/math">
                    <m:sSup>
                      <m:sSupPr>
                        <m:ctrlPr>
                          <a:rPr lang="en-US" b="0" i="1">
                            <a:solidFill>
                              <a:schemeClr val="accent1">
                                <a:lumMod val="50000"/>
                              </a:schemeClr>
                            </a:solidFill>
                            <a:latin typeface="Cambria Math" panose="02040503050406030204" pitchFamily="18" charset="0"/>
                          </a:rPr>
                        </m:ctrlPr>
                      </m:sSupPr>
                      <m:e>
                        <m:r>
                          <a:rPr lang="en-US" b="0">
                            <a:solidFill>
                              <a:schemeClr val="accent1">
                                <a:lumMod val="50000"/>
                              </a:schemeClr>
                            </a:solidFill>
                            <a:latin typeface="Cambria Math" panose="02040503050406030204" pitchFamily="18" charset="0"/>
                          </a:rPr>
                          <m:t>𝛘</m:t>
                        </m:r>
                      </m:e>
                      <m:sup>
                        <m:r>
                          <a:rPr lang="de-DE" b="0">
                            <a:solidFill>
                              <a:schemeClr val="accent1">
                                <a:lumMod val="50000"/>
                              </a:schemeClr>
                            </a:solidFill>
                            <a:latin typeface="Cambria Math" panose="02040503050406030204" pitchFamily="18" charset="0"/>
                          </a:rPr>
                          <m:t>𝟐</m:t>
                        </m:r>
                      </m:sup>
                    </m:sSup>
                  </m:oMath>
                </a14:m>
                <a:r>
                  <a:rPr lang="en-US" b="0" dirty="0">
                    <a:solidFill>
                      <a:schemeClr val="accent1">
                        <a:lumMod val="50000"/>
                      </a:schemeClr>
                    </a:solidFill>
                    <a:latin typeface="Montserrat SemiBold"/>
                  </a:rPr>
                  <a:t>-distributions</a:t>
                </a:r>
                <a:r>
                  <a:rPr lang="en-US" b="0" dirty="0">
                    <a:solidFill>
                      <a:schemeClr val="accent1">
                        <a:lumMod val="50000"/>
                      </a:schemeClr>
                    </a:solidFill>
                    <a:latin typeface="Montserrat SemiBold"/>
                    <a:sym typeface="Montserrat Regular"/>
                  </a:rPr>
                  <a:t> divided by their respective degrees of freedom</a:t>
                </a:r>
              </a:p>
            </p:txBody>
          </p:sp>
        </mc:Choice>
        <mc:Fallback xmlns="">
          <p:sp>
            <p:nvSpPr>
              <p:cNvPr id="4" name="Textfeld 3">
                <a:extLst>
                  <a:ext uri="{FF2B5EF4-FFF2-40B4-BE49-F238E27FC236}">
                    <a16:creationId xmlns:a16="http://schemas.microsoft.com/office/drawing/2014/main" id="{B843881E-3C07-16A1-CD94-7A803A233B7D}"/>
                  </a:ext>
                </a:extLst>
              </p:cNvPr>
              <p:cNvSpPr txBox="1">
                <a:spLocks noRot="1" noChangeAspect="1" noMove="1" noResize="1" noEditPoints="1" noAdjustHandles="1" noChangeArrowheads="1" noChangeShapeType="1" noTextEdit="1"/>
              </p:cNvSpPr>
              <p:nvPr/>
            </p:nvSpPr>
            <p:spPr>
              <a:xfrm>
                <a:off x="7095034" y="4937247"/>
                <a:ext cx="37015622" cy="1036566"/>
              </a:xfrm>
              <a:prstGeom prst="rect">
                <a:avLst/>
              </a:prstGeom>
              <a:blipFill>
                <a:blip r:embed="rId3"/>
                <a:stretch>
                  <a:fillRect l="-1005" t="-15882" b="-39412"/>
                </a:stretch>
              </a:blipFill>
              <a:ln w="25400" cap="flat">
                <a:noFill/>
                <a:miter lim="400000"/>
              </a:ln>
              <a:effectLst/>
            </p:spPr>
            <p:txBody>
              <a:bodyPr/>
              <a:lstStyle/>
              <a:p>
                <a:r>
                  <a:rPr lang="de-DE">
                    <a:noFill/>
                  </a:rPr>
                  <a:t> </a:t>
                </a:r>
              </a:p>
            </p:txBody>
          </p:sp>
        </mc:Fallback>
      </mc:AlternateContent>
      <p:sp>
        <p:nvSpPr>
          <p:cNvPr id="12" name="Foliennummernplatzhalter 11">
            <a:extLst>
              <a:ext uri="{FF2B5EF4-FFF2-40B4-BE49-F238E27FC236}">
                <a16:creationId xmlns:a16="http://schemas.microsoft.com/office/drawing/2014/main" id="{1E492D50-A658-82D3-82E2-A7B56547C310}"/>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35</a:t>
            </a:fld>
            <a:endParaRPr lang="de-DE"/>
          </a:p>
        </p:txBody>
      </p:sp>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8836" y="7642638"/>
            <a:ext cx="22162028" cy="16369679"/>
          </a:xfrm>
          <a:prstGeom prst="rect">
            <a:avLst/>
          </a:prstGeom>
          <a:ln w="25400">
            <a:solidFill>
              <a:schemeClr val="tx2"/>
            </a:solidFill>
          </a:ln>
        </p:spPr>
      </p:pic>
      <p:sp>
        <p:nvSpPr>
          <p:cNvPr id="6" name="Textfeld 5">
            <a:extLst>
              <a:ext uri="{FF2B5EF4-FFF2-40B4-BE49-F238E27FC236}">
                <a16:creationId xmlns:a16="http://schemas.microsoft.com/office/drawing/2014/main" id="{A9D10A2D-198A-868B-CE59-97F7C2A46533}"/>
              </a:ext>
            </a:extLst>
          </p:cNvPr>
          <p:cNvSpPr txBox="1"/>
          <p:nvPr/>
        </p:nvSpPr>
        <p:spPr>
          <a:xfrm>
            <a:off x="25995086" y="25426327"/>
            <a:ext cx="12646641"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sz="3600" b="0" dirty="0"/>
              <a:t>https://en.wikipedia.org/wiki/F-distribution</a:t>
            </a:r>
          </a:p>
        </p:txBody>
      </p:sp>
    </p:spTree>
    <p:extLst>
      <p:ext uri="{BB962C8B-B14F-4D97-AF65-F5344CB8AC3E}">
        <p14:creationId xmlns:p14="http://schemas.microsoft.com/office/powerpoint/2010/main" val="100255958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490FA1CD-C412-24EC-D5EB-47DA78773E7B}"/>
              </a:ext>
            </a:extLst>
          </p:cNvPr>
          <p:cNvSpPr txBox="1"/>
          <p:nvPr/>
        </p:nvSpPr>
        <p:spPr>
          <a:xfrm>
            <a:off x="3038836" y="2141359"/>
            <a:ext cx="854240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Exercises</a:t>
            </a:r>
            <a:endParaRPr lang="de-DE" sz="15000" dirty="0">
              <a:solidFill>
                <a:schemeClr val="tx1"/>
              </a:solidFill>
            </a:endParaRPr>
          </a:p>
        </p:txBody>
      </p:sp>
      <p:sp>
        <p:nvSpPr>
          <p:cNvPr id="3" name="Shape">
            <a:extLst>
              <a:ext uri="{FF2B5EF4-FFF2-40B4-BE49-F238E27FC236}">
                <a16:creationId xmlns:a16="http://schemas.microsoft.com/office/drawing/2014/main" id="{2E787623-5B7D-C4FC-51FF-26035E61DED4}"/>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7" name="Foliennummernplatzhalter 6">
            <a:extLst>
              <a:ext uri="{FF2B5EF4-FFF2-40B4-BE49-F238E27FC236}">
                <a16:creationId xmlns:a16="http://schemas.microsoft.com/office/drawing/2014/main" id="{EA4CFC4D-9B1B-87EF-C54B-04238E3E9053}"/>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36</a:t>
            </a:fld>
            <a:endParaRPr lang="de-DE"/>
          </a:p>
        </p:txBody>
      </p:sp>
      <p:sp>
        <p:nvSpPr>
          <p:cNvPr id="5" name="Textfeld 4">
            <a:extLst>
              <a:ext uri="{FF2B5EF4-FFF2-40B4-BE49-F238E27FC236}">
                <a16:creationId xmlns:a16="http://schemas.microsoft.com/office/drawing/2014/main" id="{B5BB7E39-02FA-8034-1157-3C415BB781EC}"/>
              </a:ext>
            </a:extLst>
          </p:cNvPr>
          <p:cNvSpPr txBox="1"/>
          <p:nvPr/>
        </p:nvSpPr>
        <p:spPr>
          <a:xfrm>
            <a:off x="3038836" y="6235290"/>
            <a:ext cx="45238596" cy="2003625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800" dirty="0"/>
              <a:t>Exercise 1:</a:t>
            </a:r>
          </a:p>
          <a:p>
            <a:pPr algn="l"/>
            <a:r>
              <a:rPr lang="en-US" sz="4800" b="0" dirty="0"/>
              <a:t>Problem: You are about to flip a coin five times. The probability of getting heads (success) is 0.5. What is the probability of getting 3 heads?</a:t>
            </a:r>
          </a:p>
          <a:p>
            <a:pPr algn="l"/>
            <a:endParaRPr lang="en-US" sz="4800" b="0" dirty="0"/>
          </a:p>
          <a:p>
            <a:pPr algn="l"/>
            <a:r>
              <a:rPr lang="en-US" sz="4800" dirty="0"/>
              <a:t>Exercise 2:</a:t>
            </a:r>
          </a:p>
          <a:p>
            <a:pPr algn="l"/>
            <a:r>
              <a:rPr lang="en-US" sz="4800" b="0" dirty="0"/>
              <a:t>Problem: A manufacturer knows that 10% of his products are defective. He sells products in boxes of 20. What is the probability that a box will contain exactly 2 defective products?</a:t>
            </a:r>
          </a:p>
          <a:p>
            <a:pPr algn="l"/>
            <a:endParaRPr lang="en-US" sz="4800" b="0" dirty="0"/>
          </a:p>
          <a:p>
            <a:pPr algn="l"/>
            <a:r>
              <a:rPr lang="en-US" sz="4800" dirty="0"/>
              <a:t>Exercise 3:</a:t>
            </a:r>
          </a:p>
          <a:p>
            <a:pPr algn="l"/>
            <a:r>
              <a:rPr lang="en-US" sz="4800" b="0" dirty="0"/>
              <a:t>Problem: A multiple-choice quiz contains 10 questions. Each question has four possible answers, of which one is correct. If a student guesses the answer to each question at random, what is the probability that the student will answer exactly 4 questions correctly?</a:t>
            </a:r>
          </a:p>
          <a:p>
            <a:pPr algn="l"/>
            <a:endParaRPr lang="en-US" sz="4800" b="0" dirty="0"/>
          </a:p>
          <a:p>
            <a:pPr algn="l"/>
            <a:r>
              <a:rPr lang="en-US" sz="4800" dirty="0"/>
              <a:t>Exercise 4:</a:t>
            </a:r>
          </a:p>
          <a:p>
            <a:pPr algn="l"/>
            <a:r>
              <a:rPr lang="en-US" sz="4800" b="0" dirty="0"/>
              <a:t>Problem: A fast food restaurant serves an average of 10 customers every 15 minutes. What is the probability of serving exactly 7 customers in a 15 minute interval?</a:t>
            </a:r>
          </a:p>
          <a:p>
            <a:pPr algn="l"/>
            <a:endParaRPr lang="en-US" sz="4800" b="0" dirty="0"/>
          </a:p>
          <a:p>
            <a:pPr algn="l"/>
            <a:r>
              <a:rPr lang="en-US" sz="4800" dirty="0"/>
              <a:t>Exercise 5:</a:t>
            </a:r>
          </a:p>
          <a:p>
            <a:pPr algn="l"/>
            <a:r>
              <a:rPr lang="en-US" sz="4800" b="0" dirty="0"/>
              <a:t>Problem: An IQ test is scored such that the mean score is 100 and the standard deviation is 15. What is the probability of a person scoring higher than 130?</a:t>
            </a:r>
          </a:p>
          <a:p>
            <a:pPr algn="l"/>
            <a:endParaRPr lang="en-US" sz="4800" b="0" dirty="0"/>
          </a:p>
          <a:p>
            <a:pPr algn="l"/>
            <a:r>
              <a:rPr lang="en-US" sz="4800" dirty="0"/>
              <a:t>Exercise 6:</a:t>
            </a:r>
          </a:p>
          <a:p>
            <a:pPr algn="l"/>
            <a:r>
              <a:rPr lang="en-US" sz="4800" b="0" dirty="0"/>
              <a:t>Problem: A sample of 20 students' test scores has a mean of 76 and a standard deviation of 10. What is the probability of a student scoring less than 70?</a:t>
            </a:r>
          </a:p>
          <a:p>
            <a:pPr algn="l"/>
            <a:endParaRPr lang="en-US" sz="4800" b="0" dirty="0"/>
          </a:p>
          <a:p>
            <a:pPr algn="l"/>
            <a:r>
              <a:rPr lang="en-US" sz="4800" dirty="0"/>
              <a:t>Extra-exercises: Relevant use cases are in context of hypotheses and model estimation</a:t>
            </a:r>
          </a:p>
          <a:p>
            <a:pPr algn="l"/>
            <a:r>
              <a:rPr lang="en-US" sz="4800" dirty="0"/>
              <a:t>Exercise 7:</a:t>
            </a:r>
          </a:p>
          <a:p>
            <a:pPr algn="l"/>
            <a:r>
              <a:rPr lang="en-US" sz="4800" b="0" dirty="0"/>
              <a:t>Suppose the variance of a sample of 20 observations is 5. What is the probability that the sample variance is greater than 6?</a:t>
            </a:r>
          </a:p>
          <a:p>
            <a:pPr algn="l"/>
            <a:r>
              <a:rPr lang="en-US" sz="4800" dirty="0"/>
              <a:t>Exercise 8:</a:t>
            </a:r>
          </a:p>
          <a:p>
            <a:pPr algn="l"/>
            <a:r>
              <a:rPr lang="en-US" sz="4800" b="0" dirty="0"/>
              <a:t>If two groups of data are sampled from normal distributions with the same variance, the ratio of their sample variances will follow an F-distribution. Suppose you have two samples of sizes 15 and 20 with variances 4 and 2, respectively. What is the probability that the ratio of these sample variances is less than 1?</a:t>
            </a:r>
          </a:p>
        </p:txBody>
      </p:sp>
    </p:spTree>
    <p:extLst>
      <p:ext uri="{BB962C8B-B14F-4D97-AF65-F5344CB8AC3E}">
        <p14:creationId xmlns:p14="http://schemas.microsoft.com/office/powerpoint/2010/main" val="69178124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373341" y="1536637"/>
            <a:ext cx="39286936" cy="359072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dirty="0"/>
              <a:t>5.	</a:t>
            </a:r>
            <a:r>
              <a:rPr lang="de-DE" dirty="0" err="1"/>
              <a:t>Conditional</a:t>
            </a:r>
            <a:r>
              <a:rPr lang="de-DE" dirty="0"/>
              <a:t> </a:t>
            </a:r>
            <a:r>
              <a:rPr lang="de-DE" dirty="0" err="1"/>
              <a:t>probability</a:t>
            </a:r>
            <a:endParaRPr lang="de-DE" dirty="0"/>
          </a:p>
        </p:txBody>
      </p:sp>
      <p:sp>
        <p:nvSpPr>
          <p:cNvPr id="381" name="Subtitle demo text"/>
          <p:cNvSpPr txBox="1"/>
          <p:nvPr/>
        </p:nvSpPr>
        <p:spPr>
          <a:xfrm>
            <a:off x="7033027" y="4880822"/>
            <a:ext cx="37259622" cy="112851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rgbClr val="FF0000"/>
                </a:solidFill>
              </a:rPr>
              <a:t> </a:t>
            </a:r>
            <a:r>
              <a:rPr lang="en-US" dirty="0">
                <a:solidFill>
                  <a:schemeClr val="accent1">
                    <a:lumMod val="50000"/>
                  </a:schemeClr>
                </a:solidFill>
                <a:sym typeface="Helvetica Neue"/>
              </a:rPr>
              <a:t>is the probability of an event occurring given that another event has already occurred</a:t>
            </a:r>
            <a:endParaRPr lang="de-DE" dirty="0">
              <a:solidFill>
                <a:schemeClr val="accent1">
                  <a:lumMod val="50000"/>
                </a:schemeClr>
              </a:solidFill>
              <a:sym typeface="Helvetica Neue"/>
            </a:endParaRPr>
          </a:p>
        </p:txBody>
      </p:sp>
      <p:grpSp>
        <p:nvGrpSpPr>
          <p:cNvPr id="12" name="Gruppieren 11">
            <a:extLst>
              <a:ext uri="{FF2B5EF4-FFF2-40B4-BE49-F238E27FC236}">
                <a16:creationId xmlns:a16="http://schemas.microsoft.com/office/drawing/2014/main" id="{38299FB6-F378-E970-CA2C-FBDDF55849F9}"/>
              </a:ext>
            </a:extLst>
          </p:cNvPr>
          <p:cNvGrpSpPr/>
          <p:nvPr/>
        </p:nvGrpSpPr>
        <p:grpSpPr>
          <a:xfrm>
            <a:off x="4737124" y="7417231"/>
            <a:ext cx="23907886" cy="1825875"/>
            <a:chOff x="5695814" y="8307352"/>
            <a:chExt cx="23907886" cy="1825875"/>
          </a:xfrm>
        </p:grpSpPr>
        <p:sp>
          <p:nvSpPr>
            <p:cNvPr id="32" name="Rounded Rectangle">
              <a:extLst>
                <a:ext uri="{FF2B5EF4-FFF2-40B4-BE49-F238E27FC236}">
                  <a16:creationId xmlns:a16="http://schemas.microsoft.com/office/drawing/2014/main" id="{551EA839-B437-408D-9820-E7030A485018}"/>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Formula </a:t>
              </a:r>
              <a:r>
                <a:rPr lang="de-DE" sz="7200" dirty="0" err="1">
                  <a:solidFill>
                    <a:schemeClr val="tx1"/>
                  </a:solidFill>
                </a:rPr>
                <a:t>of</a:t>
              </a:r>
              <a:r>
                <a:rPr lang="de-DE" sz="7200" dirty="0">
                  <a:solidFill>
                    <a:schemeClr val="tx1"/>
                  </a:solidFill>
                </a:rPr>
                <a:t> Bayes</a:t>
              </a:r>
            </a:p>
          </p:txBody>
        </p:sp>
        <p:sp>
          <p:nvSpPr>
            <p:cNvPr id="2" name="Graphic 23">
              <a:extLst>
                <a:ext uri="{FF2B5EF4-FFF2-40B4-BE49-F238E27FC236}">
                  <a16:creationId xmlns:a16="http://schemas.microsoft.com/office/drawing/2014/main" id="{C92F9C17-9699-E93D-AF81-540183D6891A}"/>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3" name="Gruppieren 12">
            <a:extLst>
              <a:ext uri="{FF2B5EF4-FFF2-40B4-BE49-F238E27FC236}">
                <a16:creationId xmlns:a16="http://schemas.microsoft.com/office/drawing/2014/main" id="{42030952-2198-22B6-7A24-36906DACC086}"/>
              </a:ext>
            </a:extLst>
          </p:cNvPr>
          <p:cNvGrpSpPr/>
          <p:nvPr/>
        </p:nvGrpSpPr>
        <p:grpSpPr>
          <a:xfrm>
            <a:off x="4737124" y="9759102"/>
            <a:ext cx="23907886" cy="1825875"/>
            <a:chOff x="5695814" y="8307352"/>
            <a:chExt cx="23907886" cy="1825875"/>
          </a:xfrm>
        </p:grpSpPr>
        <p:sp>
          <p:nvSpPr>
            <p:cNvPr id="14" name="Rounded Rectangle">
              <a:extLst>
                <a:ext uri="{FF2B5EF4-FFF2-40B4-BE49-F238E27FC236}">
                  <a16:creationId xmlns:a16="http://schemas.microsoft.com/office/drawing/2014/main" id="{CB1E9CAF-6CAF-3E22-1242-A3E610264020}"/>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b="0" dirty="0">
                  <a:solidFill>
                    <a:schemeClr val="tx1"/>
                  </a:solidFill>
                  <a:sym typeface="Helvetica Neue Medium"/>
                </a:rPr>
                <a:t>Table </a:t>
              </a:r>
              <a:r>
                <a:rPr lang="de-DE" sz="7200" b="0" dirty="0" err="1">
                  <a:solidFill>
                    <a:schemeClr val="tx1"/>
                  </a:solidFill>
                  <a:sym typeface="Helvetica Neue Medium"/>
                </a:rPr>
                <a:t>with</a:t>
              </a:r>
              <a:r>
                <a:rPr lang="de-DE" sz="7200" b="0" dirty="0">
                  <a:solidFill>
                    <a:schemeClr val="tx1"/>
                  </a:solidFill>
                  <a:sym typeface="Helvetica Neue Medium"/>
                </a:rPr>
                <a:t> </a:t>
              </a:r>
              <a:r>
                <a:rPr lang="de-DE" sz="7200" b="0" dirty="0" err="1">
                  <a:solidFill>
                    <a:schemeClr val="tx1"/>
                  </a:solidFill>
                  <a:sym typeface="Helvetica Neue Medium"/>
                </a:rPr>
                <a:t>conditional</a:t>
              </a:r>
              <a:r>
                <a:rPr lang="de-DE" sz="7200" b="0" dirty="0">
                  <a:solidFill>
                    <a:schemeClr val="tx1"/>
                  </a:solidFill>
                  <a:sym typeface="Helvetica Neue Medium"/>
                </a:rPr>
                <a:t> </a:t>
              </a:r>
              <a:r>
                <a:rPr lang="de-DE" sz="7200" b="0" dirty="0" err="1">
                  <a:solidFill>
                    <a:schemeClr val="tx1"/>
                  </a:solidFill>
                  <a:sym typeface="Helvetica Neue Medium"/>
                </a:rPr>
                <a:t>probabilities</a:t>
              </a:r>
              <a:endParaRPr lang="de-DE" sz="7200" b="0" dirty="0">
                <a:solidFill>
                  <a:schemeClr val="tx1"/>
                </a:solidFill>
                <a:sym typeface="Helvetica Neue Medium"/>
              </a:endParaRPr>
            </a:p>
          </p:txBody>
        </p:sp>
        <p:sp>
          <p:nvSpPr>
            <p:cNvPr id="15" name="Graphic 23">
              <a:extLst>
                <a:ext uri="{FF2B5EF4-FFF2-40B4-BE49-F238E27FC236}">
                  <a16:creationId xmlns:a16="http://schemas.microsoft.com/office/drawing/2014/main" id="{614D7A8B-7C27-D45A-0133-49CFACD64C5D}"/>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40" name="Gruppieren 39">
            <a:extLst>
              <a:ext uri="{FF2B5EF4-FFF2-40B4-BE49-F238E27FC236}">
                <a16:creationId xmlns:a16="http://schemas.microsoft.com/office/drawing/2014/main" id="{FACB2F7B-CD3B-EAF1-B925-CF601472E069}"/>
              </a:ext>
            </a:extLst>
          </p:cNvPr>
          <p:cNvGrpSpPr/>
          <p:nvPr/>
        </p:nvGrpSpPr>
        <p:grpSpPr>
          <a:xfrm>
            <a:off x="4737124" y="11964473"/>
            <a:ext cx="23907886" cy="1825875"/>
            <a:chOff x="5695814" y="8307352"/>
            <a:chExt cx="23907886" cy="1825875"/>
          </a:xfrm>
        </p:grpSpPr>
        <p:sp>
          <p:nvSpPr>
            <p:cNvPr id="43" name="Rounded Rectangle">
              <a:extLst>
                <a:ext uri="{FF2B5EF4-FFF2-40B4-BE49-F238E27FC236}">
                  <a16:creationId xmlns:a16="http://schemas.microsoft.com/office/drawing/2014/main" id="{23B60B9C-67B0-1F88-79CA-64FF30A37259}"/>
                </a:ext>
              </a:extLst>
            </p:cNvPr>
            <p:cNvSpPr/>
            <p:nvPr/>
          </p:nvSpPr>
          <p:spPr>
            <a:xfrm>
              <a:off x="5695814" y="8307352"/>
              <a:ext cx="23907886" cy="1825875"/>
            </a:xfrm>
            <a:prstGeom prst="roundRect">
              <a:avLst>
                <a:gd name="adj" fmla="val 7762"/>
              </a:avLst>
            </a:prstGeom>
            <a:solidFill>
              <a:schemeClr val="bg1">
                <a:lumMod val="8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b="0" dirty="0" err="1">
                  <a:solidFill>
                    <a:schemeClr val="tx1"/>
                  </a:solidFill>
                  <a:sym typeface="Helvetica Neue Medium"/>
                </a:rPr>
                <a:t>Exercises</a:t>
              </a:r>
              <a:endParaRPr sz="7200" dirty="0">
                <a:solidFill>
                  <a:schemeClr val="tx1"/>
                </a:solidFill>
              </a:endParaRPr>
            </a:p>
          </p:txBody>
        </p:sp>
        <p:sp>
          <p:nvSpPr>
            <p:cNvPr id="44" name="Graphic 23">
              <a:extLst>
                <a:ext uri="{FF2B5EF4-FFF2-40B4-BE49-F238E27FC236}">
                  <a16:creationId xmlns:a16="http://schemas.microsoft.com/office/drawing/2014/main" id="{782016E0-4407-A2E6-FF45-DE62AB949483}"/>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37</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Tree>
    <p:extLst>
      <p:ext uri="{BB962C8B-B14F-4D97-AF65-F5344CB8AC3E}">
        <p14:creationId xmlns:p14="http://schemas.microsoft.com/office/powerpoint/2010/main" val="379816159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first slide">
            <a:extLst>
              <a:ext uri="{FF2B5EF4-FFF2-40B4-BE49-F238E27FC236}">
                <a16:creationId xmlns:a16="http://schemas.microsoft.com/office/drawing/2014/main" id="{FCF5369A-0B12-78B4-6117-32DBE5C7A907}"/>
              </a:ext>
            </a:extLst>
          </p:cNvPr>
          <p:cNvSpPr txBox="1"/>
          <p:nvPr/>
        </p:nvSpPr>
        <p:spPr>
          <a:xfrm>
            <a:off x="3038836" y="2141359"/>
            <a:ext cx="12456936"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Bayes‘ </a:t>
            </a:r>
            <a:r>
              <a:rPr lang="de-DE" sz="15000" dirty="0" err="1">
                <a:solidFill>
                  <a:schemeClr val="tx1"/>
                </a:solidFill>
              </a:rPr>
              <a:t>theorem</a:t>
            </a:r>
            <a:endParaRPr lang="de-DE" sz="15000" dirty="0">
              <a:solidFill>
                <a:schemeClr val="tx1"/>
              </a:solidFill>
            </a:endParaRPr>
          </a:p>
        </p:txBody>
      </p:sp>
      <p:sp>
        <p:nvSpPr>
          <p:cNvPr id="4" name="Shape">
            <a:extLst>
              <a:ext uri="{FF2B5EF4-FFF2-40B4-BE49-F238E27FC236}">
                <a16:creationId xmlns:a16="http://schemas.microsoft.com/office/drawing/2014/main" id="{60C8C1D4-97E9-5399-067E-AD9D441A238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5" name="Textfeld 4">
            <a:extLst>
              <a:ext uri="{FF2B5EF4-FFF2-40B4-BE49-F238E27FC236}">
                <a16:creationId xmlns:a16="http://schemas.microsoft.com/office/drawing/2014/main" id="{09625BB9-E22F-24C8-D0FA-77694BE7ED40}"/>
              </a:ext>
            </a:extLst>
          </p:cNvPr>
          <p:cNvSpPr txBox="1"/>
          <p:nvPr/>
        </p:nvSpPr>
        <p:spPr>
          <a:xfrm>
            <a:off x="7095034" y="4937247"/>
            <a:ext cx="38634130"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describes how to update the probabilities of hypotheses when given evidence. It’s is used to calculate the conditional probability, i.e., the probability of an event based on prior knowledge.</a:t>
            </a:r>
          </a:p>
        </p:txBody>
      </p:sp>
      <p:sp>
        <p:nvSpPr>
          <p:cNvPr id="7" name="Foliennummernplatzhalter 5">
            <a:extLst>
              <a:ext uri="{FF2B5EF4-FFF2-40B4-BE49-F238E27FC236}">
                <a16:creationId xmlns:a16="http://schemas.microsoft.com/office/drawing/2014/main" id="{97D2A9CD-EB5F-CC4D-0604-187BB059C4AB}"/>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38</a:t>
            </a:fld>
            <a:endParaRPr lang="de-DE" dirty="0"/>
          </a:p>
        </p:txBody>
      </p:sp>
      <p:pic>
        <p:nvPicPr>
          <p:cNvPr id="10" name="Grafik 9">
            <a:extLst>
              <a:ext uri="{FF2B5EF4-FFF2-40B4-BE49-F238E27FC236}">
                <a16:creationId xmlns:a16="http://schemas.microsoft.com/office/drawing/2014/main" id="{229510BA-6F08-1A9E-E3F8-28073C81E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7" y="7315260"/>
            <a:ext cx="14833528" cy="7068558"/>
          </a:xfrm>
          <a:prstGeom prst="rect">
            <a:avLst/>
          </a:prstGeom>
          <a:ln w="25400">
            <a:solidFill>
              <a:schemeClr val="tx2"/>
            </a:solidFill>
          </a:ln>
        </p:spPr>
      </p:pic>
      <mc:AlternateContent xmlns:mc="http://schemas.openxmlformats.org/markup-compatibility/2006" xmlns:a14="http://schemas.microsoft.com/office/drawing/2010/main">
        <mc:Choice Requires="a14">
          <p:sp>
            <p:nvSpPr>
              <p:cNvPr id="11" name="Rechteck 10">
                <a:extLst>
                  <a:ext uri="{FF2B5EF4-FFF2-40B4-BE49-F238E27FC236}">
                    <a16:creationId xmlns:a16="http://schemas.microsoft.com/office/drawing/2014/main" id="{96C76F5D-89A3-1FB4-C834-0333EDD802E4}"/>
                  </a:ext>
                </a:extLst>
              </p:cNvPr>
              <p:cNvSpPr/>
              <p:nvPr/>
            </p:nvSpPr>
            <p:spPr>
              <a:xfrm>
                <a:off x="3038836" y="14708531"/>
                <a:ext cx="18888150" cy="11275779"/>
              </a:xfrm>
              <a:prstGeom prst="rect">
                <a:avLst/>
              </a:prstGeom>
            </p:spPr>
            <p:txBody>
              <a:bodyPr wrap="square">
                <a:spAutoFit/>
              </a:bodyPr>
              <a:lstStyle/>
              <a:p>
                <a:pPr algn="l">
                  <a:spcAft>
                    <a:spcPts val="1200"/>
                  </a:spcAft>
                </a:pPr>
                <a:r>
                  <a:rPr lang="en-US" dirty="0">
                    <a:solidFill>
                      <a:srgbClr val="374151"/>
                    </a:solidFill>
                    <a:latin typeface="Söhne"/>
                  </a:rPr>
                  <a:t>From conditional probabilities to Bayesian theorem:</a:t>
                </a:r>
                <a:endParaRPr lang="de-DE" dirty="0"/>
              </a:p>
              <a:p>
                <a:pPr algn="l">
                  <a:spcAft>
                    <a:spcPts val="1200"/>
                  </a:spcAft>
                </a:pPr>
                <a14:m>
                  <m:oMath xmlns:m="http://schemas.openxmlformats.org/officeDocument/2006/math">
                    <m:r>
                      <a:rPr lang="de-DE" b="1" i="1" smtClean="0">
                        <a:latin typeface="Cambria Math" panose="02040503050406030204" pitchFamily="18" charset="0"/>
                      </a:rPr>
                      <m:t>𝑷</m:t>
                    </m:r>
                    <m:d>
                      <m:dPr>
                        <m:ctrlPr>
                          <a:rPr lang="de-DE" b="1" i="1" smtClean="0">
                            <a:latin typeface="Cambria Math" panose="02040503050406030204" pitchFamily="18" charset="0"/>
                          </a:rPr>
                        </m:ctrlPr>
                      </m:dPr>
                      <m:e>
                        <m:r>
                          <a:rPr lang="de-DE" b="1" i="1" smtClean="0">
                            <a:latin typeface="Cambria Math" panose="02040503050406030204" pitchFamily="18" charset="0"/>
                          </a:rPr>
                          <m:t>𝑨</m:t>
                        </m:r>
                        <m:r>
                          <a:rPr lang="de-DE" b="1" i="1" smtClean="0">
                            <a:latin typeface="Cambria Math" panose="02040503050406030204" pitchFamily="18" charset="0"/>
                          </a:rPr>
                          <m:t>|</m:t>
                        </m:r>
                        <m:r>
                          <a:rPr lang="de-DE" b="1" i="1" smtClean="0">
                            <a:latin typeface="Cambria Math" panose="02040503050406030204" pitchFamily="18" charset="0"/>
                          </a:rPr>
                          <m:t>𝑩</m:t>
                        </m:r>
                      </m:e>
                    </m:d>
                    <m:r>
                      <a:rPr lang="de-DE" b="1" i="1" smtClean="0">
                        <a:latin typeface="Cambria Math" panose="02040503050406030204" pitchFamily="18" charset="0"/>
                      </a:rPr>
                      <m:t>=</m:t>
                    </m:r>
                    <m:f>
                      <m:fPr>
                        <m:ctrlPr>
                          <a:rPr lang="de-DE" b="1" i="1" smtClean="0">
                            <a:latin typeface="Cambria Math" panose="02040503050406030204" pitchFamily="18" charset="0"/>
                          </a:rPr>
                        </m:ctrlPr>
                      </m:fPr>
                      <m:num>
                        <m:r>
                          <a:rPr lang="de-DE" b="1" i="1" smtClean="0">
                            <a:latin typeface="Cambria Math" panose="02040503050406030204" pitchFamily="18" charset="0"/>
                          </a:rPr>
                          <m:t>𝑷</m:t>
                        </m:r>
                        <m:d>
                          <m:dPr>
                            <m:ctrlPr>
                              <a:rPr lang="de-DE" b="1" i="1" smtClean="0">
                                <a:latin typeface="Cambria Math" panose="02040503050406030204" pitchFamily="18" charset="0"/>
                              </a:rPr>
                            </m:ctrlPr>
                          </m:dPr>
                          <m:e>
                            <m:r>
                              <a:rPr lang="de-DE" b="1" i="1" smtClean="0">
                                <a:latin typeface="Cambria Math" panose="02040503050406030204" pitchFamily="18" charset="0"/>
                              </a:rPr>
                              <m:t>𝑨</m:t>
                            </m:r>
                            <m:r>
                              <a:rPr lang="de-DE" b="1" i="1" smtClean="0">
                                <a:latin typeface="Cambria Math" panose="02040503050406030204" pitchFamily="18" charset="0"/>
                              </a:rPr>
                              <m:t> </m:t>
                            </m:r>
                            <m:r>
                              <a:rPr lang="de-DE" b="1" i="1" smtClean="0">
                                <a:latin typeface="Cambria Math" panose="02040503050406030204" pitchFamily="18" charset="0"/>
                              </a:rPr>
                              <m:t>𝒂𝒏𝒅</m:t>
                            </m:r>
                            <m:r>
                              <a:rPr lang="de-DE" b="1" i="1" smtClean="0">
                                <a:latin typeface="Cambria Math" panose="02040503050406030204" pitchFamily="18" charset="0"/>
                              </a:rPr>
                              <m:t> </m:t>
                            </m:r>
                            <m:r>
                              <a:rPr lang="de-DE" b="1" i="1" smtClean="0">
                                <a:latin typeface="Cambria Math" panose="02040503050406030204" pitchFamily="18" charset="0"/>
                              </a:rPr>
                              <m:t>𝑩</m:t>
                            </m:r>
                          </m:e>
                        </m:d>
                      </m:num>
                      <m:den>
                        <m:r>
                          <a:rPr lang="de-DE" b="1" i="1" smtClean="0">
                            <a:latin typeface="Cambria Math" panose="02040503050406030204" pitchFamily="18" charset="0"/>
                          </a:rPr>
                          <m:t>𝑷</m:t>
                        </m:r>
                        <m:d>
                          <m:dPr>
                            <m:ctrlPr>
                              <a:rPr lang="de-DE" b="1" i="1" smtClean="0">
                                <a:latin typeface="Cambria Math" panose="02040503050406030204" pitchFamily="18" charset="0"/>
                              </a:rPr>
                            </m:ctrlPr>
                          </m:dPr>
                          <m:e>
                            <m:r>
                              <a:rPr lang="de-DE" b="1" i="1" smtClean="0">
                                <a:latin typeface="Cambria Math" panose="02040503050406030204" pitchFamily="18" charset="0"/>
                              </a:rPr>
                              <m:t>𝑩</m:t>
                            </m:r>
                          </m:e>
                        </m:d>
                      </m:den>
                    </m:f>
                  </m:oMath>
                </a14:m>
                <a:r>
                  <a:rPr lang="de-DE" dirty="0"/>
                  <a:t> </a:t>
                </a:r>
              </a:p>
              <a:p>
                <a:pPr algn="l">
                  <a:spcAft>
                    <a:spcPts val="1200"/>
                  </a:spcAft>
                </a:pPr>
                <a14:m>
                  <m:oMath xmlns:m="http://schemas.openxmlformats.org/officeDocument/2006/math">
                    <m:r>
                      <a:rPr lang="de-DE" b="1" i="1" smtClean="0">
                        <a:latin typeface="Cambria Math" panose="02040503050406030204" pitchFamily="18" charset="0"/>
                      </a:rPr>
                      <m:t>𝑷</m:t>
                    </m:r>
                    <m:d>
                      <m:dPr>
                        <m:ctrlPr>
                          <a:rPr lang="de-DE" b="1" i="1" smtClean="0">
                            <a:latin typeface="Cambria Math" panose="02040503050406030204" pitchFamily="18" charset="0"/>
                          </a:rPr>
                        </m:ctrlPr>
                      </m:dPr>
                      <m:e>
                        <m:r>
                          <a:rPr lang="de-DE" b="1" i="1" smtClean="0">
                            <a:latin typeface="Cambria Math" panose="02040503050406030204" pitchFamily="18" charset="0"/>
                          </a:rPr>
                          <m:t>𝑩</m:t>
                        </m:r>
                        <m:r>
                          <a:rPr lang="de-DE" b="1" i="1" smtClean="0">
                            <a:latin typeface="Cambria Math" panose="02040503050406030204" pitchFamily="18" charset="0"/>
                          </a:rPr>
                          <m:t>|</m:t>
                        </m:r>
                        <m:r>
                          <a:rPr lang="de-DE" b="1" i="1" smtClean="0">
                            <a:latin typeface="Cambria Math" panose="02040503050406030204" pitchFamily="18" charset="0"/>
                          </a:rPr>
                          <m:t>𝑨</m:t>
                        </m:r>
                      </m:e>
                    </m:d>
                    <m:r>
                      <a:rPr lang="de-DE" b="1" i="1" smtClean="0">
                        <a:latin typeface="Cambria Math" panose="02040503050406030204" pitchFamily="18" charset="0"/>
                      </a:rPr>
                      <m:t>=</m:t>
                    </m:r>
                    <m:f>
                      <m:fPr>
                        <m:ctrlPr>
                          <a:rPr lang="de-DE" b="1" i="1" smtClean="0">
                            <a:latin typeface="Cambria Math" panose="02040503050406030204" pitchFamily="18" charset="0"/>
                          </a:rPr>
                        </m:ctrlPr>
                      </m:fPr>
                      <m:num>
                        <m:r>
                          <a:rPr lang="de-DE" b="1" i="1" smtClean="0">
                            <a:latin typeface="Cambria Math" panose="02040503050406030204" pitchFamily="18" charset="0"/>
                          </a:rPr>
                          <m:t>𝑷</m:t>
                        </m:r>
                        <m:d>
                          <m:dPr>
                            <m:ctrlPr>
                              <a:rPr lang="de-DE" b="1" i="1" smtClean="0">
                                <a:latin typeface="Cambria Math" panose="02040503050406030204" pitchFamily="18" charset="0"/>
                              </a:rPr>
                            </m:ctrlPr>
                          </m:dPr>
                          <m:e>
                            <m:r>
                              <a:rPr lang="de-DE" b="1" i="1" smtClean="0">
                                <a:latin typeface="Cambria Math" panose="02040503050406030204" pitchFamily="18" charset="0"/>
                              </a:rPr>
                              <m:t>𝑩</m:t>
                            </m:r>
                            <m:r>
                              <a:rPr lang="de-DE" b="1" i="1" smtClean="0">
                                <a:latin typeface="Cambria Math" panose="02040503050406030204" pitchFamily="18" charset="0"/>
                              </a:rPr>
                              <m:t> </m:t>
                            </m:r>
                            <m:r>
                              <a:rPr lang="de-DE" b="1" i="1" smtClean="0">
                                <a:latin typeface="Cambria Math" panose="02040503050406030204" pitchFamily="18" charset="0"/>
                              </a:rPr>
                              <m:t>𝒂𝒏𝒅</m:t>
                            </m:r>
                            <m:r>
                              <a:rPr lang="de-DE" b="1" i="1" smtClean="0">
                                <a:latin typeface="Cambria Math" panose="02040503050406030204" pitchFamily="18" charset="0"/>
                              </a:rPr>
                              <m:t> </m:t>
                            </m:r>
                            <m:r>
                              <a:rPr lang="de-DE" b="1" i="1" smtClean="0">
                                <a:latin typeface="Cambria Math" panose="02040503050406030204" pitchFamily="18" charset="0"/>
                              </a:rPr>
                              <m:t>𝑨</m:t>
                            </m:r>
                          </m:e>
                        </m:d>
                      </m:num>
                      <m:den>
                        <m:r>
                          <a:rPr lang="de-DE" b="1" i="1" smtClean="0">
                            <a:latin typeface="Cambria Math" panose="02040503050406030204" pitchFamily="18" charset="0"/>
                          </a:rPr>
                          <m:t>𝑷</m:t>
                        </m:r>
                        <m:d>
                          <m:dPr>
                            <m:ctrlPr>
                              <a:rPr lang="de-DE" b="1" i="1" smtClean="0">
                                <a:latin typeface="Cambria Math" panose="02040503050406030204" pitchFamily="18" charset="0"/>
                              </a:rPr>
                            </m:ctrlPr>
                          </m:dPr>
                          <m:e>
                            <m:r>
                              <a:rPr lang="de-DE" b="1" i="1" smtClean="0">
                                <a:latin typeface="Cambria Math" panose="02040503050406030204" pitchFamily="18" charset="0"/>
                              </a:rPr>
                              <m:t>𝑨</m:t>
                            </m:r>
                          </m:e>
                        </m:d>
                      </m:den>
                    </m:f>
                  </m:oMath>
                </a14:m>
                <a:r>
                  <a:rPr lang="de-DE" dirty="0"/>
                  <a:t> </a:t>
                </a:r>
              </a:p>
              <a:p>
                <a:pPr algn="l">
                  <a:spcAft>
                    <a:spcPts val="1200"/>
                  </a:spcAft>
                </a:pPr>
                <a14:m>
                  <m:oMath xmlns:m="http://schemas.openxmlformats.org/officeDocument/2006/math">
                    <m:r>
                      <a:rPr lang="de-DE" b="1" i="1" smtClean="0">
                        <a:latin typeface="Cambria Math" panose="02040503050406030204" pitchFamily="18" charset="0"/>
                      </a:rPr>
                      <m:t>𝑷</m:t>
                    </m:r>
                    <m:d>
                      <m:dPr>
                        <m:ctrlPr>
                          <a:rPr lang="de-DE" b="1" i="1" smtClean="0">
                            <a:latin typeface="Cambria Math" panose="02040503050406030204" pitchFamily="18" charset="0"/>
                          </a:rPr>
                        </m:ctrlPr>
                      </m:dPr>
                      <m:e>
                        <m:r>
                          <a:rPr lang="de-DE" b="1" i="1" smtClean="0">
                            <a:latin typeface="Cambria Math" panose="02040503050406030204" pitchFamily="18" charset="0"/>
                          </a:rPr>
                          <m:t>𝑨</m:t>
                        </m:r>
                        <m:r>
                          <a:rPr lang="de-DE" b="1" i="1" smtClean="0">
                            <a:latin typeface="Cambria Math" panose="02040503050406030204" pitchFamily="18" charset="0"/>
                          </a:rPr>
                          <m:t> </m:t>
                        </m:r>
                        <m:r>
                          <a:rPr lang="de-DE" b="1" i="1" smtClean="0">
                            <a:latin typeface="Cambria Math" panose="02040503050406030204" pitchFamily="18" charset="0"/>
                          </a:rPr>
                          <m:t>𝒂𝒏𝒅</m:t>
                        </m:r>
                        <m:r>
                          <a:rPr lang="de-DE" b="1" i="1" smtClean="0">
                            <a:latin typeface="Cambria Math" panose="02040503050406030204" pitchFamily="18" charset="0"/>
                          </a:rPr>
                          <m:t> </m:t>
                        </m:r>
                        <m:r>
                          <a:rPr lang="de-DE" b="1" i="1" smtClean="0">
                            <a:latin typeface="Cambria Math" panose="02040503050406030204" pitchFamily="18" charset="0"/>
                          </a:rPr>
                          <m:t>𝑩</m:t>
                        </m:r>
                      </m:e>
                    </m:d>
                    <m:r>
                      <a:rPr lang="de-DE" b="1" i="1" smtClean="0">
                        <a:latin typeface="Cambria Math" panose="02040503050406030204" pitchFamily="18" charset="0"/>
                      </a:rPr>
                      <m:t>=</m:t>
                    </m:r>
                  </m:oMath>
                </a14:m>
                <a:r>
                  <a:rPr lang="de-DE" dirty="0"/>
                  <a:t> </a:t>
                </a:r>
                <a14:m>
                  <m:oMath xmlns:m="http://schemas.openxmlformats.org/officeDocument/2006/math">
                    <m:r>
                      <a:rPr lang="de-DE" i="1">
                        <a:latin typeface="Cambria Math" panose="02040503050406030204" pitchFamily="18" charset="0"/>
                      </a:rPr>
                      <m:t>𝑷</m:t>
                    </m:r>
                    <m:d>
                      <m:dPr>
                        <m:ctrlPr>
                          <a:rPr lang="de-DE" i="1">
                            <a:latin typeface="Cambria Math" panose="02040503050406030204" pitchFamily="18" charset="0"/>
                          </a:rPr>
                        </m:ctrlPr>
                      </m:dPr>
                      <m:e>
                        <m:r>
                          <a:rPr lang="de-DE" i="1">
                            <a:latin typeface="Cambria Math" panose="02040503050406030204" pitchFamily="18" charset="0"/>
                          </a:rPr>
                          <m:t>𝑩</m:t>
                        </m:r>
                        <m:r>
                          <a:rPr lang="de-DE" i="1">
                            <a:latin typeface="Cambria Math" panose="02040503050406030204" pitchFamily="18" charset="0"/>
                          </a:rPr>
                          <m:t> </m:t>
                        </m:r>
                        <m:r>
                          <a:rPr lang="de-DE" i="1">
                            <a:latin typeface="Cambria Math" panose="02040503050406030204" pitchFamily="18" charset="0"/>
                          </a:rPr>
                          <m:t>𝒂𝒏𝒅</m:t>
                        </m:r>
                        <m:r>
                          <a:rPr lang="de-DE" i="1">
                            <a:latin typeface="Cambria Math" panose="02040503050406030204" pitchFamily="18" charset="0"/>
                          </a:rPr>
                          <m:t> </m:t>
                        </m:r>
                        <m:r>
                          <a:rPr lang="de-DE" i="1">
                            <a:latin typeface="Cambria Math" panose="02040503050406030204" pitchFamily="18" charset="0"/>
                          </a:rPr>
                          <m:t>𝑨</m:t>
                        </m:r>
                      </m:e>
                    </m:d>
                  </m:oMath>
                </a14:m>
                <a:endParaRPr lang="de-DE" dirty="0"/>
              </a:p>
              <a:p>
                <a:pPr algn="l">
                  <a:spcAft>
                    <a:spcPts val="1200"/>
                  </a:spcAft>
                </a:pPr>
                <a:endParaRPr lang="de-DE" dirty="0"/>
              </a:p>
              <a:p>
                <a:pPr algn="l">
                  <a:spcAft>
                    <a:spcPts val="1200"/>
                  </a:spcAft>
                </a:pPr>
                <a:r>
                  <a:rPr lang="de-DE" dirty="0">
                    <a:solidFill>
                      <a:srgbClr val="374151"/>
                    </a:solidFill>
                    <a:latin typeface="Söhne"/>
                  </a:rPr>
                  <a:t>Thus:	</a:t>
                </a:r>
                <a:r>
                  <a:rPr lang="de-DE" b="1" dirty="0"/>
                  <a:t> </a:t>
                </a:r>
                <a14:m>
                  <m:oMath xmlns:m="http://schemas.openxmlformats.org/officeDocument/2006/math">
                    <m:r>
                      <a:rPr lang="de-DE" b="1" i="1" smtClean="0">
                        <a:latin typeface="Cambria Math" panose="02040503050406030204" pitchFamily="18" charset="0"/>
                      </a:rPr>
                      <m:t>𝑷</m:t>
                    </m:r>
                    <m:d>
                      <m:dPr>
                        <m:ctrlPr>
                          <a:rPr lang="de-DE" b="1" i="1" smtClean="0">
                            <a:latin typeface="Cambria Math" panose="02040503050406030204" pitchFamily="18" charset="0"/>
                          </a:rPr>
                        </m:ctrlPr>
                      </m:dPr>
                      <m:e>
                        <m:r>
                          <a:rPr lang="de-DE" b="1" i="1" smtClean="0">
                            <a:latin typeface="Cambria Math" panose="02040503050406030204" pitchFamily="18" charset="0"/>
                          </a:rPr>
                          <m:t>𝑨</m:t>
                        </m:r>
                        <m:r>
                          <a:rPr lang="de-DE" b="1" i="1" smtClean="0">
                            <a:latin typeface="Cambria Math" panose="02040503050406030204" pitchFamily="18" charset="0"/>
                          </a:rPr>
                          <m:t>|</m:t>
                        </m:r>
                        <m:r>
                          <a:rPr lang="de-DE" b="1" i="1" smtClean="0">
                            <a:latin typeface="Cambria Math" panose="02040503050406030204" pitchFamily="18" charset="0"/>
                          </a:rPr>
                          <m:t>𝑩</m:t>
                        </m:r>
                      </m:e>
                    </m:d>
                    <m:r>
                      <a:rPr lang="de-DE" i="1">
                        <a:latin typeface="Cambria Math" panose="02040503050406030204" pitchFamily="18" charset="0"/>
                      </a:rPr>
                      <m:t>𝑷</m:t>
                    </m:r>
                    <m:d>
                      <m:dPr>
                        <m:ctrlPr>
                          <a:rPr lang="de-DE" i="1">
                            <a:latin typeface="Cambria Math" panose="02040503050406030204" pitchFamily="18" charset="0"/>
                          </a:rPr>
                        </m:ctrlPr>
                      </m:dPr>
                      <m:e>
                        <m:r>
                          <a:rPr lang="de-DE" i="1">
                            <a:latin typeface="Cambria Math" panose="02040503050406030204" pitchFamily="18" charset="0"/>
                          </a:rPr>
                          <m:t>𝑩</m:t>
                        </m:r>
                      </m:e>
                    </m:d>
                    <m:r>
                      <a:rPr lang="de-DE" b="1" i="1" smtClean="0">
                        <a:latin typeface="Cambria Math" panose="02040503050406030204" pitchFamily="18" charset="0"/>
                      </a:rPr>
                      <m:t>=</m:t>
                    </m:r>
                    <m:r>
                      <a:rPr lang="de-DE" i="1">
                        <a:latin typeface="Cambria Math" panose="02040503050406030204" pitchFamily="18" charset="0"/>
                      </a:rPr>
                      <m:t>𝑷</m:t>
                    </m:r>
                    <m:d>
                      <m:dPr>
                        <m:ctrlPr>
                          <a:rPr lang="de-DE" i="1">
                            <a:latin typeface="Cambria Math" panose="02040503050406030204" pitchFamily="18" charset="0"/>
                          </a:rPr>
                        </m:ctrlPr>
                      </m:dPr>
                      <m:e>
                        <m:r>
                          <a:rPr lang="de-DE" b="1" i="1" smtClean="0">
                            <a:latin typeface="Cambria Math" panose="02040503050406030204" pitchFamily="18" charset="0"/>
                          </a:rPr>
                          <m:t>𝑩</m:t>
                        </m:r>
                        <m:r>
                          <a:rPr lang="de-DE" i="1">
                            <a:latin typeface="Cambria Math" panose="02040503050406030204" pitchFamily="18" charset="0"/>
                          </a:rPr>
                          <m:t>|</m:t>
                        </m:r>
                        <m:r>
                          <a:rPr lang="de-DE" b="1" i="1" smtClean="0">
                            <a:latin typeface="Cambria Math" panose="02040503050406030204" pitchFamily="18" charset="0"/>
                          </a:rPr>
                          <m:t>𝑨</m:t>
                        </m:r>
                      </m:e>
                    </m:d>
                    <m:r>
                      <a:rPr lang="de-DE" i="1">
                        <a:latin typeface="Cambria Math" panose="02040503050406030204" pitchFamily="18" charset="0"/>
                      </a:rPr>
                      <m:t>𝑷</m:t>
                    </m:r>
                    <m:d>
                      <m:dPr>
                        <m:ctrlPr>
                          <a:rPr lang="de-DE" i="1">
                            <a:latin typeface="Cambria Math" panose="02040503050406030204" pitchFamily="18" charset="0"/>
                          </a:rPr>
                        </m:ctrlPr>
                      </m:dPr>
                      <m:e>
                        <m:r>
                          <a:rPr lang="de-DE" b="1" i="1" smtClean="0">
                            <a:latin typeface="Cambria Math" panose="02040503050406030204" pitchFamily="18" charset="0"/>
                          </a:rPr>
                          <m:t>𝑨</m:t>
                        </m:r>
                      </m:e>
                    </m:d>
                  </m:oMath>
                </a14:m>
                <a:endParaRPr lang="de-DE" dirty="0">
                  <a:solidFill>
                    <a:srgbClr val="374151"/>
                  </a:solidFill>
                  <a:latin typeface="Söhne"/>
                </a:endParaRPr>
              </a:p>
              <a:p>
                <a:pPr algn="l">
                  <a:spcAft>
                    <a:spcPts val="1200"/>
                  </a:spcAft>
                </a:pPr>
                <a:r>
                  <a:rPr lang="de-DE" dirty="0" err="1">
                    <a:solidFill>
                      <a:srgbClr val="374151"/>
                    </a:solidFill>
                    <a:latin typeface="Söhne"/>
                  </a:rPr>
                  <a:t>Or</a:t>
                </a:r>
                <a:r>
                  <a:rPr lang="de-DE" dirty="0">
                    <a:solidFill>
                      <a:srgbClr val="374151"/>
                    </a:solidFill>
                    <a:latin typeface="Söhne"/>
                  </a:rPr>
                  <a:t>:	</a:t>
                </a:r>
                <a:r>
                  <a:rPr lang="de-DE" b="1" dirty="0"/>
                  <a:t> </a:t>
                </a:r>
              </a:p>
              <a:p>
                <a:pPr algn="l">
                  <a:spcAft>
                    <a:spcPts val="1200"/>
                  </a:spcAft>
                </a:pPr>
                <a14:m>
                  <m:oMath xmlns:m="http://schemas.openxmlformats.org/officeDocument/2006/math">
                    <m:r>
                      <a:rPr lang="de-DE" b="1" i="1" smtClean="0">
                        <a:latin typeface="Cambria Math" panose="02040503050406030204" pitchFamily="18" charset="0"/>
                      </a:rPr>
                      <m:t>𝑷</m:t>
                    </m:r>
                    <m:d>
                      <m:dPr>
                        <m:ctrlPr>
                          <a:rPr lang="de-DE" b="1" i="1" smtClean="0">
                            <a:latin typeface="Cambria Math" panose="02040503050406030204" pitchFamily="18" charset="0"/>
                          </a:rPr>
                        </m:ctrlPr>
                      </m:dPr>
                      <m:e>
                        <m:r>
                          <a:rPr lang="de-DE" b="1" i="1" smtClean="0">
                            <a:latin typeface="Cambria Math" panose="02040503050406030204" pitchFamily="18" charset="0"/>
                          </a:rPr>
                          <m:t>𝑨</m:t>
                        </m:r>
                        <m:r>
                          <a:rPr lang="de-DE" b="1" i="1" smtClean="0">
                            <a:latin typeface="Cambria Math" panose="02040503050406030204" pitchFamily="18" charset="0"/>
                          </a:rPr>
                          <m:t>|</m:t>
                        </m:r>
                        <m:r>
                          <a:rPr lang="de-DE" b="1" i="1" smtClean="0">
                            <a:latin typeface="Cambria Math" panose="02040503050406030204" pitchFamily="18" charset="0"/>
                          </a:rPr>
                          <m:t>𝑩</m:t>
                        </m:r>
                      </m:e>
                    </m:d>
                    <m:r>
                      <a:rPr lang="de-DE" b="1" i="1" smtClean="0">
                        <a:latin typeface="Cambria Math" panose="02040503050406030204" pitchFamily="18" charset="0"/>
                      </a:rPr>
                      <m:t>=</m:t>
                    </m:r>
                    <m:f>
                      <m:fPr>
                        <m:ctrlPr>
                          <a:rPr lang="de-DE" b="1" i="1" smtClean="0">
                            <a:latin typeface="Cambria Math" panose="02040503050406030204" pitchFamily="18" charset="0"/>
                          </a:rPr>
                        </m:ctrlPr>
                      </m:fPr>
                      <m:num>
                        <m:r>
                          <a:rPr lang="de-DE" i="1">
                            <a:latin typeface="Cambria Math" panose="02040503050406030204" pitchFamily="18" charset="0"/>
                          </a:rPr>
                          <m:t>𝑷</m:t>
                        </m:r>
                        <m:d>
                          <m:dPr>
                            <m:ctrlPr>
                              <a:rPr lang="de-DE" i="1">
                                <a:latin typeface="Cambria Math" panose="02040503050406030204" pitchFamily="18" charset="0"/>
                              </a:rPr>
                            </m:ctrlPr>
                          </m:dPr>
                          <m:e>
                            <m:r>
                              <a:rPr lang="de-DE" i="1">
                                <a:latin typeface="Cambria Math" panose="02040503050406030204" pitchFamily="18" charset="0"/>
                              </a:rPr>
                              <m:t>𝑩</m:t>
                            </m:r>
                            <m:r>
                              <a:rPr lang="de-DE" i="1">
                                <a:latin typeface="Cambria Math" panose="02040503050406030204" pitchFamily="18" charset="0"/>
                              </a:rPr>
                              <m:t>|</m:t>
                            </m:r>
                            <m:r>
                              <a:rPr lang="de-DE" i="1">
                                <a:latin typeface="Cambria Math" panose="02040503050406030204" pitchFamily="18" charset="0"/>
                              </a:rPr>
                              <m:t>𝑨</m:t>
                            </m:r>
                          </m:e>
                        </m:d>
                        <m:r>
                          <a:rPr lang="de-DE" i="1">
                            <a:latin typeface="Cambria Math" panose="02040503050406030204" pitchFamily="18" charset="0"/>
                          </a:rPr>
                          <m:t>𝑷</m:t>
                        </m:r>
                        <m:d>
                          <m:dPr>
                            <m:ctrlPr>
                              <a:rPr lang="de-DE" i="1">
                                <a:latin typeface="Cambria Math" panose="02040503050406030204" pitchFamily="18" charset="0"/>
                              </a:rPr>
                            </m:ctrlPr>
                          </m:dPr>
                          <m:e>
                            <m:r>
                              <a:rPr lang="de-DE" i="1">
                                <a:latin typeface="Cambria Math" panose="02040503050406030204" pitchFamily="18" charset="0"/>
                              </a:rPr>
                              <m:t>𝑨</m:t>
                            </m:r>
                          </m:e>
                        </m:d>
                      </m:num>
                      <m:den>
                        <m:r>
                          <a:rPr lang="de-DE" i="1">
                            <a:latin typeface="Cambria Math" panose="02040503050406030204" pitchFamily="18" charset="0"/>
                          </a:rPr>
                          <m:t>𝑷</m:t>
                        </m:r>
                        <m:d>
                          <m:dPr>
                            <m:ctrlPr>
                              <a:rPr lang="de-DE" i="1">
                                <a:latin typeface="Cambria Math" panose="02040503050406030204" pitchFamily="18" charset="0"/>
                              </a:rPr>
                            </m:ctrlPr>
                          </m:dPr>
                          <m:e>
                            <m:r>
                              <a:rPr lang="de-DE" i="1">
                                <a:latin typeface="Cambria Math" panose="02040503050406030204" pitchFamily="18" charset="0"/>
                              </a:rPr>
                              <m:t>𝑩</m:t>
                            </m:r>
                          </m:e>
                        </m:d>
                      </m:den>
                    </m:f>
                  </m:oMath>
                </a14:m>
                <a:r>
                  <a:rPr lang="de-DE" dirty="0">
                    <a:solidFill>
                      <a:srgbClr val="374151"/>
                    </a:solidFill>
                    <a:latin typeface="Söhne"/>
                  </a:rPr>
                  <a:t>	</a:t>
                </a:r>
              </a:p>
              <a:p>
                <a:pPr algn="l">
                  <a:spcAft>
                    <a:spcPts val="1200"/>
                  </a:spcAft>
                </a:pPr>
                <a:endParaRPr lang="de-DE" dirty="0"/>
              </a:p>
            </p:txBody>
          </p:sp>
        </mc:Choice>
        <mc:Fallback xmlns="">
          <p:sp>
            <p:nvSpPr>
              <p:cNvPr id="11" name="Rechteck 10">
                <a:extLst>
                  <a:ext uri="{FF2B5EF4-FFF2-40B4-BE49-F238E27FC236}">
                    <a16:creationId xmlns:a16="http://schemas.microsoft.com/office/drawing/2014/main" id="{96C76F5D-89A3-1FB4-C834-0333EDD802E4}"/>
                  </a:ext>
                </a:extLst>
              </p:cNvPr>
              <p:cNvSpPr>
                <a:spLocks noRot="1" noChangeAspect="1" noMove="1" noResize="1" noEditPoints="1" noAdjustHandles="1" noChangeArrowheads="1" noChangeShapeType="1" noTextEdit="1"/>
              </p:cNvSpPr>
              <p:nvPr/>
            </p:nvSpPr>
            <p:spPr>
              <a:xfrm>
                <a:off x="3038836" y="14708531"/>
                <a:ext cx="18888150" cy="11275779"/>
              </a:xfrm>
              <a:prstGeom prst="rect">
                <a:avLst/>
              </a:prstGeom>
              <a:blipFill>
                <a:blip r:embed="rId3"/>
                <a:stretch>
                  <a:fillRect l="-1936" t="-1622"/>
                </a:stretch>
              </a:blipFill>
            </p:spPr>
            <p:txBody>
              <a:bodyPr/>
              <a:lstStyle/>
              <a:p>
                <a:r>
                  <a:rPr lang="de-DE">
                    <a:noFill/>
                  </a:rPr>
                  <a:t> </a:t>
                </a:r>
              </a:p>
            </p:txBody>
          </p:sp>
        </mc:Fallback>
      </mc:AlternateContent>
      <p:pic>
        <p:nvPicPr>
          <p:cNvPr id="13" name="Grafik 12">
            <a:extLst>
              <a:ext uri="{FF2B5EF4-FFF2-40B4-BE49-F238E27FC236}">
                <a16:creationId xmlns:a16="http://schemas.microsoft.com/office/drawing/2014/main" id="{1FBB1708-1956-C8B2-95BC-AE612BC74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1157" y="7315260"/>
            <a:ext cx="25642114" cy="17913867"/>
          </a:xfrm>
          <a:prstGeom prst="rect">
            <a:avLst/>
          </a:prstGeom>
          <a:ln w="25400">
            <a:solidFill>
              <a:schemeClr val="tx2"/>
            </a:solidFill>
          </a:ln>
        </p:spPr>
      </p:pic>
    </p:spTree>
    <p:extLst>
      <p:ext uri="{BB962C8B-B14F-4D97-AF65-F5344CB8AC3E}">
        <p14:creationId xmlns:p14="http://schemas.microsoft.com/office/powerpoint/2010/main" val="27411177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first slide">
            <a:extLst>
              <a:ext uri="{FF2B5EF4-FFF2-40B4-BE49-F238E27FC236}">
                <a16:creationId xmlns:a16="http://schemas.microsoft.com/office/drawing/2014/main" id="{FCF5369A-0B12-78B4-6117-32DBE5C7A907}"/>
              </a:ext>
            </a:extLst>
          </p:cNvPr>
          <p:cNvSpPr txBox="1"/>
          <p:nvPr/>
        </p:nvSpPr>
        <p:spPr>
          <a:xfrm>
            <a:off x="3038836" y="2141359"/>
            <a:ext cx="27759202"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Table </a:t>
            </a:r>
            <a:r>
              <a:rPr lang="de-DE" sz="15000" dirty="0" err="1">
                <a:solidFill>
                  <a:schemeClr val="tx1"/>
                </a:solidFill>
              </a:rPr>
              <a:t>with</a:t>
            </a:r>
            <a:r>
              <a:rPr lang="de-DE" sz="15000" dirty="0">
                <a:solidFill>
                  <a:schemeClr val="tx1"/>
                </a:solidFill>
              </a:rPr>
              <a:t> </a:t>
            </a:r>
            <a:r>
              <a:rPr lang="de-DE" sz="15000" dirty="0" err="1">
                <a:solidFill>
                  <a:schemeClr val="tx1"/>
                </a:solidFill>
              </a:rPr>
              <a:t>conditional</a:t>
            </a:r>
            <a:r>
              <a:rPr lang="de-DE" sz="15000" dirty="0">
                <a:solidFill>
                  <a:schemeClr val="tx1"/>
                </a:solidFill>
              </a:rPr>
              <a:t> </a:t>
            </a:r>
            <a:r>
              <a:rPr lang="de-DE" sz="15000" dirty="0" err="1">
                <a:solidFill>
                  <a:schemeClr val="tx1"/>
                </a:solidFill>
              </a:rPr>
              <a:t>probabilities</a:t>
            </a:r>
            <a:endParaRPr lang="de-DE" sz="15000" dirty="0">
              <a:solidFill>
                <a:schemeClr val="tx1"/>
              </a:solidFill>
            </a:endParaRPr>
          </a:p>
        </p:txBody>
      </p:sp>
      <p:sp>
        <p:nvSpPr>
          <p:cNvPr id="4" name="Shape">
            <a:extLst>
              <a:ext uri="{FF2B5EF4-FFF2-40B4-BE49-F238E27FC236}">
                <a16:creationId xmlns:a16="http://schemas.microsoft.com/office/drawing/2014/main" id="{60C8C1D4-97E9-5399-067E-AD9D441A238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5" name="Textfeld 4">
            <a:extLst>
              <a:ext uri="{FF2B5EF4-FFF2-40B4-BE49-F238E27FC236}">
                <a16:creationId xmlns:a16="http://schemas.microsoft.com/office/drawing/2014/main" id="{09625BB9-E22F-24C8-D0FA-77694BE7ED40}"/>
              </a:ext>
            </a:extLst>
          </p:cNvPr>
          <p:cNvSpPr txBox="1"/>
          <p:nvPr/>
        </p:nvSpPr>
        <p:spPr>
          <a:xfrm>
            <a:off x="7095034" y="4937247"/>
            <a:ext cx="3863413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Use Case: How many visitors make a purchase depending on whether they visit website A or B </a:t>
            </a:r>
          </a:p>
        </p:txBody>
      </p:sp>
      <p:sp>
        <p:nvSpPr>
          <p:cNvPr id="7" name="Foliennummernplatzhalter 5">
            <a:extLst>
              <a:ext uri="{FF2B5EF4-FFF2-40B4-BE49-F238E27FC236}">
                <a16:creationId xmlns:a16="http://schemas.microsoft.com/office/drawing/2014/main" id="{97D2A9CD-EB5F-CC4D-0604-187BB059C4AB}"/>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39</a:t>
            </a:fld>
            <a:endParaRPr lang="de-DE" dirty="0"/>
          </a:p>
        </p:txBody>
      </p:sp>
      <mc:AlternateContent xmlns:mc="http://schemas.openxmlformats.org/markup-compatibility/2006" xmlns:a14="http://schemas.microsoft.com/office/drawing/2010/main">
        <mc:Choice Requires="a14">
          <p:graphicFrame>
            <p:nvGraphicFramePr>
              <p:cNvPr id="2" name="Tabelle 1">
                <a:extLst>
                  <a:ext uri="{FF2B5EF4-FFF2-40B4-BE49-F238E27FC236}">
                    <a16:creationId xmlns:a16="http://schemas.microsoft.com/office/drawing/2014/main" id="{B8C3AD19-F8CE-FE52-7CA5-F64DEDD155BF}"/>
                  </a:ext>
                </a:extLst>
              </p:cNvPr>
              <p:cNvGraphicFramePr>
                <a:graphicFrameLocks noGrp="1"/>
              </p:cNvGraphicFramePr>
              <p:nvPr>
                <p:extLst>
                  <p:ext uri="{D42A27DB-BD31-4B8C-83A1-F6EECF244321}">
                    <p14:modId xmlns:p14="http://schemas.microsoft.com/office/powerpoint/2010/main" val="1025181024"/>
                  </p:ext>
                </p:extLst>
              </p:nvPr>
            </p:nvGraphicFramePr>
            <p:xfrm>
              <a:off x="3038835" y="7603957"/>
              <a:ext cx="22660617" cy="13282864"/>
            </p:xfrm>
            <a:graphic>
              <a:graphicData uri="http://schemas.openxmlformats.org/drawingml/2006/table">
                <a:tbl>
                  <a:tblPr/>
                  <a:tblGrid>
                    <a:gridCol w="3650723">
                      <a:extLst>
                        <a:ext uri="{9D8B030D-6E8A-4147-A177-3AD203B41FA5}">
                          <a16:colId xmlns:a16="http://schemas.microsoft.com/office/drawing/2014/main" val="2499985495"/>
                        </a:ext>
                      </a:extLst>
                    </a:gridCol>
                    <a:gridCol w="5293895">
                      <a:extLst>
                        <a:ext uri="{9D8B030D-6E8A-4147-A177-3AD203B41FA5}">
                          <a16:colId xmlns:a16="http://schemas.microsoft.com/office/drawing/2014/main" val="473075984"/>
                        </a:ext>
                      </a:extLst>
                    </a:gridCol>
                    <a:gridCol w="5823284">
                      <a:extLst>
                        <a:ext uri="{9D8B030D-6E8A-4147-A177-3AD203B41FA5}">
                          <a16:colId xmlns:a16="http://schemas.microsoft.com/office/drawing/2014/main" val="2645646413"/>
                        </a:ext>
                      </a:extLst>
                    </a:gridCol>
                    <a:gridCol w="7892715">
                      <a:extLst>
                        <a:ext uri="{9D8B030D-6E8A-4147-A177-3AD203B41FA5}">
                          <a16:colId xmlns:a16="http://schemas.microsoft.com/office/drawing/2014/main" val="3155280370"/>
                        </a:ext>
                      </a:extLst>
                    </a:gridCol>
                  </a:tblGrid>
                  <a:tr h="1242346">
                    <a:tc>
                      <a:txBody>
                        <a:bodyPr/>
                        <a:lstStyle/>
                        <a:p>
                          <a:pPr algn="l" fontAlgn="b"/>
                          <a:endParaRPr lang="de-DE" sz="4800" b="1" i="0" u="none" strike="noStrike" cap="none" spc="0" baseline="0" dirty="0">
                            <a:solidFill>
                              <a:schemeClr val="tx1"/>
                            </a:solidFill>
                            <a:effectLst/>
                            <a:uFillTx/>
                            <a:latin typeface="+mn-lt"/>
                            <a:ea typeface="+mn-ea"/>
                            <a:cs typeface="+mn-cs"/>
                            <a:sym typeface="Helvetica Neue Ligh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de-DE" b="1" dirty="0" err="1">
                              <a:effectLst/>
                            </a:rPr>
                            <a:t>Purchase</a:t>
                          </a:r>
                          <a:endParaRPr lang="de-DE" b="1"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l" defTabSz="1651000" eaLnBrk="1" fontAlgn="b" latinLnBrk="0" hangingPunct="1">
                            <a:lnSpc>
                              <a:spcPct val="100000"/>
                            </a:lnSpc>
                            <a:spcBef>
                              <a:spcPts val="0"/>
                            </a:spcBef>
                            <a:spcAft>
                              <a:spcPts val="0"/>
                            </a:spcAft>
                            <a:buClrTx/>
                            <a:buSzTx/>
                            <a:buFontTx/>
                            <a:buNone/>
                            <a:tabLst/>
                            <a:defRPr/>
                          </a:pPr>
                          <a:r>
                            <a:rPr lang="de-DE" b="1" dirty="0" err="1">
                              <a:effectLst/>
                            </a:rPr>
                            <a:t>No</a:t>
                          </a:r>
                          <a:r>
                            <a:rPr lang="de-DE" b="1" dirty="0">
                              <a:effectLst/>
                            </a:rPr>
                            <a:t> </a:t>
                          </a:r>
                          <a:r>
                            <a:rPr lang="de-DE" b="1" dirty="0" err="1">
                              <a:effectLst/>
                            </a:rPr>
                            <a:t>Purchase</a:t>
                          </a:r>
                          <a:endParaRPr lang="de-DE" b="1"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a:r>
                            <a:rPr lang="de-DE" b="1" dirty="0">
                              <a:effectLst/>
                            </a:rPr>
                            <a:t>Total (MP)</a:t>
                          </a:r>
                          <a:endParaRPr lang="de-DE" b="1" dirty="0"/>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47695531"/>
                      </a:ext>
                    </a:extLst>
                  </a:tr>
                  <a:tr h="3736261">
                    <a:tc>
                      <a:txBody>
                        <a:bodyPr/>
                        <a:lstStyle/>
                        <a:p>
                          <a:pPr algn="l" fontAlgn="base"/>
                          <a:r>
                            <a:rPr lang="de-DE" b="1" dirty="0">
                              <a:effectLst/>
                            </a:rPr>
                            <a:t>Website </a:t>
                          </a:r>
                        </a:p>
                        <a:p>
                          <a:pPr algn="l" fontAlgn="base"/>
                          <a:r>
                            <a:rPr lang="de-DE" b="1" dirty="0">
                              <a:effectLst/>
                            </a:rPr>
                            <a:t>A</a:t>
                          </a: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ase"/>
                          <a:r>
                            <a:rPr lang="de-DE" b="0" dirty="0">
                              <a:effectLst/>
                            </a:rPr>
                            <a:t>80 (A1) </a:t>
                          </a:r>
                        </a:p>
                        <a:p>
                          <a:pPr algn="l" fontAlgn="base"/>
                          <a:endParaRPr lang="de-DE" b="0" dirty="0">
                            <a:effectLst/>
                            <a:sym typeface="Wingdings" panose="05000000000000000000" pitchFamily="2" charset="2"/>
                          </a:endParaRPr>
                        </a:p>
                        <a:p>
                          <a:pPr algn="l" fontAlgn="base"/>
                          <a:r>
                            <a:rPr lang="de-DE" b="0" dirty="0">
                              <a:effectLst/>
                              <a:sym typeface="Wingdings" panose="05000000000000000000" pitchFamily="2" charset="2"/>
                            </a:rPr>
                            <a:t>JP: 4 %</a:t>
                          </a:r>
                        </a:p>
                        <a:p>
                          <a:pPr algn="l" fontAlgn="base"/>
                          <a:r>
                            <a:rPr lang="de-DE" b="1" dirty="0">
                              <a:effectLst/>
                              <a:highlight>
                                <a:srgbClr val="FFFF00"/>
                              </a:highlight>
                              <a:sym typeface="Wingdings" panose="05000000000000000000" pitchFamily="2" charset="2"/>
                            </a:rPr>
                            <a:t>CP: 8 %</a:t>
                          </a:r>
                          <a:endParaRPr lang="de-DE" b="1" dirty="0">
                            <a:effectLst/>
                            <a:highlight>
                              <a:srgbClr val="FFFF00"/>
                            </a:highligh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8"/>
                        </a:solidFill>
                      </a:tcPr>
                    </a:tc>
                    <a:tc>
                      <a:txBody>
                        <a:bodyPr/>
                        <a:lstStyle/>
                        <a:p>
                          <a:pPr algn="l" fontAlgn="base"/>
                          <a:r>
                            <a:rPr lang="de-DE" b="0" dirty="0">
                              <a:effectLst/>
                            </a:rPr>
                            <a:t>920 (A2)</a:t>
                          </a:r>
                        </a:p>
                        <a:p>
                          <a:pPr algn="l" fontAlgn="base"/>
                          <a:endParaRPr lang="de-DE" b="0" dirty="0">
                            <a:effectLst/>
                          </a:endParaRPr>
                        </a:p>
                        <a:p>
                          <a:pPr algn="l" fontAlgn="base"/>
                          <a:r>
                            <a:rPr lang="de-DE" b="0" dirty="0">
                              <a:effectLst/>
                              <a:sym typeface="Wingdings" panose="05000000000000000000" pitchFamily="2" charset="2"/>
                            </a:rPr>
                            <a:t>JP: 46 %</a:t>
                          </a:r>
                        </a:p>
                        <a:p>
                          <a:pPr algn="l" fontAlgn="base"/>
                          <a:r>
                            <a:rPr lang="de-DE" b="0" dirty="0">
                              <a:effectLst/>
                              <a:sym typeface="Wingdings" panose="05000000000000000000" pitchFamily="2" charset="2"/>
                            </a:rPr>
                            <a:t>CP: 92 %</a:t>
                          </a:r>
                          <a:endParaRPr lang="de-DE" b="0"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8"/>
                        </a:solidFill>
                      </a:tcPr>
                    </a:tc>
                    <a:tc>
                      <a:txBody>
                        <a:bodyPr/>
                        <a:lstStyle/>
                        <a:p>
                          <a:pPr algn="l" fontAlgn="base"/>
                          <a14:m>
                            <m:oMath xmlns:m="http://schemas.openxmlformats.org/officeDocument/2006/math">
                              <m:r>
                                <a:rPr lang="de-DE" b="0" i="1" smtClean="0">
                                  <a:effectLst/>
                                  <a:latin typeface="Cambria Math" panose="02040503050406030204" pitchFamily="18" charset="0"/>
                                </a:rPr>
                                <m:t>𝑇𝑜𝑡𝑎𝑙</m:t>
                              </m:r>
                              <m:r>
                                <a:rPr lang="de-DE" b="0" i="1" smtClean="0">
                                  <a:effectLst/>
                                  <a:latin typeface="Cambria Math" panose="02040503050406030204" pitchFamily="18" charset="0"/>
                                </a:rPr>
                                <m:t>_</m:t>
                              </m:r>
                              <m:r>
                                <a:rPr lang="de-DE" b="0" i="1" smtClean="0">
                                  <a:effectLst/>
                                  <a:latin typeface="Cambria Math" panose="02040503050406030204" pitchFamily="18" charset="0"/>
                                </a:rPr>
                                <m:t>𝐴</m:t>
                              </m:r>
                            </m:oMath>
                          </a14:m>
                          <a:r>
                            <a:rPr lang="de-DE" b="0" dirty="0">
                              <a:effectLst/>
                            </a:rPr>
                            <a:t> </a:t>
                          </a:r>
                          <a:br>
                            <a:rPr lang="de-DE" b="0" dirty="0">
                              <a:effectLst/>
                            </a:rPr>
                          </a:br>
                          <a:r>
                            <a:rPr lang="de-DE" b="1" dirty="0">
                              <a:solidFill>
                                <a:schemeClr val="tx1">
                                  <a:lumMod val="60000"/>
                                  <a:lumOff val="40000"/>
                                </a:schemeClr>
                              </a:solidFill>
                              <a:effectLst/>
                            </a:rPr>
                            <a:t>1000</a:t>
                          </a:r>
                        </a:p>
                        <a:p>
                          <a:pPr algn="l" fontAlgn="base"/>
                          <a:endParaRPr lang="de-DE" b="0" dirty="0">
                            <a:effectLst/>
                          </a:endParaRPr>
                        </a:p>
                        <a:p>
                          <a:pPr algn="l" fontAlgn="base"/>
                          <a14:m>
                            <m:oMath xmlns:m="http://schemas.openxmlformats.org/officeDocument/2006/math">
                              <m:r>
                                <a:rPr lang="de-DE" b="0" i="1" smtClean="0">
                                  <a:effectLst/>
                                  <a:latin typeface="Cambria Math" panose="02040503050406030204" pitchFamily="18" charset="0"/>
                                </a:rPr>
                                <m:t>𝑃</m:t>
                              </m:r>
                              <m:d>
                                <m:dPr>
                                  <m:ctrlPr>
                                    <a:rPr lang="de-DE" b="0" i="1" smtClean="0">
                                      <a:effectLst/>
                                      <a:latin typeface="Cambria Math" panose="02040503050406030204" pitchFamily="18" charset="0"/>
                                    </a:rPr>
                                  </m:ctrlPr>
                                </m:dPr>
                                <m:e>
                                  <m:r>
                                    <a:rPr lang="de-DE" b="0" i="1" smtClean="0">
                                      <a:effectLst/>
                                      <a:latin typeface="Cambria Math" panose="02040503050406030204" pitchFamily="18" charset="0"/>
                                    </a:rPr>
                                    <m:t>𝐴</m:t>
                                  </m:r>
                                </m:e>
                              </m:d>
                              <m:r>
                                <a:rPr lang="de-DE" b="0" i="1" smtClean="0">
                                  <a:effectLst/>
                                  <a:latin typeface="Cambria Math" panose="02040503050406030204" pitchFamily="18" charset="0"/>
                                </a:rPr>
                                <m:t>=</m:t>
                              </m:r>
                            </m:oMath>
                          </a14:m>
                          <a:r>
                            <a:rPr lang="de-DE" b="0" dirty="0">
                              <a:effectLst/>
                            </a:rPr>
                            <a:t>50%</a:t>
                          </a: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43663475"/>
                      </a:ext>
                    </a:extLst>
                  </a:tr>
                  <a:tr h="3736261">
                    <a:tc>
                      <a:txBody>
                        <a:bodyPr/>
                        <a:lstStyle/>
                        <a:p>
                          <a:pPr algn="l" fontAlgn="base"/>
                          <a:r>
                            <a:rPr lang="de-DE" b="1" dirty="0">
                              <a:effectLst/>
                            </a:rPr>
                            <a:t>Website </a:t>
                          </a:r>
                        </a:p>
                        <a:p>
                          <a:pPr algn="l" fontAlgn="base"/>
                          <a:r>
                            <a:rPr lang="de-DE" b="1" dirty="0">
                              <a:effectLst/>
                            </a:rPr>
                            <a:t>B</a:t>
                          </a: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ase"/>
                          <a:r>
                            <a:rPr lang="de-DE" b="0" dirty="0">
                              <a:effectLst/>
                            </a:rPr>
                            <a:t>90 (B1)</a:t>
                          </a:r>
                        </a:p>
                        <a:p>
                          <a:pPr algn="l" fontAlgn="base"/>
                          <a:endParaRPr lang="de-DE" b="0" dirty="0">
                            <a:effectLst/>
                          </a:endParaRPr>
                        </a:p>
                        <a:p>
                          <a:pPr algn="l" fontAlgn="base"/>
                          <a:r>
                            <a:rPr lang="de-DE" b="0" dirty="0">
                              <a:effectLst/>
                              <a:sym typeface="Wingdings" panose="05000000000000000000" pitchFamily="2" charset="2"/>
                            </a:rPr>
                            <a:t>JP: 4.5 %</a:t>
                          </a:r>
                        </a:p>
                        <a:p>
                          <a:pPr algn="l" fontAlgn="base"/>
                          <a:r>
                            <a:rPr lang="de-DE" b="0" dirty="0">
                              <a:effectLst/>
                              <a:sym typeface="Wingdings" panose="05000000000000000000" pitchFamily="2" charset="2"/>
                            </a:rPr>
                            <a:t>CP: 9 %</a:t>
                          </a:r>
                          <a:endParaRPr lang="de-DE" b="0"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8"/>
                        </a:solidFill>
                      </a:tcPr>
                    </a:tc>
                    <a:tc>
                      <a:txBody>
                        <a:bodyPr/>
                        <a:lstStyle/>
                        <a:p>
                          <a:pPr algn="l" fontAlgn="base"/>
                          <a:r>
                            <a:rPr lang="de-DE" b="0" dirty="0">
                              <a:effectLst/>
                            </a:rPr>
                            <a:t>910 (B2)</a:t>
                          </a:r>
                        </a:p>
                        <a:p>
                          <a:pPr algn="l" fontAlgn="base"/>
                          <a:endParaRPr lang="de-DE" b="0" dirty="0">
                            <a:effectLst/>
                          </a:endParaRPr>
                        </a:p>
                        <a:p>
                          <a:pPr algn="l" fontAlgn="base"/>
                          <a:r>
                            <a:rPr lang="de-DE" b="0" dirty="0">
                              <a:effectLst/>
                              <a:sym typeface="Wingdings" panose="05000000000000000000" pitchFamily="2" charset="2"/>
                            </a:rPr>
                            <a:t>JP: 45.5 %</a:t>
                          </a:r>
                        </a:p>
                        <a:p>
                          <a:pPr algn="l" fontAlgn="base"/>
                          <a:r>
                            <a:rPr lang="de-DE" b="0" dirty="0">
                              <a:effectLst/>
                            </a:rPr>
                            <a:t>CP: 91 %</a:t>
                          </a: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8"/>
                        </a:solidFill>
                      </a:tcPr>
                    </a:tc>
                    <a:tc>
                      <a:txBody>
                        <a:bodyPr/>
                        <a:lstStyle/>
                        <a:p>
                          <a:pPr algn="l" fontAlgn="base"/>
                          <a14:m>
                            <m:oMath xmlns:m="http://schemas.openxmlformats.org/officeDocument/2006/math">
                              <m:r>
                                <a:rPr lang="de-DE" b="0" i="1" smtClean="0">
                                  <a:effectLst/>
                                  <a:latin typeface="Cambria Math" panose="02040503050406030204" pitchFamily="18" charset="0"/>
                                </a:rPr>
                                <m:t>𝑇𝑜𝑡𝑎𝑙</m:t>
                              </m:r>
                              <m:r>
                                <a:rPr lang="de-DE" b="0" i="1" smtClean="0">
                                  <a:effectLst/>
                                  <a:latin typeface="Cambria Math" panose="02040503050406030204" pitchFamily="18" charset="0"/>
                                </a:rPr>
                                <m:t>_</m:t>
                              </m:r>
                              <m:r>
                                <a:rPr lang="de-DE" b="0" i="1" smtClean="0">
                                  <a:effectLst/>
                                  <a:latin typeface="Cambria Math" panose="02040503050406030204" pitchFamily="18" charset="0"/>
                                </a:rPr>
                                <m:t>𝐵</m:t>
                              </m:r>
                            </m:oMath>
                          </a14:m>
                          <a:r>
                            <a:rPr lang="de-DE" b="0" dirty="0">
                              <a:effectLst/>
                            </a:rPr>
                            <a:t> </a:t>
                          </a:r>
                          <a:br>
                            <a:rPr lang="de-DE" b="0" dirty="0">
                              <a:effectLst/>
                            </a:rPr>
                          </a:br>
                          <a:r>
                            <a:rPr lang="de-DE" b="1" dirty="0">
                              <a:solidFill>
                                <a:schemeClr val="tx1">
                                  <a:lumMod val="60000"/>
                                  <a:lumOff val="40000"/>
                                </a:schemeClr>
                              </a:solidFill>
                              <a:effectLst/>
                            </a:rPr>
                            <a:t>1000</a:t>
                          </a:r>
                        </a:p>
                        <a:p>
                          <a:pPr algn="l" fontAlgn="base"/>
                          <a:endParaRPr lang="de-DE" b="0" dirty="0">
                            <a:effectLst/>
                          </a:endParaRPr>
                        </a:p>
                        <a:p>
                          <a:pPr algn="l" fontAlgn="base"/>
                          <a14:m>
                            <m:oMath xmlns:m="http://schemas.openxmlformats.org/officeDocument/2006/math">
                              <m:r>
                                <a:rPr lang="de-DE" b="0" i="1" smtClean="0">
                                  <a:effectLst/>
                                  <a:latin typeface="Cambria Math" panose="02040503050406030204" pitchFamily="18" charset="0"/>
                                </a:rPr>
                                <m:t>𝑃</m:t>
                              </m:r>
                              <m:d>
                                <m:dPr>
                                  <m:ctrlPr>
                                    <a:rPr lang="de-DE" b="0" i="1" smtClean="0">
                                      <a:effectLst/>
                                      <a:latin typeface="Cambria Math" panose="02040503050406030204" pitchFamily="18" charset="0"/>
                                    </a:rPr>
                                  </m:ctrlPr>
                                </m:dPr>
                                <m:e>
                                  <m:r>
                                    <a:rPr lang="de-DE" b="0" i="1" smtClean="0">
                                      <a:effectLst/>
                                      <a:latin typeface="Cambria Math" panose="02040503050406030204" pitchFamily="18" charset="0"/>
                                    </a:rPr>
                                    <m:t>𝐵</m:t>
                                  </m:r>
                                </m:e>
                              </m:d>
                              <m:r>
                                <a:rPr lang="de-DE" b="0" i="1" smtClean="0">
                                  <a:effectLst/>
                                  <a:latin typeface="Cambria Math" panose="02040503050406030204" pitchFamily="18" charset="0"/>
                                </a:rPr>
                                <m:t>=</m:t>
                              </m:r>
                            </m:oMath>
                          </a14:m>
                          <a:r>
                            <a:rPr lang="de-DE" b="0" dirty="0">
                              <a:effectLst/>
                            </a:rPr>
                            <a:t>50%</a:t>
                          </a: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49260721"/>
                      </a:ext>
                    </a:extLst>
                  </a:tr>
                  <a:tr h="4567996">
                    <a:tc>
                      <a:txBody>
                        <a:bodyPr/>
                        <a:lstStyle/>
                        <a:p>
                          <a:pPr algn="l" fontAlgn="base"/>
                          <a:r>
                            <a:rPr lang="de-DE" b="1" dirty="0">
                              <a:effectLst/>
                            </a:rPr>
                            <a:t>Total (MP)</a:t>
                          </a: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ase"/>
                          <a:r>
                            <a:rPr lang="de-DE" b="0" dirty="0" err="1">
                              <a:effectLst/>
                            </a:rPr>
                            <a:t>Purchase</a:t>
                          </a:r>
                          <a:r>
                            <a:rPr lang="de-DE" b="0" dirty="0">
                              <a:effectLst/>
                            </a:rPr>
                            <a:t>:</a:t>
                          </a:r>
                        </a:p>
                        <a:p>
                          <a:pPr algn="l" fontAlgn="base"/>
                          <a:r>
                            <a:rPr lang="de-DE" b="0" dirty="0">
                              <a:effectLst/>
                            </a:rPr>
                            <a:t>170 (T1)</a:t>
                          </a:r>
                        </a:p>
                        <a:p>
                          <a:pPr algn="l" fontAlgn="base"/>
                          <a:endParaRPr lang="de-DE" b="0" dirty="0">
                            <a:effectLst/>
                          </a:endParaRPr>
                        </a:p>
                        <a:p>
                          <a:pPr marL="0" marR="0" lvl="0" indent="0" algn="l" defTabSz="1651000" eaLnBrk="1" fontAlgn="base" latinLnBrk="0" hangingPunct="1">
                            <a:lnSpc>
                              <a:spcPct val="100000"/>
                            </a:lnSpc>
                            <a:spcBef>
                              <a:spcPts val="0"/>
                            </a:spcBef>
                            <a:spcAft>
                              <a:spcPts val="0"/>
                            </a:spcAft>
                            <a:buClrTx/>
                            <a:buSzTx/>
                            <a:buFontTx/>
                            <a:buNone/>
                            <a:tabLst/>
                            <a:defRPr/>
                          </a:pPr>
                          <a:r>
                            <a:rPr lang="de-DE" b="0" dirty="0">
                              <a:effectLst/>
                            </a:rPr>
                            <a:t>P(</a:t>
                          </a:r>
                          <a:r>
                            <a:rPr lang="de-DE" b="0" dirty="0" err="1">
                              <a:effectLst/>
                            </a:rPr>
                            <a:t>Purchase</a:t>
                          </a:r>
                          <a:r>
                            <a:rPr lang="de-DE" b="0" dirty="0">
                              <a:effectLst/>
                            </a:rPr>
                            <a:t>) =</a:t>
                          </a:r>
                        </a:p>
                        <a:p>
                          <a:pPr algn="l" fontAlgn="base"/>
                          <a:r>
                            <a:rPr lang="de-DE" b="0" dirty="0">
                              <a:effectLst/>
                              <a:sym typeface="Wingdings" panose="05000000000000000000" pitchFamily="2" charset="2"/>
                            </a:rPr>
                            <a:t> 8.5%</a:t>
                          </a:r>
                          <a:endParaRPr lang="de-DE" b="0"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ase"/>
                          <a:r>
                            <a:rPr lang="de-DE" b="0" dirty="0">
                              <a:effectLst/>
                            </a:rPr>
                            <a:t>Non-</a:t>
                          </a:r>
                          <a:r>
                            <a:rPr lang="de-DE" b="0" dirty="0" err="1">
                              <a:effectLst/>
                            </a:rPr>
                            <a:t>purchase</a:t>
                          </a:r>
                          <a:r>
                            <a:rPr lang="de-DE" b="0" dirty="0">
                              <a:effectLst/>
                            </a:rPr>
                            <a:t>:</a:t>
                          </a:r>
                        </a:p>
                        <a:p>
                          <a:pPr algn="l" fontAlgn="base"/>
                          <a:r>
                            <a:rPr lang="de-DE" b="0" dirty="0">
                              <a:effectLst/>
                            </a:rPr>
                            <a:t>1830 (T2)</a:t>
                          </a:r>
                        </a:p>
                        <a:p>
                          <a:pPr algn="l" fontAlgn="base"/>
                          <a:endParaRPr lang="de-DE" b="0" dirty="0">
                            <a:effectLst/>
                          </a:endParaRPr>
                        </a:p>
                        <a:p>
                          <a:pPr marL="0" marR="0" lvl="0" indent="0" algn="l" defTabSz="1651000" eaLnBrk="1" fontAlgn="base" latinLnBrk="0" hangingPunct="1">
                            <a:lnSpc>
                              <a:spcPct val="100000"/>
                            </a:lnSpc>
                            <a:spcBef>
                              <a:spcPts val="0"/>
                            </a:spcBef>
                            <a:spcAft>
                              <a:spcPts val="0"/>
                            </a:spcAft>
                            <a:buClrTx/>
                            <a:buSzTx/>
                            <a:buFontTx/>
                            <a:buNone/>
                            <a:tabLst/>
                            <a:defRPr/>
                          </a:pPr>
                          <a:r>
                            <a:rPr lang="de-DE" b="0" dirty="0">
                              <a:effectLst/>
                            </a:rPr>
                            <a:t>P(Non-</a:t>
                          </a:r>
                          <a:r>
                            <a:rPr lang="de-DE" b="0" dirty="0" err="1">
                              <a:effectLst/>
                            </a:rPr>
                            <a:t>Purchase</a:t>
                          </a:r>
                          <a:r>
                            <a:rPr lang="de-DE" b="0" dirty="0">
                              <a:effectLst/>
                            </a:rPr>
                            <a:t>) =</a:t>
                          </a:r>
                        </a:p>
                        <a:p>
                          <a:pPr algn="l" fontAlgn="base"/>
                          <a:r>
                            <a:rPr lang="de-DE" b="0" dirty="0">
                              <a:effectLst/>
                              <a:sym typeface="Wingdings" panose="05000000000000000000" pitchFamily="2" charset="2"/>
                            </a:rPr>
                            <a:t> 91.5 %</a:t>
                          </a:r>
                          <a:endParaRPr lang="de-DE" b="0"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ase"/>
                          <a14:m>
                            <m:oMath xmlns:m="http://schemas.openxmlformats.org/officeDocument/2006/math">
                              <m:r>
                                <a:rPr lang="de-DE" b="0" i="1" smtClean="0">
                                  <a:effectLst/>
                                  <a:latin typeface="Cambria Math" panose="02040503050406030204" pitchFamily="18" charset="0"/>
                                </a:rPr>
                                <m:t>𝑇𝑜𝑡𝑎𝑙</m:t>
                              </m:r>
                              <m:r>
                                <a:rPr lang="de-DE" b="0" i="1" smtClean="0">
                                  <a:effectLst/>
                                  <a:latin typeface="Cambria Math" panose="02040503050406030204" pitchFamily="18" charset="0"/>
                                </a:rPr>
                                <m:t>=</m:t>
                              </m:r>
                              <m:r>
                                <a:rPr lang="de-DE" b="0" i="1" smtClean="0">
                                  <a:effectLst/>
                                  <a:latin typeface="Cambria Math" panose="02040503050406030204" pitchFamily="18" charset="0"/>
                                </a:rPr>
                                <m:t>𝑇𝑜𝑡𝑎𝑙</m:t>
                              </m:r>
                              <m:r>
                                <a:rPr lang="de-DE" b="0" i="1" smtClean="0">
                                  <a:effectLst/>
                                  <a:latin typeface="Cambria Math" panose="02040503050406030204" pitchFamily="18" charset="0"/>
                                </a:rPr>
                                <m:t>_</m:t>
                              </m:r>
                              <m:r>
                                <a:rPr lang="de-DE" b="0" i="1" smtClean="0">
                                  <a:effectLst/>
                                  <a:latin typeface="Cambria Math" panose="02040503050406030204" pitchFamily="18" charset="0"/>
                                </a:rPr>
                                <m:t>𝐴</m:t>
                              </m:r>
                              <m:r>
                                <a:rPr lang="de-DE" b="0" i="1" smtClean="0">
                                  <a:effectLst/>
                                  <a:latin typeface="Cambria Math" panose="02040503050406030204" pitchFamily="18" charset="0"/>
                                </a:rPr>
                                <m:t>+</m:t>
                              </m:r>
                              <m:r>
                                <a:rPr lang="de-DE" b="0" i="1" smtClean="0">
                                  <a:effectLst/>
                                  <a:latin typeface="Cambria Math" panose="02040503050406030204" pitchFamily="18" charset="0"/>
                                </a:rPr>
                                <m:t>𝑇𝑜𝑡𝑎𝑙</m:t>
                              </m:r>
                              <m:r>
                                <a:rPr lang="de-DE" b="0" i="1" smtClean="0">
                                  <a:effectLst/>
                                  <a:latin typeface="Cambria Math" panose="02040503050406030204" pitchFamily="18" charset="0"/>
                                </a:rPr>
                                <m:t>_</m:t>
                              </m:r>
                              <m:r>
                                <a:rPr lang="de-DE" b="0" i="1" smtClean="0">
                                  <a:effectLst/>
                                  <a:latin typeface="Cambria Math" panose="02040503050406030204" pitchFamily="18" charset="0"/>
                                </a:rPr>
                                <m:t>𝐵</m:t>
                              </m:r>
                            </m:oMath>
                          </a14:m>
                          <a:r>
                            <a:rPr lang="de-DE" b="0" dirty="0">
                              <a:effectLst/>
                            </a:rPr>
                            <a:t> </a:t>
                          </a:r>
                        </a:p>
                        <a:p>
                          <a:pPr algn="l" fontAlgn="base"/>
                          <a:r>
                            <a:rPr lang="de-DE" b="0" dirty="0">
                              <a:solidFill>
                                <a:srgbClr val="FF0000"/>
                              </a:solidFill>
                              <a:effectLst/>
                            </a:rPr>
                            <a:t>2000</a:t>
                          </a:r>
                        </a:p>
                        <a:p>
                          <a:pPr algn="l" fontAlgn="base"/>
                          <a:endParaRPr lang="de-DE" b="0" dirty="0">
                            <a:effectLst/>
                          </a:endParaRPr>
                        </a:p>
                        <a:p>
                          <a:pPr algn="l" fontAlgn="base"/>
                          <a14:m>
                            <m:oMath xmlns:m="http://schemas.openxmlformats.org/officeDocument/2006/math">
                              <m:r>
                                <a:rPr lang="de-DE" b="0" i="1" smtClean="0">
                                  <a:effectLst/>
                                  <a:latin typeface="Cambria Math" panose="02040503050406030204" pitchFamily="18" charset="0"/>
                                  <a:sym typeface="Wingdings" panose="05000000000000000000" pitchFamily="2" charset="2"/>
                                </a:rPr>
                                <m:t>𝑃</m:t>
                              </m:r>
                              <m:d>
                                <m:dPr>
                                  <m:ctrlPr>
                                    <a:rPr lang="de-DE" b="0" i="1" smtClean="0">
                                      <a:effectLst/>
                                      <a:latin typeface="Cambria Math" panose="02040503050406030204" pitchFamily="18" charset="0"/>
                                      <a:sym typeface="Wingdings" panose="05000000000000000000" pitchFamily="2" charset="2"/>
                                    </a:rPr>
                                  </m:ctrlPr>
                                </m:dPr>
                                <m:e>
                                  <m:r>
                                    <a:rPr lang="de-DE" b="0" i="1" smtClean="0">
                                      <a:effectLst/>
                                      <a:latin typeface="Cambria Math" panose="02040503050406030204" pitchFamily="18" charset="0"/>
                                      <a:sym typeface="Wingdings" panose="05000000000000000000" pitchFamily="2" charset="2"/>
                                    </a:rPr>
                                    <m:t>𝑇𝑜𝑡𝑎𝑙</m:t>
                                  </m:r>
                                </m:e>
                              </m:d>
                              <m:r>
                                <a:rPr lang="de-DE" b="0" i="1" smtClean="0">
                                  <a:effectLst/>
                                  <a:latin typeface="Cambria Math" panose="02040503050406030204" pitchFamily="18" charset="0"/>
                                  <a:sym typeface="Wingdings" panose="05000000000000000000" pitchFamily="2" charset="2"/>
                                </a:rPr>
                                <m:t>=100%</m:t>
                              </m:r>
                            </m:oMath>
                          </a14:m>
                          <a:r>
                            <a:rPr lang="de-DE" b="0" dirty="0">
                              <a:effectLst/>
                            </a:rPr>
                            <a:t> </a:t>
                          </a: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41388767"/>
                      </a:ext>
                    </a:extLst>
                  </a:tr>
                </a:tbl>
              </a:graphicData>
            </a:graphic>
          </p:graphicFrame>
        </mc:Choice>
        <mc:Fallback xmlns="">
          <p:graphicFrame>
            <p:nvGraphicFramePr>
              <p:cNvPr id="2" name="Tabelle 1">
                <a:extLst>
                  <a:ext uri="{FF2B5EF4-FFF2-40B4-BE49-F238E27FC236}">
                    <a16:creationId xmlns:a16="http://schemas.microsoft.com/office/drawing/2014/main" id="{B8C3AD19-F8CE-FE52-7CA5-F64DEDD155BF}"/>
                  </a:ext>
                </a:extLst>
              </p:cNvPr>
              <p:cNvGraphicFramePr>
                <a:graphicFrameLocks noGrp="1"/>
              </p:cNvGraphicFramePr>
              <p:nvPr>
                <p:extLst>
                  <p:ext uri="{D42A27DB-BD31-4B8C-83A1-F6EECF244321}">
                    <p14:modId xmlns:p14="http://schemas.microsoft.com/office/powerpoint/2010/main" val="1025181024"/>
                  </p:ext>
                </p:extLst>
              </p:nvPr>
            </p:nvGraphicFramePr>
            <p:xfrm>
              <a:off x="3038835" y="7603957"/>
              <a:ext cx="22660617" cy="13282864"/>
            </p:xfrm>
            <a:graphic>
              <a:graphicData uri="http://schemas.openxmlformats.org/drawingml/2006/table">
                <a:tbl>
                  <a:tblPr/>
                  <a:tblGrid>
                    <a:gridCol w="3650723">
                      <a:extLst>
                        <a:ext uri="{9D8B030D-6E8A-4147-A177-3AD203B41FA5}">
                          <a16:colId xmlns:a16="http://schemas.microsoft.com/office/drawing/2014/main" val="2499985495"/>
                        </a:ext>
                      </a:extLst>
                    </a:gridCol>
                    <a:gridCol w="5293895">
                      <a:extLst>
                        <a:ext uri="{9D8B030D-6E8A-4147-A177-3AD203B41FA5}">
                          <a16:colId xmlns:a16="http://schemas.microsoft.com/office/drawing/2014/main" val="473075984"/>
                        </a:ext>
                      </a:extLst>
                    </a:gridCol>
                    <a:gridCol w="5823284">
                      <a:extLst>
                        <a:ext uri="{9D8B030D-6E8A-4147-A177-3AD203B41FA5}">
                          <a16:colId xmlns:a16="http://schemas.microsoft.com/office/drawing/2014/main" val="2645646413"/>
                        </a:ext>
                      </a:extLst>
                    </a:gridCol>
                    <a:gridCol w="7892715">
                      <a:extLst>
                        <a:ext uri="{9D8B030D-6E8A-4147-A177-3AD203B41FA5}">
                          <a16:colId xmlns:a16="http://schemas.microsoft.com/office/drawing/2014/main" val="3155280370"/>
                        </a:ext>
                      </a:extLst>
                    </a:gridCol>
                  </a:tblGrid>
                  <a:tr h="1242346">
                    <a:tc>
                      <a:txBody>
                        <a:bodyPr/>
                        <a:lstStyle/>
                        <a:p>
                          <a:pPr algn="l" fontAlgn="b"/>
                          <a:endParaRPr lang="de-DE" sz="4800" b="1" i="0" u="none" strike="noStrike" cap="none" spc="0" baseline="0" dirty="0">
                            <a:solidFill>
                              <a:schemeClr val="tx1"/>
                            </a:solidFill>
                            <a:effectLst/>
                            <a:uFillTx/>
                            <a:latin typeface="+mn-lt"/>
                            <a:ea typeface="+mn-ea"/>
                            <a:cs typeface="+mn-cs"/>
                            <a:sym typeface="Helvetica Neue Ligh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de-DE" b="1" dirty="0" err="1">
                              <a:effectLst/>
                            </a:rPr>
                            <a:t>Purchase</a:t>
                          </a:r>
                          <a:endParaRPr lang="de-DE" b="1"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l" defTabSz="1651000" eaLnBrk="1" fontAlgn="b" latinLnBrk="0" hangingPunct="1">
                            <a:lnSpc>
                              <a:spcPct val="100000"/>
                            </a:lnSpc>
                            <a:spcBef>
                              <a:spcPts val="0"/>
                            </a:spcBef>
                            <a:spcAft>
                              <a:spcPts val="0"/>
                            </a:spcAft>
                            <a:buClrTx/>
                            <a:buSzTx/>
                            <a:buFontTx/>
                            <a:buNone/>
                            <a:tabLst/>
                            <a:defRPr/>
                          </a:pPr>
                          <a:r>
                            <a:rPr lang="de-DE" b="1" dirty="0" err="1">
                              <a:effectLst/>
                            </a:rPr>
                            <a:t>No</a:t>
                          </a:r>
                          <a:r>
                            <a:rPr lang="de-DE" b="1" dirty="0">
                              <a:effectLst/>
                            </a:rPr>
                            <a:t> </a:t>
                          </a:r>
                          <a:r>
                            <a:rPr lang="de-DE" b="1" dirty="0" err="1">
                              <a:effectLst/>
                            </a:rPr>
                            <a:t>Purchase</a:t>
                          </a:r>
                          <a:endParaRPr lang="de-DE" b="1"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a:r>
                            <a:rPr lang="de-DE" b="1" dirty="0">
                              <a:effectLst/>
                            </a:rPr>
                            <a:t>Total (MP)</a:t>
                          </a:r>
                          <a:endParaRPr lang="de-DE" b="1" dirty="0"/>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47695531"/>
                      </a:ext>
                    </a:extLst>
                  </a:tr>
                  <a:tr h="3736261">
                    <a:tc>
                      <a:txBody>
                        <a:bodyPr/>
                        <a:lstStyle/>
                        <a:p>
                          <a:pPr algn="l" fontAlgn="base"/>
                          <a:r>
                            <a:rPr lang="de-DE" b="1" dirty="0">
                              <a:effectLst/>
                            </a:rPr>
                            <a:t>Website </a:t>
                          </a:r>
                        </a:p>
                        <a:p>
                          <a:pPr algn="l" fontAlgn="base"/>
                          <a:r>
                            <a:rPr lang="de-DE" b="1" dirty="0">
                              <a:effectLst/>
                            </a:rPr>
                            <a:t>A</a:t>
                          </a: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ase"/>
                          <a:r>
                            <a:rPr lang="de-DE" b="0" dirty="0">
                              <a:effectLst/>
                            </a:rPr>
                            <a:t>80 (A1) </a:t>
                          </a:r>
                        </a:p>
                        <a:p>
                          <a:pPr algn="l" fontAlgn="base"/>
                          <a:endParaRPr lang="de-DE" b="0" dirty="0">
                            <a:effectLst/>
                            <a:sym typeface="Wingdings" panose="05000000000000000000" pitchFamily="2" charset="2"/>
                          </a:endParaRPr>
                        </a:p>
                        <a:p>
                          <a:pPr algn="l" fontAlgn="base"/>
                          <a:r>
                            <a:rPr lang="de-DE" b="0" dirty="0">
                              <a:effectLst/>
                              <a:sym typeface="Wingdings" panose="05000000000000000000" pitchFamily="2" charset="2"/>
                            </a:rPr>
                            <a:t>JP: 4 %</a:t>
                          </a:r>
                        </a:p>
                        <a:p>
                          <a:pPr algn="l" fontAlgn="base"/>
                          <a:r>
                            <a:rPr lang="de-DE" b="1" dirty="0">
                              <a:effectLst/>
                              <a:highlight>
                                <a:srgbClr val="FFFF00"/>
                              </a:highlight>
                              <a:sym typeface="Wingdings" panose="05000000000000000000" pitchFamily="2" charset="2"/>
                            </a:rPr>
                            <a:t>CP: 8 %</a:t>
                          </a:r>
                          <a:endParaRPr lang="de-DE" b="1" dirty="0">
                            <a:effectLst/>
                            <a:highlight>
                              <a:srgbClr val="FFFF00"/>
                            </a:highligh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8"/>
                        </a:solidFill>
                      </a:tcPr>
                    </a:tc>
                    <a:tc>
                      <a:txBody>
                        <a:bodyPr/>
                        <a:lstStyle/>
                        <a:p>
                          <a:pPr algn="l" fontAlgn="base"/>
                          <a:r>
                            <a:rPr lang="de-DE" b="0" dirty="0">
                              <a:effectLst/>
                            </a:rPr>
                            <a:t>920 (A2)</a:t>
                          </a:r>
                        </a:p>
                        <a:p>
                          <a:pPr algn="l" fontAlgn="base"/>
                          <a:endParaRPr lang="de-DE" b="0" dirty="0">
                            <a:effectLst/>
                          </a:endParaRPr>
                        </a:p>
                        <a:p>
                          <a:pPr algn="l" fontAlgn="base"/>
                          <a:r>
                            <a:rPr lang="de-DE" b="0" dirty="0">
                              <a:effectLst/>
                              <a:sym typeface="Wingdings" panose="05000000000000000000" pitchFamily="2" charset="2"/>
                            </a:rPr>
                            <a:t>JP: 46 %</a:t>
                          </a:r>
                        </a:p>
                        <a:p>
                          <a:pPr algn="l" fontAlgn="base"/>
                          <a:r>
                            <a:rPr lang="de-DE" b="0" dirty="0">
                              <a:effectLst/>
                              <a:sym typeface="Wingdings" panose="05000000000000000000" pitchFamily="2" charset="2"/>
                            </a:rPr>
                            <a:t>CP: 92 %</a:t>
                          </a:r>
                          <a:endParaRPr lang="de-DE" b="0"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8"/>
                        </a:solidFill>
                      </a:tcPr>
                    </a:tc>
                    <a:tc>
                      <a:txBody>
                        <a:bodyPr/>
                        <a:lstStyle/>
                        <a:p>
                          <a:endParaRPr lang="de-DE"/>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7181" t="-33605" r="-154" b="-222675"/>
                          </a:stretch>
                        </a:blipFill>
                      </a:tcPr>
                    </a:tc>
                    <a:extLst>
                      <a:ext uri="{0D108BD9-81ED-4DB2-BD59-A6C34878D82A}">
                        <a16:rowId xmlns:a16="http://schemas.microsoft.com/office/drawing/2014/main" val="2443663475"/>
                      </a:ext>
                    </a:extLst>
                  </a:tr>
                  <a:tr h="3736261">
                    <a:tc>
                      <a:txBody>
                        <a:bodyPr/>
                        <a:lstStyle/>
                        <a:p>
                          <a:pPr algn="l" fontAlgn="base"/>
                          <a:r>
                            <a:rPr lang="de-DE" b="1" dirty="0">
                              <a:effectLst/>
                            </a:rPr>
                            <a:t>Website </a:t>
                          </a:r>
                        </a:p>
                        <a:p>
                          <a:pPr algn="l" fontAlgn="base"/>
                          <a:r>
                            <a:rPr lang="de-DE" b="1" dirty="0">
                              <a:effectLst/>
                            </a:rPr>
                            <a:t>B</a:t>
                          </a: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ase"/>
                          <a:r>
                            <a:rPr lang="de-DE" b="0" dirty="0">
                              <a:effectLst/>
                            </a:rPr>
                            <a:t>90 (B1)</a:t>
                          </a:r>
                        </a:p>
                        <a:p>
                          <a:pPr algn="l" fontAlgn="base"/>
                          <a:endParaRPr lang="de-DE" b="0" dirty="0">
                            <a:effectLst/>
                          </a:endParaRPr>
                        </a:p>
                        <a:p>
                          <a:pPr algn="l" fontAlgn="base"/>
                          <a:r>
                            <a:rPr lang="de-DE" b="0" dirty="0">
                              <a:effectLst/>
                              <a:sym typeface="Wingdings" panose="05000000000000000000" pitchFamily="2" charset="2"/>
                            </a:rPr>
                            <a:t>JP: 4.5 %</a:t>
                          </a:r>
                        </a:p>
                        <a:p>
                          <a:pPr algn="l" fontAlgn="base"/>
                          <a:r>
                            <a:rPr lang="de-DE" b="0" dirty="0">
                              <a:effectLst/>
                              <a:sym typeface="Wingdings" panose="05000000000000000000" pitchFamily="2" charset="2"/>
                            </a:rPr>
                            <a:t>CP: 9 %</a:t>
                          </a:r>
                          <a:endParaRPr lang="de-DE" b="0"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8"/>
                        </a:solidFill>
                      </a:tcPr>
                    </a:tc>
                    <a:tc>
                      <a:txBody>
                        <a:bodyPr/>
                        <a:lstStyle/>
                        <a:p>
                          <a:pPr algn="l" fontAlgn="base"/>
                          <a:r>
                            <a:rPr lang="de-DE" b="0" dirty="0">
                              <a:effectLst/>
                            </a:rPr>
                            <a:t>910 (B2)</a:t>
                          </a:r>
                        </a:p>
                        <a:p>
                          <a:pPr algn="l" fontAlgn="base"/>
                          <a:endParaRPr lang="de-DE" b="0" dirty="0">
                            <a:effectLst/>
                          </a:endParaRPr>
                        </a:p>
                        <a:p>
                          <a:pPr algn="l" fontAlgn="base"/>
                          <a:r>
                            <a:rPr lang="de-DE" b="0" dirty="0">
                              <a:effectLst/>
                              <a:sym typeface="Wingdings" panose="05000000000000000000" pitchFamily="2" charset="2"/>
                            </a:rPr>
                            <a:t>JP: 45.5 %</a:t>
                          </a:r>
                        </a:p>
                        <a:p>
                          <a:pPr algn="l" fontAlgn="base"/>
                          <a:r>
                            <a:rPr lang="de-DE" b="0" dirty="0">
                              <a:effectLst/>
                            </a:rPr>
                            <a:t>CP: 91 %</a:t>
                          </a: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F7F8"/>
                        </a:solidFill>
                      </a:tcPr>
                    </a:tc>
                    <a:tc>
                      <a:txBody>
                        <a:bodyPr/>
                        <a:lstStyle/>
                        <a:p>
                          <a:endParaRPr lang="de-DE"/>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7181" t="-133605" r="-154" b="-122675"/>
                          </a:stretch>
                        </a:blipFill>
                      </a:tcPr>
                    </a:tc>
                    <a:extLst>
                      <a:ext uri="{0D108BD9-81ED-4DB2-BD59-A6C34878D82A}">
                        <a16:rowId xmlns:a16="http://schemas.microsoft.com/office/drawing/2014/main" val="1649260721"/>
                      </a:ext>
                    </a:extLst>
                  </a:tr>
                  <a:tr h="4567996">
                    <a:tc>
                      <a:txBody>
                        <a:bodyPr/>
                        <a:lstStyle/>
                        <a:p>
                          <a:pPr algn="l" fontAlgn="base"/>
                          <a:r>
                            <a:rPr lang="de-DE" b="1" dirty="0">
                              <a:effectLst/>
                            </a:rPr>
                            <a:t>Total (MP)</a:t>
                          </a: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ase"/>
                          <a:r>
                            <a:rPr lang="de-DE" b="0" dirty="0" err="1">
                              <a:effectLst/>
                            </a:rPr>
                            <a:t>Purchase</a:t>
                          </a:r>
                          <a:r>
                            <a:rPr lang="de-DE" b="0" dirty="0">
                              <a:effectLst/>
                            </a:rPr>
                            <a:t>:</a:t>
                          </a:r>
                        </a:p>
                        <a:p>
                          <a:pPr algn="l" fontAlgn="base"/>
                          <a:r>
                            <a:rPr lang="de-DE" b="0" dirty="0">
                              <a:effectLst/>
                            </a:rPr>
                            <a:t>170 (T1)</a:t>
                          </a:r>
                        </a:p>
                        <a:p>
                          <a:pPr algn="l" fontAlgn="base"/>
                          <a:endParaRPr lang="de-DE" b="0" dirty="0">
                            <a:effectLst/>
                          </a:endParaRPr>
                        </a:p>
                        <a:p>
                          <a:pPr marL="0" marR="0" lvl="0" indent="0" algn="l" defTabSz="1651000" eaLnBrk="1" fontAlgn="base" latinLnBrk="0" hangingPunct="1">
                            <a:lnSpc>
                              <a:spcPct val="100000"/>
                            </a:lnSpc>
                            <a:spcBef>
                              <a:spcPts val="0"/>
                            </a:spcBef>
                            <a:spcAft>
                              <a:spcPts val="0"/>
                            </a:spcAft>
                            <a:buClrTx/>
                            <a:buSzTx/>
                            <a:buFontTx/>
                            <a:buNone/>
                            <a:tabLst/>
                            <a:defRPr/>
                          </a:pPr>
                          <a:r>
                            <a:rPr lang="de-DE" b="0" dirty="0">
                              <a:effectLst/>
                            </a:rPr>
                            <a:t>P(</a:t>
                          </a:r>
                          <a:r>
                            <a:rPr lang="de-DE" b="0" dirty="0" err="1">
                              <a:effectLst/>
                            </a:rPr>
                            <a:t>Purchase</a:t>
                          </a:r>
                          <a:r>
                            <a:rPr lang="de-DE" b="0" dirty="0">
                              <a:effectLst/>
                            </a:rPr>
                            <a:t>) =</a:t>
                          </a:r>
                        </a:p>
                        <a:p>
                          <a:pPr algn="l" fontAlgn="base"/>
                          <a:r>
                            <a:rPr lang="de-DE" b="0" dirty="0">
                              <a:effectLst/>
                              <a:sym typeface="Wingdings" panose="05000000000000000000" pitchFamily="2" charset="2"/>
                            </a:rPr>
                            <a:t> 8.5%</a:t>
                          </a:r>
                          <a:endParaRPr lang="de-DE" b="0"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base"/>
                          <a:r>
                            <a:rPr lang="de-DE" b="0" dirty="0">
                              <a:effectLst/>
                            </a:rPr>
                            <a:t>Non-</a:t>
                          </a:r>
                          <a:r>
                            <a:rPr lang="de-DE" b="0" dirty="0" err="1">
                              <a:effectLst/>
                            </a:rPr>
                            <a:t>purchase</a:t>
                          </a:r>
                          <a:r>
                            <a:rPr lang="de-DE" b="0" dirty="0">
                              <a:effectLst/>
                            </a:rPr>
                            <a:t>:</a:t>
                          </a:r>
                        </a:p>
                        <a:p>
                          <a:pPr algn="l" fontAlgn="base"/>
                          <a:r>
                            <a:rPr lang="de-DE" b="0" dirty="0">
                              <a:effectLst/>
                            </a:rPr>
                            <a:t>1830 (T2)</a:t>
                          </a:r>
                        </a:p>
                        <a:p>
                          <a:pPr algn="l" fontAlgn="base"/>
                          <a:endParaRPr lang="de-DE" b="0" dirty="0">
                            <a:effectLst/>
                          </a:endParaRPr>
                        </a:p>
                        <a:p>
                          <a:pPr marL="0" marR="0" lvl="0" indent="0" algn="l" defTabSz="1651000" eaLnBrk="1" fontAlgn="base" latinLnBrk="0" hangingPunct="1">
                            <a:lnSpc>
                              <a:spcPct val="100000"/>
                            </a:lnSpc>
                            <a:spcBef>
                              <a:spcPts val="0"/>
                            </a:spcBef>
                            <a:spcAft>
                              <a:spcPts val="0"/>
                            </a:spcAft>
                            <a:buClrTx/>
                            <a:buSzTx/>
                            <a:buFontTx/>
                            <a:buNone/>
                            <a:tabLst/>
                            <a:defRPr/>
                          </a:pPr>
                          <a:r>
                            <a:rPr lang="de-DE" b="0" dirty="0">
                              <a:effectLst/>
                            </a:rPr>
                            <a:t>P(Non-</a:t>
                          </a:r>
                          <a:r>
                            <a:rPr lang="de-DE" b="0" dirty="0" err="1">
                              <a:effectLst/>
                            </a:rPr>
                            <a:t>Purchase</a:t>
                          </a:r>
                          <a:r>
                            <a:rPr lang="de-DE" b="0" dirty="0">
                              <a:effectLst/>
                            </a:rPr>
                            <a:t>) =</a:t>
                          </a:r>
                        </a:p>
                        <a:p>
                          <a:pPr algn="l" fontAlgn="base"/>
                          <a:r>
                            <a:rPr lang="de-DE" b="0" dirty="0">
                              <a:effectLst/>
                              <a:sym typeface="Wingdings" panose="05000000000000000000" pitchFamily="2" charset="2"/>
                            </a:rPr>
                            <a:t> 91.5 %</a:t>
                          </a:r>
                          <a:endParaRPr lang="de-DE" b="0" dirty="0">
                            <a:effectLst/>
                          </a:endParaRPr>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de-DE"/>
                        </a:p>
                      </a:txBody>
                      <a:tcPr marL="180000" marR="180000" marT="180000" marB="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7181" t="-190933" r="-154" b="-267"/>
                          </a:stretch>
                        </a:blipFill>
                      </a:tcPr>
                    </a:tc>
                    <a:extLst>
                      <a:ext uri="{0D108BD9-81ED-4DB2-BD59-A6C34878D82A}">
                        <a16:rowId xmlns:a16="http://schemas.microsoft.com/office/drawing/2014/main" val="841388767"/>
                      </a:ext>
                    </a:extLst>
                  </a:tr>
                </a:tbl>
              </a:graphicData>
            </a:graphic>
          </p:graphicFrame>
        </mc:Fallback>
      </mc:AlternateContent>
      <p:sp>
        <p:nvSpPr>
          <p:cNvPr id="8" name="Textfeld 7">
            <a:extLst>
              <a:ext uri="{FF2B5EF4-FFF2-40B4-BE49-F238E27FC236}">
                <a16:creationId xmlns:a16="http://schemas.microsoft.com/office/drawing/2014/main" id="{454F35A7-971E-8438-494C-04B90963FAE2}"/>
              </a:ext>
            </a:extLst>
          </p:cNvPr>
          <p:cNvSpPr txBox="1"/>
          <p:nvPr/>
        </p:nvSpPr>
        <p:spPr>
          <a:xfrm>
            <a:off x="26268218" y="7225991"/>
            <a:ext cx="21655766" cy="1748170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de-DE" dirty="0">
                <a:solidFill>
                  <a:srgbClr val="374151"/>
                </a:solidFill>
                <a:latin typeface="Söhne"/>
              </a:rPr>
              <a:t>Joint </a:t>
            </a:r>
            <a:r>
              <a:rPr lang="de-DE" dirty="0" err="1">
                <a:solidFill>
                  <a:srgbClr val="374151"/>
                </a:solidFill>
                <a:latin typeface="Söhne"/>
              </a:rPr>
              <a:t>probabilities</a:t>
            </a:r>
            <a:r>
              <a:rPr lang="de-DE" dirty="0">
                <a:solidFill>
                  <a:srgbClr val="374151"/>
                </a:solidFill>
                <a:latin typeface="Söhne"/>
              </a:rPr>
              <a:t> 			(JP):</a:t>
            </a:r>
          </a:p>
          <a:p>
            <a:pPr marL="857250" indent="-857250" algn="l">
              <a:spcAft>
                <a:spcPts val="1200"/>
              </a:spcAft>
              <a:buFont typeface="Arial" panose="020B0604020202020204" pitchFamily="34" charset="0"/>
              <a:buChar char="•"/>
            </a:pPr>
            <a:r>
              <a:rPr lang="de-DE" b="0" i="0" dirty="0">
                <a:solidFill>
                  <a:srgbClr val="374151"/>
                </a:solidFill>
                <a:effectLst/>
                <a:latin typeface="Söhne"/>
              </a:rPr>
              <a:t>P(A and </a:t>
            </a:r>
            <a:r>
              <a:rPr lang="de-DE" b="0" i="0" dirty="0" err="1">
                <a:solidFill>
                  <a:srgbClr val="374151"/>
                </a:solidFill>
                <a:effectLst/>
                <a:latin typeface="Söhne"/>
              </a:rPr>
              <a:t>Purchase</a:t>
            </a:r>
            <a:r>
              <a:rPr lang="de-DE" b="0" i="0" dirty="0">
                <a:solidFill>
                  <a:srgbClr val="374151"/>
                </a:solidFill>
                <a:effectLst/>
                <a:latin typeface="Söhne"/>
              </a:rPr>
              <a:t>) = A1; 	T = 80 / </a:t>
            </a:r>
            <a:r>
              <a:rPr lang="de-DE" b="0" i="0" dirty="0">
                <a:solidFill>
                  <a:srgbClr val="FF0000"/>
                </a:solidFill>
                <a:effectLst/>
                <a:latin typeface="Söhne"/>
              </a:rPr>
              <a:t>2000</a:t>
            </a:r>
            <a:r>
              <a:rPr lang="de-DE" b="0" i="0" dirty="0">
                <a:solidFill>
                  <a:srgbClr val="374151"/>
                </a:solidFill>
                <a:effectLst/>
                <a:latin typeface="Söhne"/>
              </a:rPr>
              <a:t> = 0.04</a:t>
            </a:r>
          </a:p>
          <a:p>
            <a:pPr marL="857250" indent="-857250" algn="l">
              <a:spcAft>
                <a:spcPts val="1200"/>
              </a:spcAft>
              <a:buFont typeface="Arial" panose="020B0604020202020204" pitchFamily="34" charset="0"/>
              <a:buChar char="•"/>
            </a:pPr>
            <a:r>
              <a:rPr lang="de-DE" b="0" i="0" dirty="0">
                <a:solidFill>
                  <a:srgbClr val="374151"/>
                </a:solidFill>
                <a:effectLst/>
                <a:latin typeface="Söhne"/>
              </a:rPr>
              <a:t>P(B and </a:t>
            </a:r>
            <a:r>
              <a:rPr lang="de-DE" b="0" i="0" dirty="0" err="1">
                <a:solidFill>
                  <a:srgbClr val="374151"/>
                </a:solidFill>
                <a:effectLst/>
                <a:latin typeface="Söhne"/>
              </a:rPr>
              <a:t>Purchase</a:t>
            </a:r>
            <a:r>
              <a:rPr lang="de-DE" b="0" i="0" dirty="0">
                <a:solidFill>
                  <a:srgbClr val="374151"/>
                </a:solidFill>
                <a:effectLst/>
                <a:latin typeface="Söhne"/>
              </a:rPr>
              <a:t>) = B1; 	T = 90 / </a:t>
            </a:r>
            <a:r>
              <a:rPr lang="de-DE" b="0" i="0" dirty="0">
                <a:solidFill>
                  <a:srgbClr val="FF0000"/>
                </a:solidFill>
                <a:effectLst/>
                <a:latin typeface="Söhne"/>
              </a:rPr>
              <a:t>2000</a:t>
            </a:r>
            <a:r>
              <a:rPr lang="de-DE" b="0" i="0" dirty="0">
                <a:solidFill>
                  <a:srgbClr val="374151"/>
                </a:solidFill>
                <a:effectLst/>
                <a:latin typeface="Söhne"/>
              </a:rPr>
              <a:t> = 0.045</a:t>
            </a:r>
          </a:p>
          <a:p>
            <a:pPr marL="857250" indent="-857250" algn="l">
              <a:spcAft>
                <a:spcPts val="1200"/>
              </a:spcAft>
              <a:buFont typeface="Arial" panose="020B0604020202020204" pitchFamily="34" charset="0"/>
              <a:buChar char="•"/>
            </a:pPr>
            <a:endParaRPr lang="de-DE" b="0" i="0" dirty="0">
              <a:solidFill>
                <a:srgbClr val="374151"/>
              </a:solidFill>
              <a:effectLst/>
              <a:latin typeface="Söhne"/>
            </a:endParaRPr>
          </a:p>
          <a:p>
            <a:pPr algn="l">
              <a:spcAft>
                <a:spcPts val="1200"/>
              </a:spcAft>
            </a:pPr>
            <a:r>
              <a:rPr lang="de-DE" dirty="0" err="1">
                <a:solidFill>
                  <a:srgbClr val="374151"/>
                </a:solidFill>
                <a:latin typeface="Söhne"/>
              </a:rPr>
              <a:t>Conditional</a:t>
            </a:r>
            <a:r>
              <a:rPr lang="de-DE" dirty="0">
                <a:solidFill>
                  <a:srgbClr val="374151"/>
                </a:solidFill>
                <a:latin typeface="Söhne"/>
              </a:rPr>
              <a:t> </a:t>
            </a:r>
            <a:r>
              <a:rPr lang="de-DE" dirty="0" err="1">
                <a:solidFill>
                  <a:srgbClr val="374151"/>
                </a:solidFill>
                <a:latin typeface="Söhne"/>
              </a:rPr>
              <a:t>probabilities</a:t>
            </a:r>
            <a:r>
              <a:rPr lang="de-DE" dirty="0">
                <a:solidFill>
                  <a:srgbClr val="374151"/>
                </a:solidFill>
                <a:latin typeface="Söhne"/>
              </a:rPr>
              <a:t> 		(CP):</a:t>
            </a:r>
          </a:p>
          <a:p>
            <a:pPr marL="1314450" lvl="1" indent="-857250" algn="l">
              <a:spcAft>
                <a:spcPts val="1200"/>
              </a:spcAft>
              <a:buFont typeface="Arial" panose="020B0604020202020204" pitchFamily="34" charset="0"/>
              <a:buChar char="•"/>
            </a:pPr>
            <a:r>
              <a:rPr lang="de-DE" b="0" i="0" dirty="0">
                <a:solidFill>
                  <a:srgbClr val="374151"/>
                </a:solidFill>
                <a:effectLst/>
                <a:latin typeface="Söhne"/>
              </a:rPr>
              <a:t>P(</a:t>
            </a:r>
            <a:r>
              <a:rPr lang="de-DE" b="0" i="0" dirty="0" err="1">
                <a:solidFill>
                  <a:srgbClr val="374151"/>
                </a:solidFill>
                <a:effectLst/>
                <a:latin typeface="Söhne"/>
              </a:rPr>
              <a:t>Purchase</a:t>
            </a:r>
            <a:r>
              <a:rPr lang="de-DE" b="0" i="0" dirty="0">
                <a:solidFill>
                  <a:srgbClr val="374151"/>
                </a:solidFill>
                <a:effectLst/>
                <a:latin typeface="Söhne"/>
              </a:rPr>
              <a:t> | A) = A1; 		TA = 80 / </a:t>
            </a:r>
            <a:r>
              <a:rPr lang="de-DE" i="0" dirty="0">
                <a:solidFill>
                  <a:schemeClr val="tx1">
                    <a:lumMod val="60000"/>
                    <a:lumOff val="40000"/>
                  </a:schemeClr>
                </a:solidFill>
                <a:effectLst/>
                <a:latin typeface="Söhne"/>
              </a:rPr>
              <a:t>1000</a:t>
            </a:r>
            <a:r>
              <a:rPr lang="de-DE" b="0" i="0" dirty="0">
                <a:solidFill>
                  <a:srgbClr val="374151"/>
                </a:solidFill>
                <a:effectLst/>
                <a:latin typeface="Söhne"/>
              </a:rPr>
              <a:t> = 0.08 </a:t>
            </a:r>
            <a:br>
              <a:rPr lang="de-DE" b="0" i="0" dirty="0">
                <a:solidFill>
                  <a:srgbClr val="374151"/>
                </a:solidFill>
                <a:effectLst/>
                <a:latin typeface="Söhne"/>
              </a:rPr>
            </a:br>
            <a:r>
              <a:rPr lang="de-DE" b="0" i="0" dirty="0">
                <a:solidFill>
                  <a:srgbClr val="374151"/>
                </a:solidFill>
                <a:effectLst/>
                <a:latin typeface="Söhne"/>
              </a:rPr>
              <a:t>(</a:t>
            </a:r>
            <a:r>
              <a:rPr lang="de-DE" b="0" i="0" dirty="0" err="1">
                <a:solidFill>
                  <a:srgbClr val="374151"/>
                </a:solidFill>
                <a:effectLst/>
                <a:latin typeface="Söhne"/>
              </a:rPr>
              <a:t>probability</a:t>
            </a:r>
            <a:r>
              <a:rPr lang="de-DE" b="0" i="0" dirty="0">
                <a:solidFill>
                  <a:srgbClr val="374151"/>
                </a:solidFill>
                <a:effectLst/>
                <a:latin typeface="Söhne"/>
              </a:rPr>
              <a:t> </a:t>
            </a:r>
            <a:r>
              <a:rPr lang="de-DE" b="0" i="0" dirty="0" err="1">
                <a:solidFill>
                  <a:srgbClr val="374151"/>
                </a:solidFill>
                <a:effectLst/>
                <a:latin typeface="Söhne"/>
              </a:rPr>
              <a:t>of</a:t>
            </a:r>
            <a:r>
              <a:rPr lang="de-DE" b="0" i="0" dirty="0">
                <a:solidFill>
                  <a:srgbClr val="374151"/>
                </a:solidFill>
                <a:effectLst/>
                <a:latin typeface="Söhne"/>
              </a:rPr>
              <a:t> a </a:t>
            </a:r>
            <a:r>
              <a:rPr lang="de-DE" b="0" i="0" dirty="0" err="1">
                <a:solidFill>
                  <a:srgbClr val="374151"/>
                </a:solidFill>
                <a:effectLst/>
                <a:latin typeface="Söhne"/>
              </a:rPr>
              <a:t>purchase</a:t>
            </a:r>
            <a:r>
              <a:rPr lang="de-DE" b="0" i="0" dirty="0">
                <a:solidFill>
                  <a:srgbClr val="374151"/>
                </a:solidFill>
                <a:effectLst/>
                <a:latin typeface="Söhne"/>
              </a:rPr>
              <a:t> </a:t>
            </a:r>
            <a:r>
              <a:rPr lang="de-DE" b="0" i="0" dirty="0" err="1">
                <a:solidFill>
                  <a:srgbClr val="374151"/>
                </a:solidFill>
                <a:effectLst/>
                <a:latin typeface="Söhne"/>
              </a:rPr>
              <a:t>given</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user</a:t>
            </a:r>
            <a:r>
              <a:rPr lang="de-DE" b="0" i="0" dirty="0">
                <a:solidFill>
                  <a:srgbClr val="374151"/>
                </a:solidFill>
                <a:effectLst/>
                <a:latin typeface="Söhne"/>
              </a:rPr>
              <a:t> </a:t>
            </a:r>
            <a:r>
              <a:rPr lang="de-DE" b="0" i="0" dirty="0" err="1">
                <a:solidFill>
                  <a:srgbClr val="374151"/>
                </a:solidFill>
                <a:effectLst/>
                <a:latin typeface="Söhne"/>
              </a:rPr>
              <a:t>saw</a:t>
            </a:r>
            <a:r>
              <a:rPr lang="de-DE" b="0" i="0" dirty="0">
                <a:solidFill>
                  <a:srgbClr val="374151"/>
                </a:solidFill>
                <a:effectLst/>
                <a:latin typeface="Söhne"/>
              </a:rPr>
              <a:t> </a:t>
            </a:r>
            <a:r>
              <a:rPr lang="de-DE" b="0" i="0" dirty="0" err="1">
                <a:solidFill>
                  <a:srgbClr val="374151"/>
                </a:solidFill>
                <a:effectLst/>
                <a:latin typeface="Söhne"/>
              </a:rPr>
              <a:t>website</a:t>
            </a:r>
            <a:r>
              <a:rPr lang="de-DE" b="0" i="0" dirty="0">
                <a:solidFill>
                  <a:srgbClr val="374151"/>
                </a:solidFill>
                <a:effectLst/>
                <a:latin typeface="Söhne"/>
              </a:rPr>
              <a:t> A)</a:t>
            </a:r>
          </a:p>
          <a:p>
            <a:pPr marL="1314450" lvl="1" indent="-857250" algn="l">
              <a:spcAft>
                <a:spcPts val="1200"/>
              </a:spcAft>
              <a:buFont typeface="Arial" panose="020B0604020202020204" pitchFamily="34" charset="0"/>
              <a:buChar char="•"/>
            </a:pPr>
            <a:r>
              <a:rPr lang="de-DE" b="0" i="0" dirty="0">
                <a:solidFill>
                  <a:srgbClr val="374151"/>
                </a:solidFill>
                <a:effectLst/>
                <a:latin typeface="Söhne"/>
              </a:rPr>
              <a:t>P(</a:t>
            </a:r>
            <a:r>
              <a:rPr lang="de-DE" b="0" i="0" dirty="0" err="1">
                <a:solidFill>
                  <a:srgbClr val="374151"/>
                </a:solidFill>
                <a:effectLst/>
                <a:latin typeface="Söhne"/>
              </a:rPr>
              <a:t>Purchase</a:t>
            </a:r>
            <a:r>
              <a:rPr lang="de-DE" b="0" i="0" dirty="0">
                <a:solidFill>
                  <a:srgbClr val="374151"/>
                </a:solidFill>
                <a:effectLst/>
                <a:latin typeface="Söhne"/>
              </a:rPr>
              <a:t> | B) = B1; 		TB = 90 / </a:t>
            </a:r>
            <a:r>
              <a:rPr lang="de-DE" i="0" dirty="0">
                <a:solidFill>
                  <a:schemeClr val="tx1">
                    <a:lumMod val="60000"/>
                    <a:lumOff val="40000"/>
                  </a:schemeClr>
                </a:solidFill>
                <a:effectLst/>
                <a:latin typeface="Söhne"/>
              </a:rPr>
              <a:t>1000</a:t>
            </a:r>
            <a:r>
              <a:rPr lang="de-DE" b="0" i="0" dirty="0">
                <a:solidFill>
                  <a:srgbClr val="374151"/>
                </a:solidFill>
                <a:effectLst/>
                <a:latin typeface="Söhne"/>
              </a:rPr>
              <a:t> = 0.09 </a:t>
            </a:r>
            <a:br>
              <a:rPr lang="de-DE" b="0" i="0" dirty="0">
                <a:solidFill>
                  <a:srgbClr val="374151"/>
                </a:solidFill>
                <a:effectLst/>
                <a:latin typeface="Söhne"/>
              </a:rPr>
            </a:br>
            <a:r>
              <a:rPr lang="de-DE" b="0" i="0" dirty="0">
                <a:solidFill>
                  <a:srgbClr val="374151"/>
                </a:solidFill>
                <a:effectLst/>
                <a:latin typeface="Söhne"/>
              </a:rPr>
              <a:t>(</a:t>
            </a:r>
            <a:r>
              <a:rPr lang="de-DE" b="0" i="0" dirty="0" err="1">
                <a:solidFill>
                  <a:srgbClr val="374151"/>
                </a:solidFill>
                <a:effectLst/>
                <a:latin typeface="Söhne"/>
              </a:rPr>
              <a:t>probability</a:t>
            </a:r>
            <a:r>
              <a:rPr lang="de-DE" b="0" i="0" dirty="0">
                <a:solidFill>
                  <a:srgbClr val="374151"/>
                </a:solidFill>
                <a:effectLst/>
                <a:latin typeface="Söhne"/>
              </a:rPr>
              <a:t> </a:t>
            </a:r>
            <a:r>
              <a:rPr lang="de-DE" b="0" i="0" dirty="0" err="1">
                <a:solidFill>
                  <a:srgbClr val="374151"/>
                </a:solidFill>
                <a:effectLst/>
                <a:latin typeface="Söhne"/>
              </a:rPr>
              <a:t>of</a:t>
            </a:r>
            <a:r>
              <a:rPr lang="de-DE" b="0" i="0" dirty="0">
                <a:solidFill>
                  <a:srgbClr val="374151"/>
                </a:solidFill>
                <a:effectLst/>
                <a:latin typeface="Söhne"/>
              </a:rPr>
              <a:t> a </a:t>
            </a:r>
            <a:r>
              <a:rPr lang="de-DE" b="0" i="0" dirty="0" err="1">
                <a:solidFill>
                  <a:srgbClr val="374151"/>
                </a:solidFill>
                <a:effectLst/>
                <a:latin typeface="Söhne"/>
              </a:rPr>
              <a:t>purchase</a:t>
            </a:r>
            <a:r>
              <a:rPr lang="de-DE" b="0" i="0" dirty="0">
                <a:solidFill>
                  <a:srgbClr val="374151"/>
                </a:solidFill>
                <a:effectLst/>
                <a:latin typeface="Söhne"/>
              </a:rPr>
              <a:t> </a:t>
            </a:r>
            <a:r>
              <a:rPr lang="de-DE" b="0" i="0" dirty="0" err="1">
                <a:solidFill>
                  <a:srgbClr val="374151"/>
                </a:solidFill>
                <a:effectLst/>
                <a:latin typeface="Söhne"/>
              </a:rPr>
              <a:t>given</a:t>
            </a:r>
            <a:r>
              <a:rPr lang="de-DE" b="0" i="0" dirty="0">
                <a:solidFill>
                  <a:srgbClr val="374151"/>
                </a:solidFill>
                <a:effectLst/>
                <a:latin typeface="Söhne"/>
              </a:rPr>
              <a:t> </a:t>
            </a:r>
            <a:r>
              <a:rPr lang="de-DE" b="0" i="0" dirty="0" err="1">
                <a:solidFill>
                  <a:srgbClr val="374151"/>
                </a:solidFill>
                <a:effectLst/>
                <a:latin typeface="Söhne"/>
              </a:rPr>
              <a:t>the</a:t>
            </a:r>
            <a:r>
              <a:rPr lang="de-DE" b="0" i="0" dirty="0">
                <a:solidFill>
                  <a:srgbClr val="374151"/>
                </a:solidFill>
                <a:effectLst/>
                <a:latin typeface="Söhne"/>
              </a:rPr>
              <a:t> </a:t>
            </a:r>
            <a:r>
              <a:rPr lang="de-DE" b="0" i="0" dirty="0" err="1">
                <a:solidFill>
                  <a:srgbClr val="374151"/>
                </a:solidFill>
                <a:effectLst/>
                <a:latin typeface="Söhne"/>
              </a:rPr>
              <a:t>user</a:t>
            </a:r>
            <a:r>
              <a:rPr lang="de-DE" b="0" i="0" dirty="0">
                <a:solidFill>
                  <a:srgbClr val="374151"/>
                </a:solidFill>
                <a:effectLst/>
                <a:latin typeface="Söhne"/>
              </a:rPr>
              <a:t> </a:t>
            </a:r>
            <a:r>
              <a:rPr lang="de-DE" b="0" i="0" dirty="0" err="1">
                <a:solidFill>
                  <a:srgbClr val="374151"/>
                </a:solidFill>
                <a:effectLst/>
                <a:latin typeface="Söhne"/>
              </a:rPr>
              <a:t>saw</a:t>
            </a:r>
            <a:r>
              <a:rPr lang="de-DE" b="0" i="0" dirty="0">
                <a:solidFill>
                  <a:srgbClr val="374151"/>
                </a:solidFill>
                <a:effectLst/>
                <a:latin typeface="Söhne"/>
              </a:rPr>
              <a:t> </a:t>
            </a:r>
            <a:r>
              <a:rPr lang="de-DE" b="0" i="0" dirty="0" err="1">
                <a:solidFill>
                  <a:srgbClr val="374151"/>
                </a:solidFill>
                <a:effectLst/>
                <a:latin typeface="Söhne"/>
              </a:rPr>
              <a:t>website</a:t>
            </a:r>
            <a:r>
              <a:rPr lang="de-DE" b="0" i="0" dirty="0">
                <a:solidFill>
                  <a:srgbClr val="374151"/>
                </a:solidFill>
                <a:effectLst/>
                <a:latin typeface="Söhne"/>
              </a:rPr>
              <a:t> B)</a:t>
            </a:r>
          </a:p>
          <a:p>
            <a:pPr marL="742950" lvl="1" indent="-285750" algn="l">
              <a:spcAft>
                <a:spcPts val="1200"/>
              </a:spcAft>
              <a:buFont typeface="Arial" panose="020B0604020202020204" pitchFamily="34" charset="0"/>
              <a:buChar char="•"/>
            </a:pPr>
            <a:endParaRPr lang="de-DE" b="0" i="0" dirty="0">
              <a:solidFill>
                <a:srgbClr val="374151"/>
              </a:solidFill>
              <a:effectLst/>
              <a:latin typeface="Söhne"/>
            </a:endParaRPr>
          </a:p>
          <a:p>
            <a:pPr algn="l">
              <a:spcAft>
                <a:spcPts val="1200"/>
              </a:spcAft>
            </a:pPr>
            <a:r>
              <a:rPr lang="de-DE" i="0" dirty="0">
                <a:solidFill>
                  <a:srgbClr val="374151"/>
                </a:solidFill>
                <a:effectLst/>
                <a:latin typeface="Söhne"/>
              </a:rPr>
              <a:t>Marginal </a:t>
            </a:r>
            <a:r>
              <a:rPr lang="de-DE" i="0" dirty="0" err="1">
                <a:solidFill>
                  <a:srgbClr val="374151"/>
                </a:solidFill>
                <a:effectLst/>
                <a:latin typeface="Söhne"/>
              </a:rPr>
              <a:t>probabilities</a:t>
            </a:r>
            <a:r>
              <a:rPr lang="de-DE" i="0" dirty="0">
                <a:solidFill>
                  <a:srgbClr val="374151"/>
                </a:solidFill>
                <a:effectLst/>
                <a:latin typeface="Söhne"/>
              </a:rPr>
              <a:t> 		(MP):</a:t>
            </a:r>
          </a:p>
          <a:p>
            <a:pPr marL="1314450" lvl="1" indent="-857250" algn="l">
              <a:spcAft>
                <a:spcPts val="1200"/>
              </a:spcAft>
              <a:buFont typeface="Arial" panose="020B0604020202020204" pitchFamily="34" charset="0"/>
              <a:buChar char="•"/>
            </a:pPr>
            <a:r>
              <a:rPr lang="de-DE" b="0" i="0" dirty="0">
                <a:solidFill>
                  <a:srgbClr val="374151"/>
                </a:solidFill>
                <a:effectLst/>
                <a:latin typeface="Söhne"/>
              </a:rPr>
              <a:t>P(A) = TA; 				T = 1000 / 2000 = 0.5 </a:t>
            </a:r>
            <a:br>
              <a:rPr lang="de-DE" b="0" i="0" dirty="0">
                <a:solidFill>
                  <a:srgbClr val="374151"/>
                </a:solidFill>
                <a:effectLst/>
                <a:latin typeface="Söhne"/>
              </a:rPr>
            </a:br>
            <a:r>
              <a:rPr lang="de-DE" b="0" i="0" dirty="0">
                <a:solidFill>
                  <a:srgbClr val="374151"/>
                </a:solidFill>
                <a:effectLst/>
                <a:latin typeface="Söhne"/>
              </a:rPr>
              <a:t>(</a:t>
            </a:r>
            <a:r>
              <a:rPr lang="de-DE" b="0" i="0" dirty="0" err="1">
                <a:solidFill>
                  <a:srgbClr val="374151"/>
                </a:solidFill>
                <a:effectLst/>
                <a:latin typeface="Söhne"/>
              </a:rPr>
              <a:t>probability</a:t>
            </a:r>
            <a:r>
              <a:rPr lang="de-DE" b="0" i="0" dirty="0">
                <a:solidFill>
                  <a:srgbClr val="374151"/>
                </a:solidFill>
                <a:effectLst/>
                <a:latin typeface="Söhne"/>
              </a:rPr>
              <a:t> a </a:t>
            </a:r>
            <a:r>
              <a:rPr lang="de-DE" b="0" i="0" dirty="0" err="1">
                <a:solidFill>
                  <a:srgbClr val="374151"/>
                </a:solidFill>
                <a:effectLst/>
                <a:latin typeface="Söhne"/>
              </a:rPr>
              <a:t>visitor</a:t>
            </a:r>
            <a:r>
              <a:rPr lang="de-DE" b="0" i="0" dirty="0">
                <a:solidFill>
                  <a:srgbClr val="374151"/>
                </a:solidFill>
                <a:effectLst/>
                <a:latin typeface="Söhne"/>
              </a:rPr>
              <a:t> </a:t>
            </a:r>
            <a:r>
              <a:rPr lang="de-DE" b="0" i="0" dirty="0" err="1">
                <a:solidFill>
                  <a:srgbClr val="374151"/>
                </a:solidFill>
                <a:effectLst/>
                <a:latin typeface="Söhne"/>
              </a:rPr>
              <a:t>sees</a:t>
            </a:r>
            <a:r>
              <a:rPr lang="de-DE" b="0" i="0" dirty="0">
                <a:solidFill>
                  <a:srgbClr val="374151"/>
                </a:solidFill>
                <a:effectLst/>
                <a:latin typeface="Söhne"/>
              </a:rPr>
              <a:t> </a:t>
            </a:r>
            <a:r>
              <a:rPr lang="de-DE" b="0" i="0" dirty="0" err="1">
                <a:solidFill>
                  <a:srgbClr val="374151"/>
                </a:solidFill>
                <a:effectLst/>
                <a:latin typeface="Söhne"/>
              </a:rPr>
              <a:t>website</a:t>
            </a:r>
            <a:r>
              <a:rPr lang="de-DE" b="0" i="0" dirty="0">
                <a:solidFill>
                  <a:srgbClr val="374151"/>
                </a:solidFill>
                <a:effectLst/>
                <a:latin typeface="Söhne"/>
              </a:rPr>
              <a:t> A)</a:t>
            </a:r>
          </a:p>
          <a:p>
            <a:pPr marL="1314450" lvl="1" indent="-857250" algn="l">
              <a:spcAft>
                <a:spcPts val="1200"/>
              </a:spcAft>
              <a:buFont typeface="Arial" panose="020B0604020202020204" pitchFamily="34" charset="0"/>
              <a:buChar char="•"/>
            </a:pPr>
            <a:r>
              <a:rPr lang="de-DE" b="0" i="0" dirty="0">
                <a:solidFill>
                  <a:srgbClr val="374151"/>
                </a:solidFill>
                <a:effectLst/>
                <a:latin typeface="Söhne"/>
              </a:rPr>
              <a:t>P(B) = TB; 				T = 1000 / 2000 = 0.5 </a:t>
            </a:r>
            <a:br>
              <a:rPr lang="de-DE" b="0" i="0" dirty="0">
                <a:solidFill>
                  <a:srgbClr val="374151"/>
                </a:solidFill>
                <a:effectLst/>
                <a:latin typeface="Söhne"/>
              </a:rPr>
            </a:br>
            <a:r>
              <a:rPr lang="de-DE" b="0" i="0" dirty="0">
                <a:solidFill>
                  <a:srgbClr val="374151"/>
                </a:solidFill>
                <a:effectLst/>
                <a:latin typeface="Söhne"/>
              </a:rPr>
              <a:t>(</a:t>
            </a:r>
            <a:r>
              <a:rPr lang="de-DE" b="0" i="0" dirty="0" err="1">
                <a:solidFill>
                  <a:srgbClr val="374151"/>
                </a:solidFill>
                <a:effectLst/>
                <a:latin typeface="Söhne"/>
              </a:rPr>
              <a:t>probability</a:t>
            </a:r>
            <a:r>
              <a:rPr lang="de-DE" b="0" i="0" dirty="0">
                <a:solidFill>
                  <a:srgbClr val="374151"/>
                </a:solidFill>
                <a:effectLst/>
                <a:latin typeface="Söhne"/>
              </a:rPr>
              <a:t> a </a:t>
            </a:r>
            <a:r>
              <a:rPr lang="de-DE" b="0" i="0" dirty="0" err="1">
                <a:solidFill>
                  <a:srgbClr val="374151"/>
                </a:solidFill>
                <a:effectLst/>
                <a:latin typeface="Söhne"/>
              </a:rPr>
              <a:t>visitor</a:t>
            </a:r>
            <a:r>
              <a:rPr lang="de-DE" b="0" i="0" dirty="0">
                <a:solidFill>
                  <a:srgbClr val="374151"/>
                </a:solidFill>
                <a:effectLst/>
                <a:latin typeface="Söhne"/>
              </a:rPr>
              <a:t> </a:t>
            </a:r>
            <a:r>
              <a:rPr lang="de-DE" b="0" i="0" dirty="0" err="1">
                <a:solidFill>
                  <a:srgbClr val="374151"/>
                </a:solidFill>
                <a:effectLst/>
                <a:latin typeface="Söhne"/>
              </a:rPr>
              <a:t>sees</a:t>
            </a:r>
            <a:r>
              <a:rPr lang="de-DE" b="0" i="0" dirty="0">
                <a:solidFill>
                  <a:srgbClr val="374151"/>
                </a:solidFill>
                <a:effectLst/>
                <a:latin typeface="Söhne"/>
              </a:rPr>
              <a:t> </a:t>
            </a:r>
            <a:r>
              <a:rPr lang="de-DE" b="0" i="0" dirty="0" err="1">
                <a:solidFill>
                  <a:srgbClr val="374151"/>
                </a:solidFill>
                <a:effectLst/>
                <a:latin typeface="Söhne"/>
              </a:rPr>
              <a:t>website</a:t>
            </a:r>
            <a:r>
              <a:rPr lang="de-DE" b="0" i="0" dirty="0">
                <a:solidFill>
                  <a:srgbClr val="374151"/>
                </a:solidFill>
                <a:effectLst/>
                <a:latin typeface="Söhne"/>
              </a:rPr>
              <a:t> B)</a:t>
            </a:r>
          </a:p>
          <a:p>
            <a:pPr marL="1314450" lvl="1" indent="-857250" algn="l">
              <a:spcAft>
                <a:spcPts val="1200"/>
              </a:spcAft>
              <a:buFont typeface="Arial" panose="020B0604020202020204" pitchFamily="34" charset="0"/>
              <a:buChar char="•"/>
            </a:pPr>
            <a:r>
              <a:rPr lang="de-DE" b="0" i="0" dirty="0">
                <a:solidFill>
                  <a:srgbClr val="374151"/>
                </a:solidFill>
                <a:effectLst/>
                <a:latin typeface="Söhne"/>
              </a:rPr>
              <a:t>P(</a:t>
            </a:r>
            <a:r>
              <a:rPr lang="de-DE" b="0" i="0" dirty="0" err="1">
                <a:solidFill>
                  <a:srgbClr val="374151"/>
                </a:solidFill>
                <a:effectLst/>
                <a:latin typeface="Söhne"/>
              </a:rPr>
              <a:t>Purchase</a:t>
            </a:r>
            <a:r>
              <a:rPr lang="de-DE" b="0" i="0" dirty="0">
                <a:solidFill>
                  <a:srgbClr val="374151"/>
                </a:solidFill>
                <a:effectLst/>
                <a:latin typeface="Söhne"/>
              </a:rPr>
              <a:t>) = T1; 		T = 170 / 2000 = 0.085 </a:t>
            </a:r>
            <a:br>
              <a:rPr lang="de-DE" b="0" i="0" dirty="0">
                <a:solidFill>
                  <a:srgbClr val="374151"/>
                </a:solidFill>
                <a:effectLst/>
                <a:latin typeface="Söhne"/>
              </a:rPr>
            </a:br>
            <a:r>
              <a:rPr lang="de-DE" b="0" i="0" dirty="0">
                <a:solidFill>
                  <a:srgbClr val="374151"/>
                </a:solidFill>
                <a:effectLst/>
                <a:latin typeface="Söhne"/>
              </a:rPr>
              <a:t>(</a:t>
            </a:r>
            <a:r>
              <a:rPr lang="de-DE" b="0" i="0" dirty="0" err="1">
                <a:solidFill>
                  <a:srgbClr val="374151"/>
                </a:solidFill>
                <a:effectLst/>
                <a:latin typeface="Söhne"/>
              </a:rPr>
              <a:t>probability</a:t>
            </a:r>
            <a:r>
              <a:rPr lang="de-DE" b="0" i="0" dirty="0">
                <a:solidFill>
                  <a:srgbClr val="374151"/>
                </a:solidFill>
                <a:effectLst/>
                <a:latin typeface="Söhne"/>
              </a:rPr>
              <a:t> a </a:t>
            </a:r>
            <a:r>
              <a:rPr lang="de-DE" b="0" i="0" dirty="0" err="1">
                <a:solidFill>
                  <a:srgbClr val="374151"/>
                </a:solidFill>
                <a:effectLst/>
                <a:latin typeface="Söhne"/>
              </a:rPr>
              <a:t>visitor</a:t>
            </a:r>
            <a:r>
              <a:rPr lang="de-DE" b="0" i="0" dirty="0">
                <a:solidFill>
                  <a:srgbClr val="374151"/>
                </a:solidFill>
                <a:effectLst/>
                <a:latin typeface="Söhne"/>
              </a:rPr>
              <a:t> </a:t>
            </a:r>
            <a:r>
              <a:rPr lang="de-DE" b="0" i="0" dirty="0" err="1">
                <a:solidFill>
                  <a:srgbClr val="374151"/>
                </a:solidFill>
                <a:effectLst/>
                <a:latin typeface="Söhne"/>
              </a:rPr>
              <a:t>makes</a:t>
            </a:r>
            <a:r>
              <a:rPr lang="de-DE" b="0" i="0" dirty="0">
                <a:solidFill>
                  <a:srgbClr val="374151"/>
                </a:solidFill>
                <a:effectLst/>
                <a:latin typeface="Söhne"/>
              </a:rPr>
              <a:t> a </a:t>
            </a:r>
            <a:r>
              <a:rPr lang="de-DE" b="0" i="0" dirty="0" err="1">
                <a:solidFill>
                  <a:srgbClr val="374151"/>
                </a:solidFill>
                <a:effectLst/>
                <a:latin typeface="Söhne"/>
              </a:rPr>
              <a:t>purchase</a:t>
            </a:r>
            <a:r>
              <a:rPr lang="de-DE" b="0" i="0" dirty="0">
                <a:solidFill>
                  <a:srgbClr val="374151"/>
                </a:solidFill>
                <a:effectLst/>
                <a:latin typeface="Söhne"/>
              </a:rPr>
              <a:t>)</a:t>
            </a:r>
          </a:p>
        </p:txBody>
      </p:sp>
      <p:sp>
        <p:nvSpPr>
          <p:cNvPr id="9" name="Rechteck 8">
            <a:extLst>
              <a:ext uri="{FF2B5EF4-FFF2-40B4-BE49-F238E27FC236}">
                <a16:creationId xmlns:a16="http://schemas.microsoft.com/office/drawing/2014/main" id="{96224F98-127A-5BFD-0D6E-1A8070B92CA6}"/>
              </a:ext>
            </a:extLst>
          </p:cNvPr>
          <p:cNvSpPr/>
          <p:nvPr/>
        </p:nvSpPr>
        <p:spPr>
          <a:xfrm>
            <a:off x="6666809" y="8855243"/>
            <a:ext cx="11091802" cy="7411452"/>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09DB4242-511A-1152-3BC1-C20BD3DE3A23}"/>
                  </a:ext>
                </a:extLst>
              </p:cNvPr>
              <p:cNvSpPr txBox="1"/>
              <p:nvPr/>
            </p:nvSpPr>
            <p:spPr>
              <a:xfrm>
                <a:off x="3038836" y="21390909"/>
                <a:ext cx="23030600" cy="153798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𝑷𝒖𝒓𝒄𝒉𝒂𝒔𝒆</m:t>
                          </m:r>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 </m:t>
                          </m:r>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𝒈𝒊𝒗𝒆𝒏</m:t>
                          </m:r>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 </m:t>
                          </m:r>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𝑾𝒆𝒃𝒔𝒊𝒕𝒆</m:t>
                          </m:r>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 </m:t>
                          </m:r>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𝑨</m:t>
                          </m:r>
                        </m:e>
                      </m:d>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lang="de-DE" sz="4800" i="1">
                              <a:latin typeface="Cambria Math" panose="02040503050406030204" pitchFamily="18" charset="0"/>
                            </a:rPr>
                            <m:t>𝑷</m:t>
                          </m:r>
                          <m:d>
                            <m:dPr>
                              <m:ctrlPr>
                                <a:rPr lang="de-DE" sz="4800" i="1">
                                  <a:latin typeface="Cambria Math" panose="02040503050406030204" pitchFamily="18" charset="0"/>
                                </a:rPr>
                              </m:ctrlPr>
                            </m:dPr>
                            <m:e>
                              <m:r>
                                <a:rPr lang="de-DE" sz="4800" i="1">
                                  <a:latin typeface="Cambria Math" panose="02040503050406030204" pitchFamily="18" charset="0"/>
                                </a:rPr>
                                <m:t>𝑾𝒆𝒃𝒔𝒊𝒕𝒆</m:t>
                              </m:r>
                              <m:r>
                                <a:rPr lang="de-DE" sz="4800" i="1">
                                  <a:latin typeface="Cambria Math" panose="02040503050406030204" pitchFamily="18" charset="0"/>
                                </a:rPr>
                                <m:t> </m:t>
                              </m:r>
                              <m:r>
                                <a:rPr lang="de-DE" sz="4800" i="1">
                                  <a:latin typeface="Cambria Math" panose="02040503050406030204" pitchFamily="18" charset="0"/>
                                </a:rPr>
                                <m:t>𝑨</m:t>
                              </m:r>
                              <m:r>
                                <a:rPr lang="de-DE" sz="4800" b="1" i="1" smtClean="0">
                                  <a:latin typeface="Cambria Math" panose="02040503050406030204" pitchFamily="18" charset="0"/>
                                </a:rPr>
                                <m:t> </m:t>
                              </m:r>
                              <m:r>
                                <a:rPr lang="de-DE" sz="4800" b="1" i="1" smtClean="0">
                                  <a:latin typeface="Cambria Math" panose="02040503050406030204" pitchFamily="18" charset="0"/>
                                </a:rPr>
                                <m:t>𝒈𝒊𝒗𝒆𝒏</m:t>
                              </m:r>
                              <m:r>
                                <a:rPr lang="de-DE" sz="4800" b="1" i="1" smtClean="0">
                                  <a:latin typeface="Cambria Math" panose="02040503050406030204" pitchFamily="18" charset="0"/>
                                </a:rPr>
                                <m:t> </m:t>
                              </m:r>
                              <m:r>
                                <a:rPr lang="de-DE" sz="4800" b="1" i="1" smtClean="0">
                                  <a:latin typeface="Cambria Math" panose="02040503050406030204" pitchFamily="18" charset="0"/>
                                </a:rPr>
                                <m:t>𝑷𝒖𝒓𝒄𝒉𝒂𝒔𝒆</m:t>
                              </m:r>
                            </m:e>
                          </m:d>
                          <m:r>
                            <a:rPr lang="de-DE" sz="4800" b="1" i="1" smtClean="0">
                              <a:latin typeface="Cambria Math" panose="02040503050406030204" pitchFamily="18" charset="0"/>
                            </a:rPr>
                            <m:t>∗</m:t>
                          </m:r>
                          <m:r>
                            <a:rPr lang="de-DE" sz="4800" b="1" i="1" smtClean="0">
                              <a:latin typeface="Cambria Math" panose="02040503050406030204" pitchFamily="18" charset="0"/>
                            </a:rPr>
                            <m:t>𝑷</m:t>
                          </m:r>
                          <m:d>
                            <m:dPr>
                              <m:ctrlPr>
                                <a:rPr lang="de-DE" sz="4800" b="1" i="1" smtClean="0">
                                  <a:latin typeface="Cambria Math" panose="02040503050406030204" pitchFamily="18" charset="0"/>
                                </a:rPr>
                              </m:ctrlPr>
                            </m:dPr>
                            <m:e>
                              <m:r>
                                <a:rPr lang="de-DE" sz="4800" i="1">
                                  <a:latin typeface="Cambria Math" panose="02040503050406030204" pitchFamily="18" charset="0"/>
                                </a:rPr>
                                <m:t>𝑷𝒖𝒓𝒄𝒉𝒂𝒔𝒆</m:t>
                              </m:r>
                            </m:e>
                          </m:d>
                        </m:num>
                        <m:den>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𝑷</m:t>
                          </m:r>
                          <m:d>
                            <m:dPr>
                              <m:ctrlP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r>
                                <a:rPr lang="de-DE" sz="4800" i="1">
                                  <a:latin typeface="Cambria Math" panose="02040503050406030204" pitchFamily="18" charset="0"/>
                                </a:rPr>
                                <m:t>𝑾𝒆𝒃𝒔𝒊𝒕𝒆</m:t>
                              </m:r>
                              <m:r>
                                <a:rPr lang="de-DE" sz="4800" i="1">
                                  <a:latin typeface="Cambria Math" panose="02040503050406030204" pitchFamily="18" charset="0"/>
                                </a:rPr>
                                <m:t> </m:t>
                              </m:r>
                              <m:r>
                                <a:rPr lang="de-DE" sz="4800" i="1">
                                  <a:latin typeface="Cambria Math" panose="02040503050406030204" pitchFamily="18" charset="0"/>
                                </a:rPr>
                                <m:t>𝑨</m:t>
                              </m:r>
                            </m:e>
                          </m:d>
                        </m:den>
                      </m:f>
                    </m:oMath>
                  </m:oMathPara>
                </a14:m>
                <a:endParaRPr kumimoji="0" lang="de-DE" sz="4800" b="1" i="0" u="none" strike="noStrike" cap="none" spc="0" normalizeH="0" baseline="0" dirty="0">
                  <a:ln>
                    <a:noFill/>
                  </a:ln>
                  <a:solidFill>
                    <a:srgbClr val="000000"/>
                  </a:solidFill>
                  <a:effectLst/>
                  <a:uFillTx/>
                  <a:sym typeface="Helvetica Neue"/>
                </a:endParaRPr>
              </a:p>
            </p:txBody>
          </p:sp>
        </mc:Choice>
        <mc:Fallback xmlns="">
          <p:sp>
            <p:nvSpPr>
              <p:cNvPr id="15" name="Textfeld 14">
                <a:extLst>
                  <a:ext uri="{FF2B5EF4-FFF2-40B4-BE49-F238E27FC236}">
                    <a16:creationId xmlns:a16="http://schemas.microsoft.com/office/drawing/2014/main" id="{09DB4242-511A-1152-3BC1-C20BD3DE3A23}"/>
                  </a:ext>
                </a:extLst>
              </p:cNvPr>
              <p:cNvSpPr txBox="1">
                <a:spLocks noRot="1" noChangeAspect="1" noMove="1" noResize="1" noEditPoints="1" noAdjustHandles="1" noChangeArrowheads="1" noChangeShapeType="1" noTextEdit="1"/>
              </p:cNvSpPr>
              <p:nvPr/>
            </p:nvSpPr>
            <p:spPr>
              <a:xfrm>
                <a:off x="3038836" y="21390909"/>
                <a:ext cx="23030600" cy="1537985"/>
              </a:xfrm>
              <a:prstGeom prst="rect">
                <a:avLst/>
              </a:prstGeom>
              <a:blipFill>
                <a:blip r:embed="rId3"/>
                <a:stretch>
                  <a:fillRect/>
                </a:stretch>
              </a:blipFill>
              <a:ln w="25400" cap="flat">
                <a:noFill/>
                <a:miter lim="400000"/>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3EDA5640-EDCA-6D00-8915-BB246ED0AC64}"/>
                  </a:ext>
                </a:extLst>
              </p:cNvPr>
              <p:cNvSpPr txBox="1"/>
              <p:nvPr/>
            </p:nvSpPr>
            <p:spPr>
              <a:xfrm>
                <a:off x="10602564" y="24086384"/>
                <a:ext cx="6666890" cy="166064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de-DE" sz="4800" b="1" i="0" u="none" strike="noStrike" cap="none" spc="0" normalizeH="0" baseline="0" smtClean="0">
                          <a:ln>
                            <a:noFill/>
                          </a:ln>
                          <a:solidFill>
                            <a:srgbClr val="000000"/>
                          </a:solidFill>
                          <a:effectLst/>
                          <a:highlight>
                            <a:srgbClr val="FFFF00"/>
                          </a:highlight>
                          <a:uFillTx/>
                          <a:latin typeface="Cambria Math" panose="02040503050406030204" pitchFamily="18" charset="0"/>
                          <a:sym typeface="Helvetica Neue"/>
                        </a:rPr>
                        <m:t>𝟎</m:t>
                      </m:r>
                      <m:r>
                        <a:rPr kumimoji="0" lang="de-DE" sz="4800" b="1" i="0" u="none" strike="noStrike" cap="none" spc="0" normalizeH="0" baseline="0" smtClean="0">
                          <a:ln>
                            <a:noFill/>
                          </a:ln>
                          <a:solidFill>
                            <a:srgbClr val="000000"/>
                          </a:solidFill>
                          <a:effectLst/>
                          <a:highlight>
                            <a:srgbClr val="FFFF00"/>
                          </a:highlight>
                          <a:uFillTx/>
                          <a:latin typeface="Cambria Math" panose="02040503050406030204" pitchFamily="18" charset="0"/>
                          <a:sym typeface="Helvetica Neue"/>
                        </a:rPr>
                        <m:t>.</m:t>
                      </m:r>
                      <m:r>
                        <a:rPr kumimoji="0" lang="de-DE" sz="4800" b="1" i="0" u="none" strike="noStrike" cap="none" spc="0" normalizeH="0" baseline="0" smtClean="0">
                          <a:ln>
                            <a:noFill/>
                          </a:ln>
                          <a:solidFill>
                            <a:srgbClr val="000000"/>
                          </a:solidFill>
                          <a:effectLst/>
                          <a:highlight>
                            <a:srgbClr val="FFFF00"/>
                          </a:highlight>
                          <a:uFillTx/>
                          <a:latin typeface="Cambria Math" panose="02040503050406030204" pitchFamily="18" charset="0"/>
                          <a:sym typeface="Helvetica Neue"/>
                        </a:rPr>
                        <m:t>𝟎𝟖</m:t>
                      </m:r>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f>
                            <m:fPr>
                              <m:type m:val="skw"/>
                              <m:ctrlP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𝟖𝟎</m:t>
                              </m:r>
                            </m:num>
                            <m:den>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𝟏𝟕𝟎</m:t>
                              </m:r>
                            </m:den>
                          </m:f>
                          <m:r>
                            <a:rPr lang="de-DE" sz="4800" b="1" i="1" smtClean="0">
                              <a:latin typeface="Cambria Math" panose="02040503050406030204" pitchFamily="18" charset="0"/>
                            </a:rPr>
                            <m:t>∗</m:t>
                          </m:r>
                          <m:r>
                            <a:rPr lang="de-DE" sz="4800" b="1" i="1" smtClean="0">
                              <a:latin typeface="Cambria Math" panose="02040503050406030204" pitchFamily="18" charset="0"/>
                            </a:rPr>
                            <m:t>𝟎</m:t>
                          </m:r>
                          <m:r>
                            <a:rPr lang="de-DE" sz="4800" b="1" i="1" smtClean="0">
                              <a:latin typeface="Cambria Math" panose="02040503050406030204" pitchFamily="18" charset="0"/>
                            </a:rPr>
                            <m:t>.</m:t>
                          </m:r>
                          <m:r>
                            <a:rPr lang="de-DE" sz="4800" b="1" i="1" smtClean="0">
                              <a:latin typeface="Cambria Math" panose="02040503050406030204" pitchFamily="18" charset="0"/>
                            </a:rPr>
                            <m:t>𝟎𝟖𝟓</m:t>
                          </m:r>
                        </m:num>
                        <m:den>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𝟎</m:t>
                          </m:r>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𝟓</m:t>
                          </m:r>
                        </m:den>
                      </m:f>
                    </m:oMath>
                  </m:oMathPara>
                </a14:m>
                <a:endParaRPr kumimoji="0" lang="de-DE" sz="4800" b="1" i="0" u="none" strike="noStrike" cap="none" spc="0" normalizeH="0" baseline="0" dirty="0">
                  <a:ln>
                    <a:noFill/>
                  </a:ln>
                  <a:solidFill>
                    <a:srgbClr val="000000"/>
                  </a:solidFill>
                  <a:effectLst/>
                  <a:uFillTx/>
                  <a:sym typeface="Helvetica Neue"/>
                </a:endParaRPr>
              </a:p>
            </p:txBody>
          </p:sp>
        </mc:Choice>
        <mc:Fallback xmlns="">
          <p:sp>
            <p:nvSpPr>
              <p:cNvPr id="16" name="Textfeld 15">
                <a:extLst>
                  <a:ext uri="{FF2B5EF4-FFF2-40B4-BE49-F238E27FC236}">
                    <a16:creationId xmlns:a16="http://schemas.microsoft.com/office/drawing/2014/main" id="{3EDA5640-EDCA-6D00-8915-BB246ED0AC64}"/>
                  </a:ext>
                </a:extLst>
              </p:cNvPr>
              <p:cNvSpPr txBox="1">
                <a:spLocks noRot="1" noChangeAspect="1" noMove="1" noResize="1" noEditPoints="1" noAdjustHandles="1" noChangeArrowheads="1" noChangeShapeType="1" noTextEdit="1"/>
              </p:cNvSpPr>
              <p:nvPr/>
            </p:nvSpPr>
            <p:spPr>
              <a:xfrm>
                <a:off x="10602564" y="24086384"/>
                <a:ext cx="6666890" cy="1660647"/>
              </a:xfrm>
              <a:prstGeom prst="rect">
                <a:avLst/>
              </a:prstGeom>
              <a:blipFill>
                <a:blip r:embed="rId4"/>
                <a:stretch>
                  <a:fillRect/>
                </a:stretch>
              </a:blipFill>
              <a:ln w="25400" cap="flat">
                <a:noFill/>
                <a:miter lim="400000"/>
              </a:ln>
              <a:effectLst/>
            </p:spPr>
            <p:txBody>
              <a:bodyPr/>
              <a:lstStyle/>
              <a:p>
                <a:r>
                  <a:rPr lang="de-DE">
                    <a:noFill/>
                  </a:rPr>
                  <a:t> </a:t>
                </a:r>
              </a:p>
            </p:txBody>
          </p:sp>
        </mc:Fallback>
      </mc:AlternateContent>
    </p:spTree>
    <p:extLst>
      <p:ext uri="{BB962C8B-B14F-4D97-AF65-F5344CB8AC3E}">
        <p14:creationId xmlns:p14="http://schemas.microsoft.com/office/powerpoint/2010/main" val="105872071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373340" y="1536637"/>
            <a:ext cx="38079459" cy="359072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a:t>2.	Descriptive statistics</a:t>
            </a:r>
            <a:endParaRPr lang="de-DE" dirty="0"/>
          </a:p>
        </p:txBody>
      </p:sp>
      <p:sp>
        <p:nvSpPr>
          <p:cNvPr id="381" name="Subtitle demo text"/>
          <p:cNvSpPr txBox="1"/>
          <p:nvPr/>
        </p:nvSpPr>
        <p:spPr>
          <a:xfrm>
            <a:off x="7033027" y="5037690"/>
            <a:ext cx="38361632" cy="205184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chemeClr val="accent1">
                    <a:lumMod val="50000"/>
                  </a:schemeClr>
                </a:solidFill>
              </a:rPr>
              <a:t>involves the organization, summarization, and visualization of data. It provides simple summaries about the sample and the measures. </a:t>
            </a:r>
          </a:p>
        </p:txBody>
      </p:sp>
      <p:grpSp>
        <p:nvGrpSpPr>
          <p:cNvPr id="12" name="Gruppieren 11">
            <a:extLst>
              <a:ext uri="{FF2B5EF4-FFF2-40B4-BE49-F238E27FC236}">
                <a16:creationId xmlns:a16="http://schemas.microsoft.com/office/drawing/2014/main" id="{38299FB6-F378-E970-CA2C-FBDDF55849F9}"/>
              </a:ext>
            </a:extLst>
          </p:cNvPr>
          <p:cNvGrpSpPr/>
          <p:nvPr/>
        </p:nvGrpSpPr>
        <p:grpSpPr>
          <a:xfrm>
            <a:off x="4737124" y="7973077"/>
            <a:ext cx="23907886" cy="1825875"/>
            <a:chOff x="5695814" y="8307352"/>
            <a:chExt cx="23907886" cy="1825875"/>
          </a:xfrm>
        </p:grpSpPr>
        <p:sp>
          <p:nvSpPr>
            <p:cNvPr id="32" name="Rounded Rectangle">
              <a:extLst>
                <a:ext uri="{FF2B5EF4-FFF2-40B4-BE49-F238E27FC236}">
                  <a16:creationId xmlns:a16="http://schemas.microsoft.com/office/drawing/2014/main" id="{551EA839-B437-408D-9820-E7030A485018}"/>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Types</a:t>
              </a:r>
              <a:r>
                <a:rPr lang="de-DE" sz="7200" dirty="0">
                  <a:solidFill>
                    <a:schemeClr val="tx1"/>
                  </a:solidFill>
                </a:rPr>
                <a:t> </a:t>
              </a:r>
              <a:r>
                <a:rPr lang="de-DE" sz="7200" dirty="0" err="1">
                  <a:solidFill>
                    <a:schemeClr val="tx1"/>
                  </a:solidFill>
                </a:rPr>
                <a:t>of</a:t>
              </a:r>
              <a:r>
                <a:rPr lang="de-DE" sz="7200" dirty="0">
                  <a:solidFill>
                    <a:schemeClr val="tx1"/>
                  </a:solidFill>
                </a:rPr>
                <a:t> Data</a:t>
              </a:r>
            </a:p>
          </p:txBody>
        </p:sp>
        <p:sp>
          <p:nvSpPr>
            <p:cNvPr id="2" name="Graphic 23">
              <a:extLst>
                <a:ext uri="{FF2B5EF4-FFF2-40B4-BE49-F238E27FC236}">
                  <a16:creationId xmlns:a16="http://schemas.microsoft.com/office/drawing/2014/main" id="{C92F9C17-9699-E93D-AF81-540183D6891A}"/>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6" name="Gruppieren 15">
            <a:extLst>
              <a:ext uri="{FF2B5EF4-FFF2-40B4-BE49-F238E27FC236}">
                <a16:creationId xmlns:a16="http://schemas.microsoft.com/office/drawing/2014/main" id="{819B83F2-C0CA-18B6-D298-545AD87ED404}"/>
              </a:ext>
            </a:extLst>
          </p:cNvPr>
          <p:cNvGrpSpPr/>
          <p:nvPr/>
        </p:nvGrpSpPr>
        <p:grpSpPr>
          <a:xfrm>
            <a:off x="4737124" y="10132683"/>
            <a:ext cx="23907886" cy="1825875"/>
            <a:chOff x="5695814" y="8307352"/>
            <a:chExt cx="23907886" cy="1825875"/>
          </a:xfrm>
        </p:grpSpPr>
        <p:sp>
          <p:nvSpPr>
            <p:cNvPr id="17" name="Rounded Rectangle">
              <a:extLst>
                <a:ext uri="{FF2B5EF4-FFF2-40B4-BE49-F238E27FC236}">
                  <a16:creationId xmlns:a16="http://schemas.microsoft.com/office/drawing/2014/main" id="{79DA729E-97CD-00C3-1020-8803981DB1CC}"/>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Measures</a:t>
              </a:r>
              <a:r>
                <a:rPr lang="de-DE" sz="7200" dirty="0">
                  <a:solidFill>
                    <a:schemeClr val="tx1"/>
                  </a:solidFill>
                </a:rPr>
                <a:t>: </a:t>
              </a:r>
              <a:r>
                <a:rPr lang="de-DE" sz="7200" dirty="0" err="1">
                  <a:solidFill>
                    <a:schemeClr val="tx1"/>
                  </a:solidFill>
                </a:rPr>
                <a:t>central</a:t>
              </a:r>
              <a:r>
                <a:rPr lang="de-DE" sz="7200" dirty="0">
                  <a:solidFill>
                    <a:schemeClr val="tx1"/>
                  </a:solidFill>
                </a:rPr>
                <a:t> </a:t>
              </a:r>
              <a:r>
                <a:rPr lang="de-DE" sz="7200" dirty="0" err="1">
                  <a:solidFill>
                    <a:schemeClr val="tx1"/>
                  </a:solidFill>
                </a:rPr>
                <a:t>tendency</a:t>
              </a:r>
              <a:r>
                <a:rPr lang="de-DE" sz="7200" dirty="0">
                  <a:solidFill>
                    <a:schemeClr val="tx1"/>
                  </a:solidFill>
                </a:rPr>
                <a:t>, </a:t>
              </a:r>
              <a:r>
                <a:rPr lang="de-DE" sz="7200" dirty="0" err="1">
                  <a:solidFill>
                    <a:schemeClr val="tx1"/>
                  </a:solidFill>
                </a:rPr>
                <a:t>dispersion</a:t>
              </a:r>
              <a:endParaRPr sz="7200" dirty="0">
                <a:solidFill>
                  <a:schemeClr val="tx1"/>
                </a:solidFill>
              </a:endParaRPr>
            </a:p>
          </p:txBody>
        </p:sp>
        <p:sp>
          <p:nvSpPr>
            <p:cNvPr id="18" name="Graphic 23">
              <a:extLst>
                <a:ext uri="{FF2B5EF4-FFF2-40B4-BE49-F238E27FC236}">
                  <a16:creationId xmlns:a16="http://schemas.microsoft.com/office/drawing/2014/main" id="{BCBBEEA9-9FAC-8DAD-96A8-F35EC1F54A89}"/>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40" name="Gruppieren 39">
            <a:extLst>
              <a:ext uri="{FF2B5EF4-FFF2-40B4-BE49-F238E27FC236}">
                <a16:creationId xmlns:a16="http://schemas.microsoft.com/office/drawing/2014/main" id="{FACB2F7B-CD3B-EAF1-B925-CF601472E069}"/>
              </a:ext>
            </a:extLst>
          </p:cNvPr>
          <p:cNvGrpSpPr/>
          <p:nvPr/>
        </p:nvGrpSpPr>
        <p:grpSpPr>
          <a:xfrm>
            <a:off x="4737124" y="18771106"/>
            <a:ext cx="23907886" cy="1825875"/>
            <a:chOff x="5695814" y="8307352"/>
            <a:chExt cx="23907886" cy="1825875"/>
          </a:xfrm>
        </p:grpSpPr>
        <p:sp>
          <p:nvSpPr>
            <p:cNvPr id="43" name="Rounded Rectangle">
              <a:extLst>
                <a:ext uri="{FF2B5EF4-FFF2-40B4-BE49-F238E27FC236}">
                  <a16:creationId xmlns:a16="http://schemas.microsoft.com/office/drawing/2014/main" id="{23B60B9C-67B0-1F88-79CA-64FF30A37259}"/>
                </a:ext>
              </a:extLst>
            </p:cNvPr>
            <p:cNvSpPr/>
            <p:nvPr/>
          </p:nvSpPr>
          <p:spPr>
            <a:xfrm>
              <a:off x="5695814" y="8307352"/>
              <a:ext cx="23907886" cy="1825875"/>
            </a:xfrm>
            <a:prstGeom prst="roundRect">
              <a:avLst>
                <a:gd name="adj" fmla="val 7762"/>
              </a:avLst>
            </a:prstGeom>
            <a:solidFill>
              <a:schemeClr val="bg1">
                <a:lumMod val="8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b="0" dirty="0" err="1">
                  <a:solidFill>
                    <a:schemeClr val="tx1"/>
                  </a:solidFill>
                  <a:sym typeface="Helvetica Neue Medium"/>
                </a:rPr>
                <a:t>Exercises</a:t>
              </a:r>
              <a:endParaRPr sz="7200" dirty="0">
                <a:solidFill>
                  <a:schemeClr val="tx1"/>
                </a:solidFill>
              </a:endParaRPr>
            </a:p>
          </p:txBody>
        </p:sp>
        <p:sp>
          <p:nvSpPr>
            <p:cNvPr id="44" name="Graphic 23">
              <a:extLst>
                <a:ext uri="{FF2B5EF4-FFF2-40B4-BE49-F238E27FC236}">
                  <a16:creationId xmlns:a16="http://schemas.microsoft.com/office/drawing/2014/main" id="{782016E0-4407-A2E6-FF45-DE62AB949483}"/>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4</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grpSp>
        <p:nvGrpSpPr>
          <p:cNvPr id="22" name="Gruppieren 21">
            <a:extLst>
              <a:ext uri="{FF2B5EF4-FFF2-40B4-BE49-F238E27FC236}">
                <a16:creationId xmlns:a16="http://schemas.microsoft.com/office/drawing/2014/main" id="{070F1217-5768-5D67-6C1F-667D104CAD50}"/>
              </a:ext>
            </a:extLst>
          </p:cNvPr>
          <p:cNvGrpSpPr/>
          <p:nvPr/>
        </p:nvGrpSpPr>
        <p:grpSpPr>
          <a:xfrm>
            <a:off x="4737124" y="12292289"/>
            <a:ext cx="23907886" cy="1825875"/>
            <a:chOff x="5695814" y="8307352"/>
            <a:chExt cx="23907886" cy="1825875"/>
          </a:xfrm>
        </p:grpSpPr>
        <p:sp>
          <p:nvSpPr>
            <p:cNvPr id="23" name="Rounded Rectangle">
              <a:extLst>
                <a:ext uri="{FF2B5EF4-FFF2-40B4-BE49-F238E27FC236}">
                  <a16:creationId xmlns:a16="http://schemas.microsoft.com/office/drawing/2014/main" id="{8A72ADAB-6064-75E9-B01F-720DE2C67974}"/>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Measures</a:t>
              </a:r>
              <a:r>
                <a:rPr lang="de-DE" sz="7200" dirty="0">
                  <a:solidFill>
                    <a:schemeClr val="tx1"/>
                  </a:solidFill>
                </a:rPr>
                <a:t>: </a:t>
              </a:r>
              <a:r>
                <a:rPr lang="de-DE" sz="7200" dirty="0" err="1">
                  <a:solidFill>
                    <a:schemeClr val="tx1"/>
                  </a:solidFill>
                </a:rPr>
                <a:t>Skewness</a:t>
              </a:r>
              <a:r>
                <a:rPr lang="de-DE" sz="7200" dirty="0">
                  <a:solidFill>
                    <a:schemeClr val="tx1"/>
                  </a:solidFill>
                </a:rPr>
                <a:t> and </a:t>
              </a:r>
              <a:r>
                <a:rPr lang="de-DE" sz="7200" dirty="0" err="1">
                  <a:solidFill>
                    <a:schemeClr val="tx1"/>
                  </a:solidFill>
                </a:rPr>
                <a:t>kurtosis</a:t>
              </a:r>
              <a:endParaRPr sz="7200" dirty="0">
                <a:solidFill>
                  <a:schemeClr val="tx1"/>
                </a:solidFill>
              </a:endParaRPr>
            </a:p>
          </p:txBody>
        </p:sp>
        <p:sp>
          <p:nvSpPr>
            <p:cNvPr id="24" name="Graphic 23">
              <a:extLst>
                <a:ext uri="{FF2B5EF4-FFF2-40B4-BE49-F238E27FC236}">
                  <a16:creationId xmlns:a16="http://schemas.microsoft.com/office/drawing/2014/main" id="{0490CD1C-AFE3-2B26-D4B7-F0EBB73DC8AC}"/>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30" name="Gruppieren 29">
            <a:extLst>
              <a:ext uri="{FF2B5EF4-FFF2-40B4-BE49-F238E27FC236}">
                <a16:creationId xmlns:a16="http://schemas.microsoft.com/office/drawing/2014/main" id="{82F0EE23-C0B8-2155-B6A8-9755452DFA2C}"/>
              </a:ext>
            </a:extLst>
          </p:cNvPr>
          <p:cNvGrpSpPr/>
          <p:nvPr/>
        </p:nvGrpSpPr>
        <p:grpSpPr>
          <a:xfrm>
            <a:off x="4737124" y="14451895"/>
            <a:ext cx="23907886" cy="1825875"/>
            <a:chOff x="5695814" y="8307352"/>
            <a:chExt cx="23907886" cy="1825875"/>
          </a:xfrm>
        </p:grpSpPr>
        <p:sp>
          <p:nvSpPr>
            <p:cNvPr id="31" name="Rounded Rectangle">
              <a:extLst>
                <a:ext uri="{FF2B5EF4-FFF2-40B4-BE49-F238E27FC236}">
                  <a16:creationId xmlns:a16="http://schemas.microsoft.com/office/drawing/2014/main" id="{A96E2145-5688-E6E8-9D34-4038F3372984}"/>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Quantiles</a:t>
              </a:r>
              <a:endParaRPr sz="7200" dirty="0">
                <a:solidFill>
                  <a:schemeClr val="tx1"/>
                </a:solidFill>
              </a:endParaRPr>
            </a:p>
          </p:txBody>
        </p:sp>
        <p:sp>
          <p:nvSpPr>
            <p:cNvPr id="33" name="Graphic 23">
              <a:extLst>
                <a:ext uri="{FF2B5EF4-FFF2-40B4-BE49-F238E27FC236}">
                  <a16:creationId xmlns:a16="http://schemas.microsoft.com/office/drawing/2014/main" id="{60588E5F-0D85-7C35-609C-38B2BADF6C0A}"/>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34" name="Gruppieren 33">
            <a:extLst>
              <a:ext uri="{FF2B5EF4-FFF2-40B4-BE49-F238E27FC236}">
                <a16:creationId xmlns:a16="http://schemas.microsoft.com/office/drawing/2014/main" id="{75B2F433-F706-1D7A-A8EF-1FA9F2478131}"/>
              </a:ext>
            </a:extLst>
          </p:cNvPr>
          <p:cNvGrpSpPr/>
          <p:nvPr/>
        </p:nvGrpSpPr>
        <p:grpSpPr>
          <a:xfrm>
            <a:off x="4737124" y="16611501"/>
            <a:ext cx="23907886" cy="1825875"/>
            <a:chOff x="5695814" y="8307352"/>
            <a:chExt cx="23907886" cy="1825875"/>
          </a:xfrm>
        </p:grpSpPr>
        <p:sp>
          <p:nvSpPr>
            <p:cNvPr id="35" name="Rounded Rectangle">
              <a:extLst>
                <a:ext uri="{FF2B5EF4-FFF2-40B4-BE49-F238E27FC236}">
                  <a16:creationId xmlns:a16="http://schemas.microsoft.com/office/drawing/2014/main" id="{4FDE8696-0806-1187-BF3C-7FE8842FEFA1}"/>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Graphical</a:t>
              </a:r>
              <a:r>
                <a:rPr lang="de-DE" sz="7200" dirty="0">
                  <a:solidFill>
                    <a:schemeClr val="tx1"/>
                  </a:solidFill>
                </a:rPr>
                <a:t> </a:t>
              </a:r>
              <a:r>
                <a:rPr lang="de-DE" sz="7200" dirty="0" err="1">
                  <a:solidFill>
                    <a:schemeClr val="tx1"/>
                  </a:solidFill>
                </a:rPr>
                <a:t>representation</a:t>
              </a:r>
              <a:r>
                <a:rPr lang="de-DE" sz="7200" dirty="0">
                  <a:solidFill>
                    <a:schemeClr val="tx1"/>
                  </a:solidFill>
                </a:rPr>
                <a:t> </a:t>
              </a:r>
              <a:r>
                <a:rPr lang="de-DE" sz="7200" dirty="0" err="1">
                  <a:solidFill>
                    <a:schemeClr val="tx1"/>
                  </a:solidFill>
                </a:rPr>
                <a:t>of</a:t>
              </a:r>
              <a:r>
                <a:rPr lang="de-DE" sz="7200" dirty="0">
                  <a:solidFill>
                    <a:schemeClr val="tx1"/>
                  </a:solidFill>
                </a:rPr>
                <a:t> </a:t>
              </a:r>
              <a:r>
                <a:rPr lang="de-DE" sz="7200" dirty="0" err="1">
                  <a:solidFill>
                    <a:schemeClr val="tx1"/>
                  </a:solidFill>
                </a:rPr>
                <a:t>data</a:t>
              </a:r>
              <a:endParaRPr sz="7200" dirty="0">
                <a:solidFill>
                  <a:schemeClr val="tx1"/>
                </a:solidFill>
              </a:endParaRPr>
            </a:p>
          </p:txBody>
        </p:sp>
        <p:sp>
          <p:nvSpPr>
            <p:cNvPr id="36" name="Graphic 23">
              <a:extLst>
                <a:ext uri="{FF2B5EF4-FFF2-40B4-BE49-F238E27FC236}">
                  <a16:creationId xmlns:a16="http://schemas.microsoft.com/office/drawing/2014/main" id="{A8D7B978-F05F-0C83-62C5-4458866CA023}"/>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91407246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490FA1CD-C412-24EC-D5EB-47DA78773E7B}"/>
              </a:ext>
            </a:extLst>
          </p:cNvPr>
          <p:cNvSpPr txBox="1"/>
          <p:nvPr/>
        </p:nvSpPr>
        <p:spPr>
          <a:xfrm>
            <a:off x="3038836" y="2141359"/>
            <a:ext cx="854240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a:solidFill>
                  <a:schemeClr val="tx1"/>
                </a:solidFill>
              </a:rPr>
              <a:t>Exercises</a:t>
            </a:r>
            <a:endParaRPr lang="de-DE" sz="15000" dirty="0">
              <a:solidFill>
                <a:schemeClr val="tx1"/>
              </a:solidFill>
            </a:endParaRPr>
          </a:p>
        </p:txBody>
      </p:sp>
      <p:sp>
        <p:nvSpPr>
          <p:cNvPr id="3" name="Shape">
            <a:extLst>
              <a:ext uri="{FF2B5EF4-FFF2-40B4-BE49-F238E27FC236}">
                <a16:creationId xmlns:a16="http://schemas.microsoft.com/office/drawing/2014/main" id="{2E787623-5B7D-C4FC-51FF-26035E61DED4}"/>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7" name="Foliennummernplatzhalter 6">
            <a:extLst>
              <a:ext uri="{FF2B5EF4-FFF2-40B4-BE49-F238E27FC236}">
                <a16:creationId xmlns:a16="http://schemas.microsoft.com/office/drawing/2014/main" id="{EA4CFC4D-9B1B-87EF-C54B-04238E3E9053}"/>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40</a:t>
            </a:fld>
            <a:endParaRPr lang="de-DE"/>
          </a:p>
        </p:txBody>
      </p:sp>
      <p:sp>
        <p:nvSpPr>
          <p:cNvPr id="8" name="Textfeld 7">
            <a:extLst>
              <a:ext uri="{FF2B5EF4-FFF2-40B4-BE49-F238E27FC236}">
                <a16:creationId xmlns:a16="http://schemas.microsoft.com/office/drawing/2014/main" id="{AA99516E-6B15-8757-D31D-BEB7641D9651}"/>
              </a:ext>
            </a:extLst>
          </p:cNvPr>
          <p:cNvSpPr txBox="1"/>
          <p:nvPr/>
        </p:nvSpPr>
        <p:spPr>
          <a:xfrm>
            <a:off x="3038836" y="6516644"/>
            <a:ext cx="40128624"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0"/>
            <a:r>
              <a:rPr lang="en-US" sz="4800" dirty="0"/>
              <a:t>Exercise 1:</a:t>
            </a:r>
          </a:p>
          <a:p>
            <a:pPr algn="l" rtl="0"/>
            <a:r>
              <a:rPr lang="en-US" sz="4800" b="0" dirty="0"/>
              <a:t>Consider the following frequency table for students' preferences for Programming Language and whether they prefer Dark Theme or not</a:t>
            </a:r>
            <a:endParaRPr lang="en-US" b="0" i="0" dirty="0">
              <a:solidFill>
                <a:srgbClr val="000000"/>
              </a:solidFill>
              <a:effectLst/>
              <a:latin typeface="Helvetica Neue"/>
            </a:endParaRPr>
          </a:p>
        </p:txBody>
      </p:sp>
      <p:sp>
        <p:nvSpPr>
          <p:cNvPr id="10" name="Textfeld 9">
            <a:extLst>
              <a:ext uri="{FF2B5EF4-FFF2-40B4-BE49-F238E27FC236}">
                <a16:creationId xmlns:a16="http://schemas.microsoft.com/office/drawing/2014/main" id="{30890BF7-5B59-0309-9D1F-F02DD05BDCD2}"/>
              </a:ext>
            </a:extLst>
          </p:cNvPr>
          <p:cNvSpPr txBox="1"/>
          <p:nvPr/>
        </p:nvSpPr>
        <p:spPr>
          <a:xfrm>
            <a:off x="3038835" y="16087064"/>
            <a:ext cx="38320179" cy="1569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dirty="0"/>
              <a:t>Represent this table in Python using a list of dictionaries and calculate the conditional probability of a student preferring a Dark Theme given that they prefer Python, Java, JavaScript.</a:t>
            </a:r>
            <a:endParaRPr lang="de-DE" sz="4800" b="0" dirty="0"/>
          </a:p>
        </p:txBody>
      </p:sp>
      <p:graphicFrame>
        <p:nvGraphicFramePr>
          <p:cNvPr id="11" name="Tabelle 10">
            <a:extLst>
              <a:ext uri="{FF2B5EF4-FFF2-40B4-BE49-F238E27FC236}">
                <a16:creationId xmlns:a16="http://schemas.microsoft.com/office/drawing/2014/main" id="{D9B743B9-3FD2-8046-3A85-487ED0EBE6FE}"/>
              </a:ext>
            </a:extLst>
          </p:cNvPr>
          <p:cNvGraphicFramePr>
            <a:graphicFrameLocks noGrp="1"/>
          </p:cNvGraphicFramePr>
          <p:nvPr>
            <p:extLst>
              <p:ext uri="{D42A27DB-BD31-4B8C-83A1-F6EECF244321}">
                <p14:modId xmlns:p14="http://schemas.microsoft.com/office/powerpoint/2010/main" val="1914424958"/>
              </p:ext>
            </p:extLst>
          </p:nvPr>
        </p:nvGraphicFramePr>
        <p:xfrm>
          <a:off x="3659554" y="9206324"/>
          <a:ext cx="22576692" cy="5760720"/>
        </p:xfrm>
        <a:graphic>
          <a:graphicData uri="http://schemas.openxmlformats.org/drawingml/2006/table">
            <a:tbl>
              <a:tblPr/>
              <a:tblGrid>
                <a:gridCol w="7525564">
                  <a:extLst>
                    <a:ext uri="{9D8B030D-6E8A-4147-A177-3AD203B41FA5}">
                      <a16:colId xmlns:a16="http://schemas.microsoft.com/office/drawing/2014/main" val="2605452137"/>
                    </a:ext>
                  </a:extLst>
                </a:gridCol>
                <a:gridCol w="7525564">
                  <a:extLst>
                    <a:ext uri="{9D8B030D-6E8A-4147-A177-3AD203B41FA5}">
                      <a16:colId xmlns:a16="http://schemas.microsoft.com/office/drawing/2014/main" val="634605633"/>
                    </a:ext>
                  </a:extLst>
                </a:gridCol>
                <a:gridCol w="7525564">
                  <a:extLst>
                    <a:ext uri="{9D8B030D-6E8A-4147-A177-3AD203B41FA5}">
                      <a16:colId xmlns:a16="http://schemas.microsoft.com/office/drawing/2014/main" val="3647569651"/>
                    </a:ext>
                  </a:extLst>
                </a:gridCol>
              </a:tblGrid>
              <a:tr h="822960">
                <a:tc>
                  <a:txBody>
                    <a:bodyPr/>
                    <a:lstStyle/>
                    <a:p>
                      <a:pPr algn="r" fontAlgn="ctr"/>
                      <a:r>
                        <a:rPr lang="de-DE" sz="4800" b="1">
                          <a:effectLst/>
                        </a:rPr>
                        <a:t>Programming Language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de-DE" sz="4800" b="1">
                          <a:effectLst/>
                        </a:rPr>
                        <a:t>Dark Theme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de-DE" sz="4800" b="1">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675524"/>
                  </a:ext>
                </a:extLst>
              </a:tr>
              <a:tr h="822960">
                <a:tc>
                  <a:txBody>
                    <a:bodyPr/>
                    <a:lstStyle/>
                    <a:p>
                      <a:pPr algn="r" fontAlgn="ctr"/>
                      <a:r>
                        <a:rPr lang="de-DE" sz="4800" dirty="0">
                          <a:effectLst/>
                        </a:rPr>
                        <a:t>Python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de-DE" sz="480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de-DE" sz="4800">
                          <a:effectLst/>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935081352"/>
                  </a:ext>
                </a:extLst>
              </a:tr>
              <a:tr h="822960">
                <a:tc>
                  <a:txBody>
                    <a:bodyPr/>
                    <a:lstStyle/>
                    <a:p>
                      <a:pPr algn="r" fontAlgn="ctr"/>
                      <a:r>
                        <a:rPr lang="de-DE" sz="4800">
                          <a:effectLst/>
                        </a:rPr>
                        <a:t>Python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de-DE" sz="480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de-DE" sz="4800">
                          <a:effectLs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2386523"/>
                  </a:ext>
                </a:extLst>
              </a:tr>
              <a:tr h="822960">
                <a:tc>
                  <a:txBody>
                    <a:bodyPr/>
                    <a:lstStyle/>
                    <a:p>
                      <a:pPr algn="r" fontAlgn="ctr"/>
                      <a:r>
                        <a:rPr lang="de-DE" sz="4800">
                          <a:effectLst/>
                        </a:rPr>
                        <a:t>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de-DE" sz="480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de-DE" sz="4800">
                          <a:effectLs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47122734"/>
                  </a:ext>
                </a:extLst>
              </a:tr>
              <a:tr h="822960">
                <a:tc>
                  <a:txBody>
                    <a:bodyPr/>
                    <a:lstStyle/>
                    <a:p>
                      <a:pPr algn="r" fontAlgn="ctr"/>
                      <a:r>
                        <a:rPr lang="de-DE" sz="4800">
                          <a:effectLst/>
                        </a:rPr>
                        <a:t>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de-DE" sz="480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de-DE" sz="4800">
                          <a:effectLst/>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6815638"/>
                  </a:ext>
                </a:extLst>
              </a:tr>
              <a:tr h="822960">
                <a:tc>
                  <a:txBody>
                    <a:bodyPr/>
                    <a:lstStyle/>
                    <a:p>
                      <a:pPr algn="r" fontAlgn="ctr"/>
                      <a:r>
                        <a:rPr lang="de-DE" sz="4800">
                          <a:effectLst/>
                        </a:rPr>
                        <a:t>JavaScript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de-DE" sz="4800">
                          <a:effectLst/>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r" fontAlgn="ctr"/>
                      <a:r>
                        <a:rPr lang="de-DE" sz="4800">
                          <a:effectLst/>
                        </a:rPr>
                        <a:t>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378746607"/>
                  </a:ext>
                </a:extLst>
              </a:tr>
              <a:tr h="822960">
                <a:tc>
                  <a:txBody>
                    <a:bodyPr/>
                    <a:lstStyle/>
                    <a:p>
                      <a:pPr algn="r" fontAlgn="ctr"/>
                      <a:r>
                        <a:rPr lang="de-DE" sz="4800">
                          <a:effectLst/>
                        </a:rPr>
                        <a:t>JavaScript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de-DE" sz="4800">
                          <a:effectLst/>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de-DE" sz="4800" dirty="0">
                          <a:effectLs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591089"/>
                  </a:ext>
                </a:extLst>
              </a:tr>
            </a:tbl>
          </a:graphicData>
        </a:graphic>
      </p:graphicFrame>
    </p:spTree>
    <p:extLst>
      <p:ext uri="{BB962C8B-B14F-4D97-AF65-F5344CB8AC3E}">
        <p14:creationId xmlns:p14="http://schemas.microsoft.com/office/powerpoint/2010/main" val="230364669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038836" y="1536637"/>
            <a:ext cx="34838373" cy="359072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dirty="0"/>
              <a:t>6.	Sampling</a:t>
            </a:r>
          </a:p>
        </p:txBody>
      </p:sp>
      <p:sp>
        <p:nvSpPr>
          <p:cNvPr id="381" name="Subtitle demo text"/>
          <p:cNvSpPr txBox="1"/>
          <p:nvPr/>
        </p:nvSpPr>
        <p:spPr>
          <a:xfrm>
            <a:off x="7033027" y="4865902"/>
            <a:ext cx="37259622" cy="205184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a:solidFill>
                  <a:schemeClr val="accent1">
                    <a:lumMod val="50000"/>
                  </a:schemeClr>
                </a:solidFill>
              </a:rPr>
              <a:t>is the process of selecting a subset of individuals from a statistical population to estimate characteristics of the whole population</a:t>
            </a:r>
            <a:endParaRPr lang="de-DE" dirty="0">
              <a:solidFill>
                <a:schemeClr val="accent1">
                  <a:lumMod val="50000"/>
                </a:schemeClr>
              </a:solidFill>
            </a:endParaRPr>
          </a:p>
        </p:txBody>
      </p:sp>
      <p:grpSp>
        <p:nvGrpSpPr>
          <p:cNvPr id="12" name="Gruppieren 11">
            <a:extLst>
              <a:ext uri="{FF2B5EF4-FFF2-40B4-BE49-F238E27FC236}">
                <a16:creationId xmlns:a16="http://schemas.microsoft.com/office/drawing/2014/main" id="{38299FB6-F378-E970-CA2C-FBDDF55849F9}"/>
              </a:ext>
            </a:extLst>
          </p:cNvPr>
          <p:cNvGrpSpPr/>
          <p:nvPr/>
        </p:nvGrpSpPr>
        <p:grpSpPr>
          <a:xfrm>
            <a:off x="4669158" y="7974958"/>
            <a:ext cx="23907886" cy="1825875"/>
            <a:chOff x="5695814" y="8307352"/>
            <a:chExt cx="23907886" cy="1825875"/>
          </a:xfrm>
        </p:grpSpPr>
        <p:sp>
          <p:nvSpPr>
            <p:cNvPr id="32" name="Rounded Rectangle">
              <a:extLst>
                <a:ext uri="{FF2B5EF4-FFF2-40B4-BE49-F238E27FC236}">
                  <a16:creationId xmlns:a16="http://schemas.microsoft.com/office/drawing/2014/main" id="{551EA839-B437-408D-9820-E7030A485018}"/>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Central Limit Theorem (CLT)</a:t>
              </a:r>
            </a:p>
          </p:txBody>
        </p:sp>
        <p:sp>
          <p:nvSpPr>
            <p:cNvPr id="2" name="Graphic 23">
              <a:extLst>
                <a:ext uri="{FF2B5EF4-FFF2-40B4-BE49-F238E27FC236}">
                  <a16:creationId xmlns:a16="http://schemas.microsoft.com/office/drawing/2014/main" id="{C92F9C17-9699-E93D-AF81-540183D6891A}"/>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3" name="Gruppieren 12">
            <a:extLst>
              <a:ext uri="{FF2B5EF4-FFF2-40B4-BE49-F238E27FC236}">
                <a16:creationId xmlns:a16="http://schemas.microsoft.com/office/drawing/2014/main" id="{42030952-2198-22B6-7A24-36906DACC086}"/>
              </a:ext>
            </a:extLst>
          </p:cNvPr>
          <p:cNvGrpSpPr/>
          <p:nvPr/>
        </p:nvGrpSpPr>
        <p:grpSpPr>
          <a:xfrm>
            <a:off x="4669158" y="12095900"/>
            <a:ext cx="23907886" cy="1825875"/>
            <a:chOff x="5695814" y="8307352"/>
            <a:chExt cx="23907886" cy="1825875"/>
          </a:xfrm>
        </p:grpSpPr>
        <p:sp>
          <p:nvSpPr>
            <p:cNvPr id="14" name="Rounded Rectangle">
              <a:extLst>
                <a:ext uri="{FF2B5EF4-FFF2-40B4-BE49-F238E27FC236}">
                  <a16:creationId xmlns:a16="http://schemas.microsoft.com/office/drawing/2014/main" id="{CB1E9CAF-6CAF-3E22-1242-A3E610264020}"/>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Resampling</a:t>
              </a:r>
              <a:endParaRPr sz="7200" dirty="0">
                <a:solidFill>
                  <a:schemeClr val="tx1"/>
                </a:solidFill>
              </a:endParaRPr>
            </a:p>
          </p:txBody>
        </p:sp>
        <p:sp>
          <p:nvSpPr>
            <p:cNvPr id="15" name="Graphic 23">
              <a:extLst>
                <a:ext uri="{FF2B5EF4-FFF2-40B4-BE49-F238E27FC236}">
                  <a16:creationId xmlns:a16="http://schemas.microsoft.com/office/drawing/2014/main" id="{614D7A8B-7C27-D45A-0133-49CFACD64C5D}"/>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6" name="Gruppieren 15">
            <a:extLst>
              <a:ext uri="{FF2B5EF4-FFF2-40B4-BE49-F238E27FC236}">
                <a16:creationId xmlns:a16="http://schemas.microsoft.com/office/drawing/2014/main" id="{819B83F2-C0CA-18B6-D298-545AD87ED404}"/>
              </a:ext>
            </a:extLst>
          </p:cNvPr>
          <p:cNvGrpSpPr/>
          <p:nvPr/>
        </p:nvGrpSpPr>
        <p:grpSpPr>
          <a:xfrm>
            <a:off x="4669159" y="14156371"/>
            <a:ext cx="23907886" cy="1825875"/>
            <a:chOff x="5695814" y="8307352"/>
            <a:chExt cx="23907886" cy="1825875"/>
          </a:xfrm>
        </p:grpSpPr>
        <p:sp>
          <p:nvSpPr>
            <p:cNvPr id="17" name="Rounded Rectangle">
              <a:extLst>
                <a:ext uri="{FF2B5EF4-FFF2-40B4-BE49-F238E27FC236}">
                  <a16:creationId xmlns:a16="http://schemas.microsoft.com/office/drawing/2014/main" id="{79DA729E-97CD-00C3-1020-8803981DB1CC}"/>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Bootstrapping</a:t>
              </a:r>
              <a:endParaRPr sz="7200" dirty="0">
                <a:solidFill>
                  <a:schemeClr val="tx1"/>
                </a:solidFill>
              </a:endParaRPr>
            </a:p>
          </p:txBody>
        </p:sp>
        <p:sp>
          <p:nvSpPr>
            <p:cNvPr id="18" name="Graphic 23">
              <a:extLst>
                <a:ext uri="{FF2B5EF4-FFF2-40B4-BE49-F238E27FC236}">
                  <a16:creationId xmlns:a16="http://schemas.microsoft.com/office/drawing/2014/main" id="{BCBBEEA9-9FAC-8DAD-96A8-F35EC1F54A89}"/>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40" name="Gruppieren 39">
            <a:extLst>
              <a:ext uri="{FF2B5EF4-FFF2-40B4-BE49-F238E27FC236}">
                <a16:creationId xmlns:a16="http://schemas.microsoft.com/office/drawing/2014/main" id="{FACB2F7B-CD3B-EAF1-B925-CF601472E069}"/>
              </a:ext>
            </a:extLst>
          </p:cNvPr>
          <p:cNvGrpSpPr/>
          <p:nvPr/>
        </p:nvGrpSpPr>
        <p:grpSpPr>
          <a:xfrm>
            <a:off x="4669158" y="16216841"/>
            <a:ext cx="23907886" cy="1825875"/>
            <a:chOff x="5695814" y="8307352"/>
            <a:chExt cx="23907886" cy="1825875"/>
          </a:xfrm>
        </p:grpSpPr>
        <p:sp>
          <p:nvSpPr>
            <p:cNvPr id="43" name="Rounded Rectangle">
              <a:extLst>
                <a:ext uri="{FF2B5EF4-FFF2-40B4-BE49-F238E27FC236}">
                  <a16:creationId xmlns:a16="http://schemas.microsoft.com/office/drawing/2014/main" id="{23B60B9C-67B0-1F88-79CA-64FF30A37259}"/>
                </a:ext>
              </a:extLst>
            </p:cNvPr>
            <p:cNvSpPr/>
            <p:nvPr/>
          </p:nvSpPr>
          <p:spPr>
            <a:xfrm>
              <a:off x="5695814" y="8307352"/>
              <a:ext cx="23907886" cy="1825875"/>
            </a:xfrm>
            <a:prstGeom prst="roundRect">
              <a:avLst>
                <a:gd name="adj" fmla="val 7762"/>
              </a:avLst>
            </a:prstGeom>
            <a:solidFill>
              <a:schemeClr val="bg1">
                <a:lumMod val="8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b="0" dirty="0" err="1">
                  <a:solidFill>
                    <a:schemeClr val="tx1"/>
                  </a:solidFill>
                  <a:sym typeface="Helvetica Neue Medium"/>
                </a:rPr>
                <a:t>Exercises</a:t>
              </a:r>
              <a:endParaRPr sz="7200" dirty="0">
                <a:solidFill>
                  <a:schemeClr val="tx1"/>
                </a:solidFill>
              </a:endParaRPr>
            </a:p>
          </p:txBody>
        </p:sp>
        <p:sp>
          <p:nvSpPr>
            <p:cNvPr id="44" name="Graphic 23">
              <a:extLst>
                <a:ext uri="{FF2B5EF4-FFF2-40B4-BE49-F238E27FC236}">
                  <a16:creationId xmlns:a16="http://schemas.microsoft.com/office/drawing/2014/main" id="{782016E0-4407-A2E6-FF45-DE62AB949483}"/>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41</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grpSp>
        <p:nvGrpSpPr>
          <p:cNvPr id="19" name="Gruppieren 18">
            <a:extLst>
              <a:ext uri="{FF2B5EF4-FFF2-40B4-BE49-F238E27FC236}">
                <a16:creationId xmlns:a16="http://schemas.microsoft.com/office/drawing/2014/main" id="{819B83F2-C0CA-18B6-D298-545AD87ED404}"/>
              </a:ext>
            </a:extLst>
          </p:cNvPr>
          <p:cNvGrpSpPr/>
          <p:nvPr/>
        </p:nvGrpSpPr>
        <p:grpSpPr>
          <a:xfrm>
            <a:off x="4669158" y="10035429"/>
            <a:ext cx="23907886" cy="1825875"/>
            <a:chOff x="5695814" y="8307352"/>
            <a:chExt cx="23907886" cy="1825875"/>
          </a:xfrm>
        </p:grpSpPr>
        <p:sp>
          <p:nvSpPr>
            <p:cNvPr id="20" name="Rounded Rectangle">
              <a:extLst>
                <a:ext uri="{FF2B5EF4-FFF2-40B4-BE49-F238E27FC236}">
                  <a16:creationId xmlns:a16="http://schemas.microsoft.com/office/drawing/2014/main" id="{79DA729E-97CD-00C3-1020-8803981DB1CC}"/>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Confidence</a:t>
              </a:r>
              <a:r>
                <a:rPr lang="de-DE" sz="7200" dirty="0">
                  <a:solidFill>
                    <a:schemeClr val="tx1"/>
                  </a:solidFill>
                </a:rPr>
                <a:t> </a:t>
              </a:r>
              <a:r>
                <a:rPr lang="de-DE" sz="7200" dirty="0" err="1">
                  <a:solidFill>
                    <a:schemeClr val="tx1"/>
                  </a:solidFill>
                </a:rPr>
                <a:t>intervals</a:t>
              </a:r>
              <a:endParaRPr sz="7200" dirty="0">
                <a:solidFill>
                  <a:schemeClr val="tx1"/>
                </a:solidFill>
              </a:endParaRPr>
            </a:p>
          </p:txBody>
        </p:sp>
        <p:sp>
          <p:nvSpPr>
            <p:cNvPr id="21" name="Graphic 23">
              <a:extLst>
                <a:ext uri="{FF2B5EF4-FFF2-40B4-BE49-F238E27FC236}">
                  <a16:creationId xmlns:a16="http://schemas.microsoft.com/office/drawing/2014/main" id="{BCBBEEA9-9FAC-8DAD-96A8-F35EC1F54A89}"/>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14571339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CB14F394-7E39-D9A6-DEDE-3270BB137A72}"/>
              </a:ext>
            </a:extLst>
          </p:cNvPr>
          <p:cNvSpPr txBox="1"/>
          <p:nvPr/>
        </p:nvSpPr>
        <p:spPr>
          <a:xfrm>
            <a:off x="3038836" y="2141359"/>
            <a:ext cx="21969156"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Central </a:t>
            </a:r>
            <a:r>
              <a:rPr lang="de-DE" sz="15000" dirty="0" err="1">
                <a:solidFill>
                  <a:schemeClr val="tx1"/>
                </a:solidFill>
              </a:rPr>
              <a:t>limit</a:t>
            </a:r>
            <a:r>
              <a:rPr lang="de-DE" sz="15000" dirty="0">
                <a:solidFill>
                  <a:schemeClr val="tx1"/>
                </a:solidFill>
              </a:rPr>
              <a:t> </a:t>
            </a:r>
            <a:r>
              <a:rPr lang="de-DE" sz="15000" dirty="0" err="1">
                <a:solidFill>
                  <a:schemeClr val="tx1"/>
                </a:solidFill>
              </a:rPr>
              <a:t>theorem</a:t>
            </a:r>
            <a:endParaRPr lang="de-DE" sz="15000" dirty="0">
              <a:solidFill>
                <a:schemeClr val="tx1"/>
              </a:solidFill>
            </a:endParaRPr>
          </a:p>
        </p:txBody>
      </p:sp>
      <p:sp>
        <p:nvSpPr>
          <p:cNvPr id="3" name="Shape">
            <a:extLst>
              <a:ext uri="{FF2B5EF4-FFF2-40B4-BE49-F238E27FC236}">
                <a16:creationId xmlns:a16="http://schemas.microsoft.com/office/drawing/2014/main" id="{2D32193F-9CC3-3787-EB4A-93DD2067F99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B843881E-3C07-16A1-CD94-7A803A233B7D}"/>
              </a:ext>
            </a:extLst>
          </p:cNvPr>
          <p:cNvSpPr txBox="1"/>
          <p:nvPr/>
        </p:nvSpPr>
        <p:spPr>
          <a:xfrm>
            <a:off x="7095034" y="4937247"/>
            <a:ext cx="3701562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states that for large number of </a:t>
            </a:r>
            <a:r>
              <a:rPr lang="en-US" b="0" dirty="0" err="1">
                <a:solidFill>
                  <a:schemeClr val="accent1">
                    <a:lumMod val="50000"/>
                  </a:schemeClr>
                </a:solidFill>
                <a:latin typeface="Montserrat SemiBold"/>
                <a:sym typeface="Montserrat Regular"/>
              </a:rPr>
              <a:t>iid</a:t>
            </a:r>
            <a:r>
              <a:rPr lang="en-US" b="0" dirty="0">
                <a:solidFill>
                  <a:schemeClr val="accent1">
                    <a:lumMod val="50000"/>
                  </a:schemeClr>
                </a:solidFill>
                <a:latin typeface="Montserrat SemiBold"/>
                <a:sym typeface="Montserrat Regular"/>
              </a:rPr>
              <a:t> random variables, the distribution of their sum (or average) tends toward a normal distribution, irrespective of shape of original population distribution</a:t>
            </a:r>
          </a:p>
        </p:txBody>
      </p:sp>
      <p:sp>
        <p:nvSpPr>
          <p:cNvPr id="6" name="Foliennummernplatzhalter 5">
            <a:extLst>
              <a:ext uri="{FF2B5EF4-FFF2-40B4-BE49-F238E27FC236}">
                <a16:creationId xmlns:a16="http://schemas.microsoft.com/office/drawing/2014/main" id="{93CEE941-2D34-26B7-D62B-15977681562F}"/>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42</a:t>
            </a:fld>
            <a:endParaRPr lang="de-DE"/>
          </a:p>
        </p:txBody>
      </p:sp>
      <p:sp>
        <p:nvSpPr>
          <p:cNvPr id="7" name="Textfeld 6">
            <a:extLst>
              <a:ext uri="{FF2B5EF4-FFF2-40B4-BE49-F238E27FC236}">
                <a16:creationId xmlns:a16="http://schemas.microsoft.com/office/drawing/2014/main" id="{A7620D05-6A3A-22C7-5D12-67820B49F893}"/>
              </a:ext>
            </a:extLst>
          </p:cNvPr>
          <p:cNvSpPr txBox="1"/>
          <p:nvPr/>
        </p:nvSpPr>
        <p:spPr>
          <a:xfrm>
            <a:off x="25602845" y="8632456"/>
            <a:ext cx="20314909" cy="1486560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Definition: </a:t>
            </a:r>
          </a:p>
          <a:p>
            <a:pPr marL="857250" indent="-857250" algn="l">
              <a:buFont typeface="Arial" panose="020B0604020202020204" pitchFamily="34" charset="0"/>
              <a:buChar char="•"/>
            </a:pPr>
            <a:r>
              <a:rPr lang="en-US" b="0" dirty="0">
                <a:solidFill>
                  <a:srgbClr val="374151"/>
                </a:solidFill>
                <a:latin typeface="Söhne"/>
              </a:rPr>
              <a:t>For population with mean μ and standard deviation σ</a:t>
            </a:r>
          </a:p>
          <a:p>
            <a:pPr marL="857250" indent="-857250" algn="l">
              <a:buFont typeface="Arial" panose="020B0604020202020204" pitchFamily="34" charset="0"/>
              <a:buChar char="•"/>
            </a:pPr>
            <a:r>
              <a:rPr lang="en-US" b="0" dirty="0">
                <a:solidFill>
                  <a:srgbClr val="374151"/>
                </a:solidFill>
                <a:latin typeface="Söhne"/>
              </a:rPr>
              <a:t>take sufficiently large random samples from the population</a:t>
            </a:r>
          </a:p>
          <a:p>
            <a:pPr marL="857250" indent="-857250" algn="l">
              <a:buFont typeface="Arial" panose="020B0604020202020204" pitchFamily="34" charset="0"/>
              <a:buChar char="•"/>
            </a:pPr>
            <a:r>
              <a:rPr lang="en-US" b="0" dirty="0">
                <a:solidFill>
                  <a:srgbClr val="374151"/>
                </a:solidFill>
                <a:latin typeface="Söhne"/>
              </a:rPr>
              <a:t>with replacement (independent)</a:t>
            </a:r>
          </a:p>
          <a:p>
            <a:pPr marL="857250" indent="-857250" algn="l">
              <a:buFont typeface="Arial" panose="020B0604020202020204" pitchFamily="34" charset="0"/>
              <a:buChar char="•"/>
            </a:pPr>
            <a:r>
              <a:rPr lang="en-US" b="0" dirty="0">
                <a:solidFill>
                  <a:srgbClr val="374151"/>
                </a:solidFill>
                <a:latin typeface="Söhne"/>
              </a:rPr>
              <a:t>Independent and identically distributed (</a:t>
            </a:r>
            <a:r>
              <a:rPr lang="en-US" b="0" dirty="0" err="1">
                <a:solidFill>
                  <a:srgbClr val="374151"/>
                </a:solidFill>
                <a:latin typeface="Söhne"/>
              </a:rPr>
              <a:t>i.i.d</a:t>
            </a:r>
            <a:r>
              <a:rPr lang="en-US" b="0" dirty="0">
                <a:solidFill>
                  <a:srgbClr val="374151"/>
                </a:solidFill>
                <a:latin typeface="Söhne"/>
              </a:rPr>
              <a:t>) random variables</a:t>
            </a:r>
          </a:p>
          <a:p>
            <a:pPr marL="857250" indent="-857250" algn="l">
              <a:buFont typeface="Arial" panose="020B0604020202020204" pitchFamily="34" charset="0"/>
              <a:buChar char="•"/>
            </a:pPr>
            <a:r>
              <a:rPr lang="en-US" b="0" dirty="0">
                <a:solidFill>
                  <a:srgbClr val="374151"/>
                </a:solidFill>
                <a:latin typeface="Söhne"/>
              </a:rPr>
              <a:t>Sample size is large enough (typically n &gt; 30)</a:t>
            </a:r>
          </a:p>
          <a:p>
            <a:pPr algn="l"/>
            <a:endParaRPr lang="en-US" b="0" dirty="0">
              <a:solidFill>
                <a:srgbClr val="374151"/>
              </a:solidFill>
              <a:latin typeface="Söhne"/>
              <a:sym typeface="Wingdings" panose="05000000000000000000" pitchFamily="2" charset="2"/>
            </a:endParaRPr>
          </a:p>
          <a:p>
            <a:pPr algn="l"/>
            <a:r>
              <a:rPr lang="en-US" b="0" dirty="0">
                <a:solidFill>
                  <a:srgbClr val="374151"/>
                </a:solidFill>
                <a:latin typeface="Söhne"/>
                <a:sym typeface="Wingdings" panose="05000000000000000000" pitchFamily="2" charset="2"/>
              </a:rPr>
              <a:t></a:t>
            </a:r>
            <a:r>
              <a:rPr lang="en-US" b="0" dirty="0">
                <a:solidFill>
                  <a:srgbClr val="374151"/>
                </a:solidFill>
                <a:latin typeface="Söhne"/>
              </a:rPr>
              <a:t> distribution of sample means is appr. normally distributed, regardless of population distribution</a:t>
            </a:r>
          </a:p>
          <a:p>
            <a:pPr marL="857250" indent="-857250" algn="l">
              <a:buFont typeface="Arial" panose="020B0604020202020204" pitchFamily="34" charset="0"/>
              <a:buChar char="•"/>
            </a:pPr>
            <a:endParaRPr lang="en-US" b="0" dirty="0">
              <a:solidFill>
                <a:srgbClr val="374151"/>
              </a:solidFill>
              <a:latin typeface="Söhne"/>
            </a:endParaRPr>
          </a:p>
          <a:p>
            <a:pPr algn="l"/>
            <a:endParaRPr lang="en-US" b="0" dirty="0">
              <a:solidFill>
                <a:srgbClr val="374151"/>
              </a:solidFill>
              <a:latin typeface="Söhne"/>
            </a:endParaRPr>
          </a:p>
          <a:p>
            <a:pPr algn="l"/>
            <a:r>
              <a:rPr lang="en-US" dirty="0">
                <a:solidFill>
                  <a:srgbClr val="374151"/>
                </a:solidFill>
                <a:latin typeface="Söhne"/>
              </a:rPr>
              <a:t>Why is it important?</a:t>
            </a:r>
          </a:p>
          <a:p>
            <a:pPr marL="857250" indent="-857250" algn="l">
              <a:buFont typeface="Arial" panose="020B0604020202020204" pitchFamily="34" charset="0"/>
              <a:buChar char="•"/>
            </a:pPr>
            <a:r>
              <a:rPr lang="en-US" b="0" dirty="0">
                <a:solidFill>
                  <a:srgbClr val="374151"/>
                </a:solidFill>
                <a:latin typeface="Söhne"/>
              </a:rPr>
              <a:t>This principle enables us to make statistical inferences about populations based on sample data</a:t>
            </a:r>
          </a:p>
          <a:p>
            <a:pPr marL="857250" indent="-857250" algn="l">
              <a:buFont typeface="Arial" panose="020B0604020202020204" pitchFamily="34" charset="0"/>
              <a:buChar char="•"/>
            </a:pPr>
            <a:r>
              <a:rPr lang="en-US" b="0" dirty="0">
                <a:solidFill>
                  <a:srgbClr val="374151"/>
                </a:solidFill>
                <a:latin typeface="Söhne"/>
              </a:rPr>
              <a:t>foundation for hypothesis testing, confidence intervals, etc.</a:t>
            </a:r>
            <a:endParaRPr lang="de-DE" b="0" dirty="0">
              <a:solidFill>
                <a:srgbClr val="374151"/>
              </a:solidFill>
              <a:latin typeface="Söhne"/>
            </a:endParaRPr>
          </a:p>
        </p:txBody>
      </p:sp>
      <p:pic>
        <p:nvPicPr>
          <p:cNvPr id="11" name="Grafik 10">
            <a:extLst>
              <a:ext uri="{FF2B5EF4-FFF2-40B4-BE49-F238E27FC236}">
                <a16:creationId xmlns:a16="http://schemas.microsoft.com/office/drawing/2014/main" id="{4EBB8892-EB8A-582D-2CC6-AB4C74F86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772" y="8632456"/>
            <a:ext cx="22674219" cy="10656883"/>
          </a:xfrm>
          <a:prstGeom prst="rect">
            <a:avLst/>
          </a:prstGeom>
          <a:ln w="25400">
            <a:solidFill>
              <a:schemeClr val="tx2"/>
            </a:solidFill>
          </a:ln>
        </p:spPr>
      </p:pic>
    </p:spTree>
    <p:extLst>
      <p:ext uri="{BB962C8B-B14F-4D97-AF65-F5344CB8AC3E}">
        <p14:creationId xmlns:p14="http://schemas.microsoft.com/office/powerpoint/2010/main" val="126140238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CB14F394-7E39-D9A6-DEDE-3270BB137A72}"/>
              </a:ext>
            </a:extLst>
          </p:cNvPr>
          <p:cNvSpPr txBox="1"/>
          <p:nvPr/>
        </p:nvSpPr>
        <p:spPr>
          <a:xfrm>
            <a:off x="3038836" y="2141359"/>
            <a:ext cx="21969156"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Confidence </a:t>
            </a:r>
            <a:r>
              <a:rPr lang="de-DE" sz="15000" dirty="0" err="1">
                <a:solidFill>
                  <a:schemeClr val="tx1"/>
                </a:solidFill>
              </a:rPr>
              <a:t>intervals</a:t>
            </a:r>
            <a:endParaRPr lang="de-DE" sz="15000" dirty="0">
              <a:solidFill>
                <a:schemeClr val="tx1"/>
              </a:solidFill>
            </a:endParaRPr>
          </a:p>
        </p:txBody>
      </p:sp>
      <p:sp>
        <p:nvSpPr>
          <p:cNvPr id="3" name="Shape">
            <a:extLst>
              <a:ext uri="{FF2B5EF4-FFF2-40B4-BE49-F238E27FC236}">
                <a16:creationId xmlns:a16="http://schemas.microsoft.com/office/drawing/2014/main" id="{2D32193F-9CC3-3787-EB4A-93DD2067F99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B843881E-3C07-16A1-CD94-7A803A233B7D}"/>
              </a:ext>
            </a:extLst>
          </p:cNvPr>
          <p:cNvSpPr txBox="1"/>
          <p:nvPr/>
        </p:nvSpPr>
        <p:spPr>
          <a:xfrm>
            <a:off x="7095034" y="4937247"/>
            <a:ext cx="3701562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are a range of values estimated to contain the value of unknown population parameter </a:t>
            </a:r>
            <a:br>
              <a:rPr lang="en-US" b="0" dirty="0">
                <a:solidFill>
                  <a:schemeClr val="accent1">
                    <a:lumMod val="50000"/>
                  </a:schemeClr>
                </a:solidFill>
                <a:latin typeface="Montserrat SemiBold"/>
                <a:sym typeface="Montserrat Regular"/>
              </a:rPr>
            </a:br>
            <a:r>
              <a:rPr lang="en-US" b="0" dirty="0">
                <a:solidFill>
                  <a:schemeClr val="accent1">
                    <a:lumMod val="50000"/>
                  </a:schemeClr>
                </a:solidFill>
                <a:latin typeface="Montserrat SemiBold"/>
                <a:sym typeface="Montserrat Regular"/>
              </a:rPr>
              <a:t>with certain degree of confidence, widely used e.g. for hypothesis testing</a:t>
            </a:r>
          </a:p>
        </p:txBody>
      </p:sp>
      <p:sp>
        <p:nvSpPr>
          <p:cNvPr id="6" name="Foliennummernplatzhalter 5">
            <a:extLst>
              <a:ext uri="{FF2B5EF4-FFF2-40B4-BE49-F238E27FC236}">
                <a16:creationId xmlns:a16="http://schemas.microsoft.com/office/drawing/2014/main" id="{93CEE941-2D34-26B7-D62B-15977681562F}"/>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43</a:t>
            </a:fld>
            <a:endParaRPr lang="de-DE"/>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A7620D05-6A3A-22C7-5D12-67820B49F893}"/>
                  </a:ext>
                </a:extLst>
              </p:cNvPr>
              <p:cNvSpPr txBox="1"/>
              <p:nvPr/>
            </p:nvSpPr>
            <p:spPr>
              <a:xfrm>
                <a:off x="25602845" y="8632456"/>
                <a:ext cx="20314909" cy="1616352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a:solidFill>
                      <a:srgbClr val="374151"/>
                    </a:solidFill>
                    <a:latin typeface="Söhne"/>
                  </a:rPr>
                  <a:t>Confidence </a:t>
                </a:r>
                <a:r>
                  <a:rPr lang="de-DE" dirty="0" err="1">
                    <a:solidFill>
                      <a:srgbClr val="374151"/>
                    </a:solidFill>
                    <a:latin typeface="Söhne"/>
                  </a:rPr>
                  <a:t>Interval</a:t>
                </a:r>
                <a:r>
                  <a:rPr lang="de-DE" dirty="0">
                    <a:solidFill>
                      <a:srgbClr val="374151"/>
                    </a:solidFill>
                    <a:latin typeface="Söhne"/>
                  </a:rPr>
                  <a:t> </a:t>
                </a:r>
                <a:r>
                  <a:rPr lang="de-DE" dirty="0" err="1">
                    <a:solidFill>
                      <a:srgbClr val="374151"/>
                    </a:solidFill>
                    <a:latin typeface="Söhne"/>
                  </a:rPr>
                  <a:t>for</a:t>
                </a:r>
                <a:r>
                  <a:rPr lang="de-DE" dirty="0">
                    <a:solidFill>
                      <a:srgbClr val="374151"/>
                    </a:solidFill>
                    <a:latin typeface="Söhne"/>
                  </a:rPr>
                  <a:t> Mean:</a:t>
                </a:r>
                <a:br>
                  <a:rPr lang="de-DE" b="1" i="0" dirty="0">
                    <a:effectLst/>
                    <a:latin typeface="Söhne"/>
                  </a:rPr>
                </a:br>
                <a14:m>
                  <m:oMath xmlns:m="http://schemas.openxmlformats.org/officeDocument/2006/math">
                    <m:acc>
                      <m:accPr>
                        <m:chr m:val="̅"/>
                        <m:ctrlPr>
                          <a:rPr lang="de-DE" b="1" i="1" smtClean="0">
                            <a:effectLst/>
                            <a:latin typeface="Cambria Math" panose="02040503050406030204" pitchFamily="18" charset="0"/>
                          </a:rPr>
                        </m:ctrlPr>
                      </m:accPr>
                      <m:e>
                        <m:r>
                          <a:rPr lang="de-DE" b="1" i="1" smtClean="0">
                            <a:effectLst/>
                            <a:latin typeface="Cambria Math" panose="02040503050406030204" pitchFamily="18" charset="0"/>
                          </a:rPr>
                          <m:t>𝒙</m:t>
                        </m:r>
                      </m:e>
                    </m:acc>
                    <m:r>
                      <a:rPr lang="de-DE" b="1" i="1" smtClean="0">
                        <a:effectLst/>
                        <a:latin typeface="Cambria Math" panose="02040503050406030204" pitchFamily="18" charset="0"/>
                        <a:ea typeface="Cambria Math" panose="02040503050406030204" pitchFamily="18" charset="0"/>
                      </a:rPr>
                      <m:t>±</m:t>
                    </m:r>
                    <m:d>
                      <m:dPr>
                        <m:ctrlPr>
                          <a:rPr lang="de-DE" b="1" i="1" smtClean="0">
                            <a:effectLst/>
                            <a:latin typeface="Cambria Math" panose="02040503050406030204" pitchFamily="18" charset="0"/>
                            <a:ea typeface="Cambria Math" panose="02040503050406030204" pitchFamily="18" charset="0"/>
                          </a:rPr>
                        </m:ctrlPr>
                      </m:dPr>
                      <m:e>
                        <m:r>
                          <a:rPr lang="de-DE" b="1" i="1" smtClean="0">
                            <a:effectLst/>
                            <a:latin typeface="Cambria Math" panose="02040503050406030204" pitchFamily="18" charset="0"/>
                            <a:ea typeface="Cambria Math" panose="02040503050406030204" pitchFamily="18" charset="0"/>
                          </a:rPr>
                          <m:t>𝒁</m:t>
                        </m:r>
                        <m:r>
                          <a:rPr lang="de-DE" b="1" i="1" smtClean="0">
                            <a:effectLst/>
                            <a:latin typeface="Cambria Math" panose="02040503050406030204" pitchFamily="18" charset="0"/>
                            <a:ea typeface="Cambria Math" panose="02040503050406030204" pitchFamily="18" charset="0"/>
                          </a:rPr>
                          <m:t>×</m:t>
                        </m:r>
                        <m:f>
                          <m:fPr>
                            <m:ctrlPr>
                              <a:rPr lang="de-DE" b="1" i="1" smtClean="0">
                                <a:effectLst/>
                                <a:latin typeface="Cambria Math" panose="02040503050406030204" pitchFamily="18" charset="0"/>
                                <a:ea typeface="Cambria Math" panose="02040503050406030204" pitchFamily="18" charset="0"/>
                              </a:rPr>
                            </m:ctrlPr>
                          </m:fPr>
                          <m:num>
                            <m:r>
                              <a:rPr lang="de-DE" b="1" i="1" smtClean="0">
                                <a:effectLst/>
                                <a:latin typeface="Cambria Math" panose="02040503050406030204" pitchFamily="18" charset="0"/>
                                <a:ea typeface="Cambria Math" panose="02040503050406030204" pitchFamily="18" charset="0"/>
                              </a:rPr>
                              <m:t>𝒔</m:t>
                            </m:r>
                          </m:num>
                          <m:den>
                            <m:rad>
                              <m:radPr>
                                <m:degHide m:val="on"/>
                                <m:ctrlPr>
                                  <a:rPr lang="de-DE" b="1" i="1" smtClean="0">
                                    <a:effectLst/>
                                    <a:latin typeface="Cambria Math" panose="02040503050406030204" pitchFamily="18" charset="0"/>
                                    <a:ea typeface="Cambria Math" panose="02040503050406030204" pitchFamily="18" charset="0"/>
                                  </a:rPr>
                                </m:ctrlPr>
                              </m:radPr>
                              <m:deg/>
                              <m:e>
                                <m:r>
                                  <a:rPr lang="de-DE" b="1" i="1" smtClean="0">
                                    <a:effectLst/>
                                    <a:latin typeface="Cambria Math" panose="02040503050406030204" pitchFamily="18" charset="0"/>
                                    <a:ea typeface="Cambria Math" panose="02040503050406030204" pitchFamily="18" charset="0"/>
                                  </a:rPr>
                                  <m:t>𝒙</m:t>
                                </m:r>
                              </m:e>
                            </m:rad>
                          </m:den>
                        </m:f>
                      </m:e>
                    </m:d>
                  </m:oMath>
                </a14:m>
                <a:r>
                  <a:rPr lang="de-DE" b="1" i="0" dirty="0">
                    <a:effectLst/>
                    <a:latin typeface="Söhne"/>
                  </a:rPr>
                  <a:t> </a:t>
                </a:r>
              </a:p>
              <a:p>
                <a:pPr algn="l"/>
                <a:r>
                  <a:rPr lang="en-US" b="0" i="0" dirty="0">
                    <a:solidFill>
                      <a:srgbClr val="374151"/>
                    </a:solidFill>
                    <a:effectLst/>
                    <a:latin typeface="Söhne"/>
                  </a:rPr>
                  <a:t>with:</a:t>
                </a:r>
              </a:p>
              <a:p>
                <a:pPr marL="857250" indent="-857250" algn="l">
                  <a:buFont typeface="Arial" panose="020B0604020202020204" pitchFamily="34" charset="0"/>
                  <a:buChar char="•"/>
                </a:pPr>
                <a:r>
                  <a:rPr lang="en-US" b="0" i="0" dirty="0">
                    <a:solidFill>
                      <a:srgbClr val="374151"/>
                    </a:solidFill>
                    <a:effectLst/>
                    <a:latin typeface="Söhne"/>
                  </a:rPr>
                  <a:t>x̄ is the sample mean</a:t>
                </a:r>
              </a:p>
              <a:p>
                <a:pPr marL="857250" indent="-857250" algn="l">
                  <a:buFont typeface="Arial" panose="020B0604020202020204" pitchFamily="34" charset="0"/>
                  <a:buChar char="•"/>
                </a:pPr>
                <a:r>
                  <a:rPr lang="en-US" b="0" i="0" dirty="0">
                    <a:solidFill>
                      <a:srgbClr val="374151"/>
                    </a:solidFill>
                    <a:effectLst/>
                    <a:latin typeface="Söhne"/>
                  </a:rPr>
                  <a:t>Z is the Z-score, i.e. desired level of confidence </a:t>
                </a:r>
                <a:br>
                  <a:rPr lang="en-US" b="0" i="0" dirty="0">
                    <a:solidFill>
                      <a:srgbClr val="374151"/>
                    </a:solidFill>
                    <a:effectLst/>
                    <a:latin typeface="Söhne"/>
                  </a:rPr>
                </a:br>
                <a:r>
                  <a:rPr lang="en-US" b="0" i="0" dirty="0">
                    <a:solidFill>
                      <a:srgbClr val="374151"/>
                    </a:solidFill>
                    <a:effectLst/>
                    <a:latin typeface="Söhne"/>
                  </a:rPr>
                  <a:t>(e.g., 1.96 for 95% confidence)</a:t>
                </a:r>
              </a:p>
              <a:p>
                <a:pPr marL="857250" indent="-857250" algn="l">
                  <a:buFont typeface="Arial" panose="020B0604020202020204" pitchFamily="34" charset="0"/>
                  <a:buChar char="•"/>
                </a:pPr>
                <a:r>
                  <a:rPr lang="en-US" b="0" dirty="0">
                    <a:solidFill>
                      <a:srgbClr val="374151"/>
                    </a:solidFill>
                    <a:latin typeface="Söhne"/>
                  </a:rPr>
                  <a:t>s</a:t>
                </a:r>
                <a:r>
                  <a:rPr lang="en-US" b="0" i="0" dirty="0">
                    <a:solidFill>
                      <a:srgbClr val="374151"/>
                    </a:solidFill>
                    <a:effectLst/>
                    <a:latin typeface="Söhne"/>
                  </a:rPr>
                  <a:t>: standard deviation of the sample</a:t>
                </a:r>
              </a:p>
              <a:p>
                <a:pPr marL="857250" indent="-857250" algn="l">
                  <a:buFont typeface="Arial" panose="020B0604020202020204" pitchFamily="34" charset="0"/>
                  <a:buChar char="•"/>
                </a:pPr>
                <a:r>
                  <a:rPr lang="en-US" b="0" i="0" dirty="0">
                    <a:solidFill>
                      <a:srgbClr val="374151"/>
                    </a:solidFill>
                    <a:effectLst/>
                    <a:latin typeface="Söhne"/>
                  </a:rPr>
                  <a:t>n is the sample size</a:t>
                </a:r>
              </a:p>
              <a:p>
                <a:pPr algn="l">
                  <a:spcAft>
                    <a:spcPts val="1200"/>
                  </a:spcAft>
                </a:pPr>
                <a:endParaRPr lang="en-US" dirty="0">
                  <a:solidFill>
                    <a:srgbClr val="374151"/>
                  </a:solidFill>
                  <a:latin typeface="Söhne"/>
                </a:endParaRPr>
              </a:p>
              <a:p>
                <a:pPr algn="l">
                  <a:spcAft>
                    <a:spcPts val="1200"/>
                  </a:spcAft>
                </a:pPr>
                <a:r>
                  <a:rPr lang="de-DE" dirty="0">
                    <a:solidFill>
                      <a:srgbClr val="374151"/>
                    </a:solidFill>
                    <a:latin typeface="Söhne"/>
                  </a:rPr>
                  <a:t>Confidence </a:t>
                </a:r>
                <a:r>
                  <a:rPr lang="de-DE" dirty="0" err="1">
                    <a:solidFill>
                      <a:srgbClr val="374151"/>
                    </a:solidFill>
                    <a:latin typeface="Söhne"/>
                  </a:rPr>
                  <a:t>Interval</a:t>
                </a:r>
                <a:r>
                  <a:rPr lang="de-DE" dirty="0">
                    <a:solidFill>
                      <a:srgbClr val="374151"/>
                    </a:solidFill>
                    <a:latin typeface="Söhne"/>
                  </a:rPr>
                  <a:t> </a:t>
                </a:r>
                <a:r>
                  <a:rPr lang="de-DE" dirty="0" err="1">
                    <a:solidFill>
                      <a:srgbClr val="374151"/>
                    </a:solidFill>
                    <a:latin typeface="Söhne"/>
                  </a:rPr>
                  <a:t>for</a:t>
                </a:r>
                <a:r>
                  <a:rPr lang="de-DE" dirty="0">
                    <a:solidFill>
                      <a:srgbClr val="374151"/>
                    </a:solidFill>
                    <a:latin typeface="Söhne"/>
                  </a:rPr>
                  <a:t> </a:t>
                </a:r>
                <a:r>
                  <a:rPr lang="de-DE" dirty="0" err="1">
                    <a:solidFill>
                      <a:srgbClr val="374151"/>
                    </a:solidFill>
                    <a:latin typeface="Söhne"/>
                  </a:rPr>
                  <a:t>Variance</a:t>
                </a:r>
                <a:r>
                  <a:rPr lang="de-DE" dirty="0">
                    <a:solidFill>
                      <a:srgbClr val="374151"/>
                    </a:solidFill>
                    <a:latin typeface="Söhne"/>
                  </a:rPr>
                  <a:t>:</a:t>
                </a:r>
              </a:p>
              <a:p>
                <a:pPr marL="857250" indent="-857250" algn="l">
                  <a:spcAft>
                    <a:spcPts val="1200"/>
                  </a:spcAft>
                  <a:buFont typeface="Arial" panose="020B0604020202020204" pitchFamily="34" charset="0"/>
                  <a:buChar char="•"/>
                </a:pPr>
                <a:r>
                  <a:rPr lang="de-DE" b="0" dirty="0" err="1">
                    <a:solidFill>
                      <a:srgbClr val="374151"/>
                    </a:solidFill>
                    <a:latin typeface="Söhne"/>
                  </a:rPr>
                  <a:t>Based</a:t>
                </a:r>
                <a:r>
                  <a:rPr lang="de-DE" b="0" dirty="0">
                    <a:solidFill>
                      <a:srgbClr val="374151"/>
                    </a:solidFill>
                    <a:latin typeface="Söhne"/>
                  </a:rPr>
                  <a:t> on </a:t>
                </a:r>
                <a14:m>
                  <m:oMath xmlns:m="http://schemas.openxmlformats.org/officeDocument/2006/math">
                    <m:sSup>
                      <m:sSupPr>
                        <m:ctrlPr>
                          <a:rPr lang="de-DE" b="0"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ea typeface="Cambria Math" panose="02040503050406030204" pitchFamily="18" charset="0"/>
                          </a:rPr>
                          <m:t>𝜒</m:t>
                        </m:r>
                      </m:e>
                      <m:sup>
                        <m:r>
                          <a:rPr lang="de-DE" b="0" i="1" smtClean="0">
                            <a:solidFill>
                              <a:schemeClr val="tx1"/>
                            </a:solidFill>
                            <a:latin typeface="Cambria Math" panose="02040503050406030204" pitchFamily="18" charset="0"/>
                          </a:rPr>
                          <m:t>2</m:t>
                        </m:r>
                      </m:sup>
                    </m:sSup>
                  </m:oMath>
                </a14:m>
                <a:r>
                  <a:rPr lang="en-US" b="0" dirty="0">
                    <a:solidFill>
                      <a:srgbClr val="374151"/>
                    </a:solidFill>
                    <a:latin typeface="Söhne"/>
                  </a:rPr>
                  <a:t> and complicated</a:t>
                </a:r>
              </a:p>
              <a:p>
                <a:pPr algn="l">
                  <a:spcAft>
                    <a:spcPts val="1200"/>
                  </a:spcAft>
                </a:pPr>
                <a:endParaRPr lang="en-US" dirty="0">
                  <a:solidFill>
                    <a:srgbClr val="374151"/>
                  </a:solidFill>
                  <a:latin typeface="Söhne"/>
                </a:endParaRPr>
              </a:p>
              <a:p>
                <a:pPr algn="l">
                  <a:spcAft>
                    <a:spcPts val="1200"/>
                  </a:spcAft>
                </a:pPr>
                <a:r>
                  <a:rPr lang="en-US" dirty="0">
                    <a:solidFill>
                      <a:srgbClr val="374151"/>
                    </a:solidFill>
                    <a:latin typeface="Söhne"/>
                  </a:rPr>
                  <a:t>Central Limit Theorem: </a:t>
                </a:r>
              </a:p>
              <a:p>
                <a:pPr algn="l">
                  <a:spcAft>
                    <a:spcPts val="1200"/>
                  </a:spcAft>
                </a:pPr>
                <a:r>
                  <a:rPr lang="en-US" b="0" i="0" dirty="0">
                    <a:solidFill>
                      <a:srgbClr val="374151"/>
                    </a:solidFill>
                    <a:effectLst/>
                    <a:latin typeface="Söhne"/>
                  </a:rPr>
                  <a:t>allows to use normal distribution for confidence interval estimation when the sample size is large, even if the original population is not normally distributed.</a:t>
                </a:r>
              </a:p>
            </p:txBody>
          </p:sp>
        </mc:Choice>
        <mc:Fallback xmlns="">
          <p:sp>
            <p:nvSpPr>
              <p:cNvPr id="7" name="Textfeld 6">
                <a:extLst>
                  <a:ext uri="{FF2B5EF4-FFF2-40B4-BE49-F238E27FC236}">
                    <a16:creationId xmlns:a16="http://schemas.microsoft.com/office/drawing/2014/main" id="{A7620D05-6A3A-22C7-5D12-67820B49F893}"/>
                  </a:ext>
                </a:extLst>
              </p:cNvPr>
              <p:cNvSpPr txBox="1">
                <a:spLocks noRot="1" noChangeAspect="1" noMove="1" noResize="1" noEditPoints="1" noAdjustHandles="1" noChangeArrowheads="1" noChangeShapeType="1" noTextEdit="1"/>
              </p:cNvSpPr>
              <p:nvPr/>
            </p:nvSpPr>
            <p:spPr>
              <a:xfrm>
                <a:off x="25602845" y="8632456"/>
                <a:ext cx="20314909" cy="16163527"/>
              </a:xfrm>
              <a:prstGeom prst="rect">
                <a:avLst/>
              </a:prstGeom>
              <a:blipFill>
                <a:blip r:embed="rId2"/>
                <a:stretch>
                  <a:fillRect l="-1831" t="-1131" b="-1584"/>
                </a:stretch>
              </a:blipFill>
              <a:ln w="25400" cap="flat">
                <a:noFill/>
                <a:miter lim="400000"/>
              </a:ln>
              <a:effectLst/>
            </p:spPr>
            <p:txBody>
              <a:bodyPr/>
              <a:lstStyle/>
              <a:p>
                <a:r>
                  <a:rPr lang="de-DE">
                    <a:noFill/>
                  </a:rPr>
                  <a:t> </a:t>
                </a:r>
              </a:p>
            </p:txBody>
          </p:sp>
        </mc:Fallback>
      </mc:AlternateContent>
      <p:pic>
        <p:nvPicPr>
          <p:cNvPr id="8" name="Grafik 7">
            <a:extLst>
              <a:ext uri="{FF2B5EF4-FFF2-40B4-BE49-F238E27FC236}">
                <a16:creationId xmlns:a16="http://schemas.microsoft.com/office/drawing/2014/main" id="{2B96DD3F-1BAE-0A9C-C018-CDB1BFEBC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5" y="8632456"/>
            <a:ext cx="21040363" cy="15020024"/>
          </a:xfrm>
          <a:prstGeom prst="rect">
            <a:avLst/>
          </a:prstGeom>
          <a:ln w="25400">
            <a:solidFill>
              <a:schemeClr val="tx2"/>
            </a:solidFill>
          </a:ln>
        </p:spPr>
      </p:pic>
    </p:spTree>
    <p:extLst>
      <p:ext uri="{BB962C8B-B14F-4D97-AF65-F5344CB8AC3E}">
        <p14:creationId xmlns:p14="http://schemas.microsoft.com/office/powerpoint/2010/main" val="264309246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CB14F394-7E39-D9A6-DEDE-3270BB137A72}"/>
              </a:ext>
            </a:extLst>
          </p:cNvPr>
          <p:cNvSpPr txBox="1"/>
          <p:nvPr/>
        </p:nvSpPr>
        <p:spPr>
          <a:xfrm>
            <a:off x="3038836" y="2141359"/>
            <a:ext cx="21969156"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Confidence </a:t>
            </a:r>
            <a:r>
              <a:rPr lang="de-DE" sz="15000" dirty="0" err="1">
                <a:solidFill>
                  <a:schemeClr val="tx1"/>
                </a:solidFill>
              </a:rPr>
              <a:t>intervals</a:t>
            </a:r>
            <a:endParaRPr lang="de-DE" sz="15000" dirty="0">
              <a:solidFill>
                <a:schemeClr val="tx1"/>
              </a:solidFill>
            </a:endParaRPr>
          </a:p>
        </p:txBody>
      </p:sp>
      <p:sp>
        <p:nvSpPr>
          <p:cNvPr id="3" name="Shape">
            <a:extLst>
              <a:ext uri="{FF2B5EF4-FFF2-40B4-BE49-F238E27FC236}">
                <a16:creationId xmlns:a16="http://schemas.microsoft.com/office/drawing/2014/main" id="{2D32193F-9CC3-3787-EB4A-93DD2067F99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B843881E-3C07-16A1-CD94-7A803A233B7D}"/>
                  </a:ext>
                </a:extLst>
              </p:cNvPr>
              <p:cNvSpPr txBox="1"/>
              <p:nvPr/>
            </p:nvSpPr>
            <p:spPr>
              <a:xfrm>
                <a:off x="7095034" y="4937247"/>
                <a:ext cx="3701562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 need careful interpretation.  Assumption: </a:t>
                </a:r>
                <a14:m>
                  <m:oMath xmlns:m="http://schemas.openxmlformats.org/officeDocument/2006/math">
                    <m:r>
                      <a:rPr lang="en-US" b="0" i="1" smtClean="0">
                        <a:solidFill>
                          <a:schemeClr val="accent1">
                            <a:lumMod val="50000"/>
                          </a:schemeClr>
                        </a:solidFill>
                        <a:latin typeface="Cambria Math" panose="02040503050406030204" pitchFamily="18" charset="0"/>
                        <a:ea typeface="Cambria Math" panose="02040503050406030204" pitchFamily="18" charset="0"/>
                        <a:sym typeface="Montserrat Regular"/>
                      </a:rPr>
                      <m:t>𝛼</m:t>
                    </m:r>
                    <m:r>
                      <a:rPr lang="de-DE" b="0" i="1" smtClean="0">
                        <a:solidFill>
                          <a:schemeClr val="accent1">
                            <a:lumMod val="50000"/>
                          </a:schemeClr>
                        </a:solidFill>
                        <a:latin typeface="Cambria Math" panose="02040503050406030204" pitchFamily="18" charset="0"/>
                        <a:ea typeface="Cambria Math" panose="02040503050406030204" pitchFamily="18" charset="0"/>
                        <a:sym typeface="Montserrat Regular"/>
                      </a:rPr>
                      <m:t>=5%</m:t>
                    </m:r>
                  </m:oMath>
                </a14:m>
                <a:endParaRPr lang="en-US" b="0" dirty="0">
                  <a:solidFill>
                    <a:schemeClr val="accent1">
                      <a:lumMod val="50000"/>
                    </a:schemeClr>
                  </a:solidFill>
                  <a:latin typeface="Montserrat SemiBold"/>
                  <a:sym typeface="Montserrat Regular"/>
                </a:endParaRPr>
              </a:p>
            </p:txBody>
          </p:sp>
        </mc:Choice>
        <mc:Fallback xmlns="">
          <p:sp>
            <p:nvSpPr>
              <p:cNvPr id="4" name="Textfeld 3">
                <a:extLst>
                  <a:ext uri="{FF2B5EF4-FFF2-40B4-BE49-F238E27FC236}">
                    <a16:creationId xmlns:a16="http://schemas.microsoft.com/office/drawing/2014/main" id="{B843881E-3C07-16A1-CD94-7A803A233B7D}"/>
                  </a:ext>
                </a:extLst>
              </p:cNvPr>
              <p:cNvSpPr txBox="1">
                <a:spLocks noRot="1" noChangeAspect="1" noMove="1" noResize="1" noEditPoints="1" noAdjustHandles="1" noChangeArrowheads="1" noChangeShapeType="1" noTextEdit="1"/>
              </p:cNvSpPr>
              <p:nvPr/>
            </p:nvSpPr>
            <p:spPr>
              <a:xfrm>
                <a:off x="7095034" y="4937247"/>
                <a:ext cx="37015622" cy="1015663"/>
              </a:xfrm>
              <a:prstGeom prst="rect">
                <a:avLst/>
              </a:prstGeom>
              <a:blipFill>
                <a:blip r:embed="rId2"/>
                <a:stretch>
                  <a:fillRect l="-1005" t="-18563" b="-39521"/>
                </a:stretch>
              </a:blipFill>
              <a:ln w="25400" cap="flat">
                <a:noFill/>
                <a:miter lim="400000"/>
              </a:ln>
              <a:effectLst/>
            </p:spPr>
            <p:txBody>
              <a:bodyPr/>
              <a:lstStyle/>
              <a:p>
                <a:r>
                  <a:rPr lang="de-DE">
                    <a:noFill/>
                  </a:rPr>
                  <a:t> </a:t>
                </a:r>
              </a:p>
            </p:txBody>
          </p:sp>
        </mc:Fallback>
      </mc:AlternateContent>
      <p:sp>
        <p:nvSpPr>
          <p:cNvPr id="6" name="Foliennummernplatzhalter 5">
            <a:extLst>
              <a:ext uri="{FF2B5EF4-FFF2-40B4-BE49-F238E27FC236}">
                <a16:creationId xmlns:a16="http://schemas.microsoft.com/office/drawing/2014/main" id="{93CEE941-2D34-26B7-D62B-15977681562F}"/>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44</a:t>
            </a:fld>
            <a:endParaRPr lang="de-DE"/>
          </a:p>
        </p:txBody>
      </p:sp>
      <p:pic>
        <p:nvPicPr>
          <p:cNvPr id="8" name="Grafik 7">
            <a:extLst>
              <a:ext uri="{FF2B5EF4-FFF2-40B4-BE49-F238E27FC236}">
                <a16:creationId xmlns:a16="http://schemas.microsoft.com/office/drawing/2014/main" id="{2E3959CD-AF3F-B61C-9B94-EF487AA2B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5" y="7933518"/>
            <a:ext cx="24022853" cy="15612282"/>
          </a:xfrm>
          <a:prstGeom prst="rect">
            <a:avLst/>
          </a:prstGeom>
          <a:ln w="25400">
            <a:solidFill>
              <a:schemeClr val="tx2"/>
            </a:solidFill>
          </a:ln>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9C2442DC-B8E5-44AC-5FD3-85ADD106FAAA}"/>
                  </a:ext>
                </a:extLst>
              </p:cNvPr>
              <p:cNvSpPr txBox="1"/>
              <p:nvPr/>
            </p:nvSpPr>
            <p:spPr>
              <a:xfrm>
                <a:off x="27851100" y="8306855"/>
                <a:ext cx="19979444" cy="93256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Assumption: </a:t>
                </a:r>
                <a:br>
                  <a:rPr lang="en-US" dirty="0">
                    <a:solidFill>
                      <a:srgbClr val="374151"/>
                    </a:solidFill>
                    <a:latin typeface="Söhne"/>
                  </a:rPr>
                </a:br>
                <a:r>
                  <a:rPr lang="en-US" b="0" dirty="0">
                    <a:solidFill>
                      <a:srgbClr val="374151"/>
                    </a:solidFill>
                    <a:latin typeface="Söhne"/>
                  </a:rPr>
                  <a:t>population parameter </a:t>
                </a:r>
                <a14:m>
                  <m:oMath xmlns:m="http://schemas.openxmlformats.org/officeDocument/2006/math">
                    <m:r>
                      <a:rPr lang="en-US" b="0" i="1" smtClean="0">
                        <a:solidFill>
                          <a:srgbClr val="374151"/>
                        </a:solidFill>
                        <a:latin typeface="Cambria Math" panose="02040503050406030204" pitchFamily="18" charset="0"/>
                        <a:ea typeface="Cambria Math" panose="02040503050406030204" pitchFamily="18" charset="0"/>
                      </a:rPr>
                      <m:t>𝜇</m:t>
                    </m:r>
                  </m:oMath>
                </a14:m>
                <a:r>
                  <a:rPr lang="en-US" b="0" dirty="0">
                    <a:solidFill>
                      <a:srgbClr val="374151"/>
                    </a:solidFill>
                    <a:latin typeface="Söhne"/>
                  </a:rPr>
                  <a:t> (average of population) is fixed</a:t>
                </a:r>
              </a:p>
              <a:p>
                <a:pPr algn="l"/>
                <a:endParaRPr lang="en-US" dirty="0">
                  <a:solidFill>
                    <a:srgbClr val="374151"/>
                  </a:solidFill>
                  <a:latin typeface="Söhne"/>
                </a:endParaRPr>
              </a:p>
              <a:p>
                <a:pPr algn="l"/>
                <a:r>
                  <a:rPr lang="en-US" dirty="0">
                    <a:solidFill>
                      <a:srgbClr val="374151"/>
                    </a:solidFill>
                    <a:latin typeface="Söhne"/>
                  </a:rPr>
                  <a:t>Wrong interpretation: </a:t>
                </a:r>
              </a:p>
              <a:p>
                <a:pPr marL="857250" indent="-857250" algn="l">
                  <a:buFont typeface="Arial" panose="020B0604020202020204" pitchFamily="34" charset="0"/>
                  <a:buChar char="•"/>
                </a:pPr>
                <a:r>
                  <a:rPr lang="en-US" b="0" dirty="0">
                    <a:solidFill>
                      <a:srgbClr val="374151"/>
                    </a:solidFill>
                    <a:latin typeface="Söhne"/>
                  </a:rPr>
                  <a:t>With a chance of 95% the confidence interval contains </a:t>
                </a:r>
                <a14:m>
                  <m:oMath xmlns:m="http://schemas.openxmlformats.org/officeDocument/2006/math">
                    <m:r>
                      <a:rPr lang="en-US" b="0" i="1" smtClean="0">
                        <a:solidFill>
                          <a:srgbClr val="374151"/>
                        </a:solidFill>
                        <a:latin typeface="Cambria Math" panose="02040503050406030204" pitchFamily="18" charset="0"/>
                        <a:ea typeface="Cambria Math" panose="02040503050406030204" pitchFamily="18" charset="0"/>
                      </a:rPr>
                      <m:t>𝜇</m:t>
                    </m:r>
                  </m:oMath>
                </a14:m>
                <a:endParaRPr lang="en-US" b="0" dirty="0">
                  <a:solidFill>
                    <a:srgbClr val="374151"/>
                  </a:solidFill>
                  <a:latin typeface="Söhne"/>
                </a:endParaRPr>
              </a:p>
              <a:p>
                <a:pPr algn="l"/>
                <a:endParaRPr lang="en-US" b="0" dirty="0">
                  <a:solidFill>
                    <a:srgbClr val="374151"/>
                  </a:solidFill>
                  <a:latin typeface="Söhne"/>
                </a:endParaRPr>
              </a:p>
              <a:p>
                <a:pPr algn="l"/>
                <a:r>
                  <a:rPr lang="en-US" dirty="0">
                    <a:solidFill>
                      <a:srgbClr val="374151"/>
                    </a:solidFill>
                    <a:latin typeface="Söhne"/>
                  </a:rPr>
                  <a:t>Correct interpretation: </a:t>
                </a:r>
              </a:p>
              <a:p>
                <a:pPr marL="857250" indent="-857250" algn="l">
                  <a:buFont typeface="Arial" panose="020B0604020202020204" pitchFamily="34" charset="0"/>
                  <a:buChar char="•"/>
                </a:pPr>
                <a:r>
                  <a:rPr lang="en-US" b="0" dirty="0">
                    <a:solidFill>
                      <a:srgbClr val="374151"/>
                    </a:solidFill>
                    <a:latin typeface="Söhne"/>
                  </a:rPr>
                  <a:t>If sampling process is repeated many times or infinitely</a:t>
                </a:r>
              </a:p>
              <a:p>
                <a:pPr marL="857250" indent="-857250" algn="l">
                  <a:buFont typeface="Arial" panose="020B0604020202020204" pitchFamily="34" charset="0"/>
                  <a:buChar char="•"/>
                </a:pPr>
                <a:r>
                  <a:rPr lang="en-US" b="0" dirty="0">
                    <a:solidFill>
                      <a:srgbClr val="374151"/>
                    </a:solidFill>
                    <a:latin typeface="Söhne"/>
                  </a:rPr>
                  <a:t>confidence intervals are generated each time</a:t>
                </a:r>
              </a:p>
              <a:p>
                <a:pPr marL="857250" indent="-857250" algn="l">
                  <a:buFont typeface="Arial" panose="020B0604020202020204" pitchFamily="34" charset="0"/>
                  <a:buChar char="•"/>
                </a:pPr>
                <a:r>
                  <a:rPr lang="en-US" b="0" dirty="0">
                    <a:solidFill>
                      <a:srgbClr val="374151"/>
                    </a:solidFill>
                    <a:latin typeface="Söhne"/>
                  </a:rPr>
                  <a:t>95% of these confidence intervals contain </a:t>
                </a:r>
                <a14:m>
                  <m:oMath xmlns:m="http://schemas.openxmlformats.org/officeDocument/2006/math">
                    <m:r>
                      <a:rPr lang="en-US" b="0" i="1" smtClean="0">
                        <a:solidFill>
                          <a:srgbClr val="374151"/>
                        </a:solidFill>
                        <a:latin typeface="Cambria Math" panose="02040503050406030204" pitchFamily="18" charset="0"/>
                        <a:ea typeface="Cambria Math" panose="02040503050406030204" pitchFamily="18" charset="0"/>
                      </a:rPr>
                      <m:t>𝜇</m:t>
                    </m:r>
                  </m:oMath>
                </a14:m>
                <a:endParaRPr lang="en-US" b="0" dirty="0">
                  <a:solidFill>
                    <a:srgbClr val="374151"/>
                  </a:solidFill>
                  <a:latin typeface="Söhne"/>
                </a:endParaRPr>
              </a:p>
            </p:txBody>
          </p:sp>
        </mc:Choice>
        <mc:Fallback xmlns="">
          <p:sp>
            <p:nvSpPr>
              <p:cNvPr id="9" name="Textfeld 8">
                <a:extLst>
                  <a:ext uri="{FF2B5EF4-FFF2-40B4-BE49-F238E27FC236}">
                    <a16:creationId xmlns:a16="http://schemas.microsoft.com/office/drawing/2014/main" id="{9C2442DC-B8E5-44AC-5FD3-85ADD106FAAA}"/>
                  </a:ext>
                </a:extLst>
              </p:cNvPr>
              <p:cNvSpPr txBox="1">
                <a:spLocks noRot="1" noChangeAspect="1" noMove="1" noResize="1" noEditPoints="1" noAdjustHandles="1" noChangeArrowheads="1" noChangeShapeType="1" noTextEdit="1"/>
              </p:cNvSpPr>
              <p:nvPr/>
            </p:nvSpPr>
            <p:spPr>
              <a:xfrm>
                <a:off x="27851100" y="8306855"/>
                <a:ext cx="19979444" cy="9325630"/>
              </a:xfrm>
              <a:prstGeom prst="rect">
                <a:avLst/>
              </a:prstGeom>
              <a:blipFill>
                <a:blip r:embed="rId4"/>
                <a:stretch>
                  <a:fillRect l="-1861" t="-2027" b="-3532"/>
                </a:stretch>
              </a:blipFill>
              <a:ln w="25400" cap="flat">
                <a:noFill/>
                <a:miter lim="400000"/>
              </a:ln>
              <a:effectLst/>
            </p:spPr>
            <p:txBody>
              <a:bodyPr/>
              <a:lstStyle/>
              <a:p>
                <a:r>
                  <a:rPr lang="de-DE">
                    <a:noFill/>
                  </a:rPr>
                  <a:t> </a:t>
                </a:r>
              </a:p>
            </p:txBody>
          </p:sp>
        </mc:Fallback>
      </mc:AlternateContent>
    </p:spTree>
    <p:extLst>
      <p:ext uri="{BB962C8B-B14F-4D97-AF65-F5344CB8AC3E}">
        <p14:creationId xmlns:p14="http://schemas.microsoft.com/office/powerpoint/2010/main" val="221888002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CB14F394-7E39-D9A6-DEDE-3270BB137A72}"/>
              </a:ext>
            </a:extLst>
          </p:cNvPr>
          <p:cNvSpPr txBox="1"/>
          <p:nvPr/>
        </p:nvSpPr>
        <p:spPr>
          <a:xfrm>
            <a:off x="3038836" y="2141359"/>
            <a:ext cx="12218088"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Resampling</a:t>
            </a:r>
            <a:endParaRPr lang="de-DE" sz="15000" dirty="0">
              <a:solidFill>
                <a:schemeClr val="tx1"/>
              </a:solidFill>
            </a:endParaRPr>
          </a:p>
        </p:txBody>
      </p:sp>
      <p:sp>
        <p:nvSpPr>
          <p:cNvPr id="3" name="Shape">
            <a:extLst>
              <a:ext uri="{FF2B5EF4-FFF2-40B4-BE49-F238E27FC236}">
                <a16:creationId xmlns:a16="http://schemas.microsoft.com/office/drawing/2014/main" id="{2D32193F-9CC3-3787-EB4A-93DD2067F99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B843881E-3C07-16A1-CD94-7A803A233B7D}"/>
              </a:ext>
            </a:extLst>
          </p:cNvPr>
          <p:cNvSpPr txBox="1"/>
          <p:nvPr/>
        </p:nvSpPr>
        <p:spPr>
          <a:xfrm>
            <a:off x="7095034" y="4937247"/>
            <a:ext cx="3701562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set of methods of statistical inference that involve drawing repeated samples from original data samples</a:t>
            </a:r>
            <a:endParaRPr lang="en-US" b="0" dirty="0">
              <a:solidFill>
                <a:srgbClr val="FF0000"/>
              </a:solidFill>
              <a:latin typeface="Montserrat SemiBold"/>
              <a:sym typeface="Montserrat Regular"/>
            </a:endParaRPr>
          </a:p>
        </p:txBody>
      </p:sp>
      <p:sp>
        <p:nvSpPr>
          <p:cNvPr id="6" name="Foliennummernplatzhalter 5">
            <a:extLst>
              <a:ext uri="{FF2B5EF4-FFF2-40B4-BE49-F238E27FC236}">
                <a16:creationId xmlns:a16="http://schemas.microsoft.com/office/drawing/2014/main" id="{271CAA82-266E-7932-A96F-D9E6AE6435A5}"/>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45</a:t>
            </a:fld>
            <a:endParaRPr lang="de-DE"/>
          </a:p>
        </p:txBody>
      </p:sp>
      <p:graphicFrame>
        <p:nvGraphicFramePr>
          <p:cNvPr id="13" name="Tabelle 13">
            <a:extLst>
              <a:ext uri="{FF2B5EF4-FFF2-40B4-BE49-F238E27FC236}">
                <a16:creationId xmlns:a16="http://schemas.microsoft.com/office/drawing/2014/main" id="{D664461B-F646-42A4-936F-720255B6ED80}"/>
              </a:ext>
            </a:extLst>
          </p:cNvPr>
          <p:cNvGraphicFramePr>
            <a:graphicFrameLocks noGrp="1"/>
          </p:cNvGraphicFramePr>
          <p:nvPr>
            <p:extLst>
              <p:ext uri="{D42A27DB-BD31-4B8C-83A1-F6EECF244321}">
                <p14:modId xmlns:p14="http://schemas.microsoft.com/office/powerpoint/2010/main" val="2411884781"/>
              </p:ext>
            </p:extLst>
          </p:nvPr>
        </p:nvGraphicFramePr>
        <p:xfrm>
          <a:off x="7694862" y="8184578"/>
          <a:ext cx="34078779" cy="16624800"/>
        </p:xfrm>
        <a:graphic>
          <a:graphicData uri="http://schemas.openxmlformats.org/drawingml/2006/table">
            <a:tbl>
              <a:tblPr firstRow="1" bandRow="1">
                <a:tableStyleId>{5940675A-B579-460E-94D1-54222C63F5DA}</a:tableStyleId>
              </a:tblPr>
              <a:tblGrid>
                <a:gridCol w="7269766">
                  <a:extLst>
                    <a:ext uri="{9D8B030D-6E8A-4147-A177-3AD203B41FA5}">
                      <a16:colId xmlns:a16="http://schemas.microsoft.com/office/drawing/2014/main" val="1666958209"/>
                    </a:ext>
                  </a:extLst>
                </a:gridCol>
                <a:gridCol w="26809013">
                  <a:extLst>
                    <a:ext uri="{9D8B030D-6E8A-4147-A177-3AD203B41FA5}">
                      <a16:colId xmlns:a16="http://schemas.microsoft.com/office/drawing/2014/main" val="1613998566"/>
                    </a:ext>
                  </a:extLst>
                </a:gridCol>
              </a:tblGrid>
              <a:tr h="4725674">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6000" b="1" dirty="0">
                          <a:solidFill>
                            <a:schemeClr val="tx1">
                              <a:lumMod val="50000"/>
                            </a:schemeClr>
                          </a:solidFill>
                          <a:latin typeface="Söhne"/>
                        </a:rPr>
                        <a:t>What is it good for?</a:t>
                      </a:r>
                    </a:p>
                    <a:p>
                      <a:pPr algn="l"/>
                      <a:endParaRPr lang="de-DE" sz="6000" b="1" dirty="0">
                        <a:solidFill>
                          <a:schemeClr val="tx1">
                            <a:lumMod val="50000"/>
                          </a:schemeClr>
                        </a:solidFill>
                      </a:endParaRPr>
                    </a:p>
                  </a:txBody>
                  <a:tcPr marL="180000" marR="180000" marT="180000" marB="180000">
                    <a:solidFill>
                      <a:schemeClr val="bg1">
                        <a:lumMod val="85000"/>
                      </a:schemeClr>
                    </a:solidFill>
                  </a:tcPr>
                </a:tc>
                <a:tc>
                  <a:txBody>
                    <a:bodyPr/>
                    <a:lstStyle/>
                    <a:p>
                      <a:pPr marL="857250" indent="-857250" algn="l">
                        <a:buFont typeface="Arial" panose="020B0604020202020204" pitchFamily="34" charset="0"/>
                        <a:buChar char="•"/>
                      </a:pPr>
                      <a:r>
                        <a:rPr lang="en-US" sz="6000" b="0" dirty="0">
                          <a:solidFill>
                            <a:schemeClr val="tx1">
                              <a:lumMod val="50000"/>
                            </a:schemeClr>
                          </a:solidFill>
                          <a:latin typeface="Söhne"/>
                        </a:rPr>
                        <a:t>V</a:t>
                      </a:r>
                      <a:r>
                        <a:rPr lang="en-US" sz="6000" b="0" i="0" dirty="0">
                          <a:solidFill>
                            <a:schemeClr val="tx1">
                              <a:lumMod val="50000"/>
                            </a:schemeClr>
                          </a:solidFill>
                          <a:effectLst/>
                          <a:latin typeface="Söhne"/>
                        </a:rPr>
                        <a:t>ersatile method to make statistical inferences about a dataset</a:t>
                      </a:r>
                    </a:p>
                    <a:p>
                      <a:pPr marL="857250" indent="-857250" algn="l">
                        <a:buFont typeface="Arial" panose="020B0604020202020204" pitchFamily="34" charset="0"/>
                        <a:buChar char="•"/>
                      </a:pPr>
                      <a:endParaRPr lang="en-US" sz="6000" b="0" dirty="0">
                        <a:solidFill>
                          <a:schemeClr val="tx1">
                            <a:lumMod val="50000"/>
                          </a:schemeClr>
                        </a:solidFill>
                        <a:latin typeface="Söhne"/>
                      </a:endParaRPr>
                    </a:p>
                    <a:p>
                      <a:pPr marL="857250" indent="-857250" algn="l">
                        <a:buFont typeface="Arial" panose="020B0604020202020204" pitchFamily="34" charset="0"/>
                        <a:buChar char="•"/>
                      </a:pPr>
                      <a:r>
                        <a:rPr lang="en-US" sz="6000" b="0" dirty="0">
                          <a:solidFill>
                            <a:schemeClr val="tx1">
                              <a:lumMod val="50000"/>
                            </a:schemeClr>
                          </a:solidFill>
                          <a:latin typeface="Söhne"/>
                        </a:rPr>
                        <a:t>It helps to validate models </a:t>
                      </a:r>
                    </a:p>
                    <a:p>
                      <a:pPr lvl="6" indent="0" algn="l"/>
                      <a:r>
                        <a:rPr lang="en-US" sz="6000" b="0" dirty="0">
                          <a:solidFill>
                            <a:schemeClr val="tx1">
                              <a:lumMod val="50000"/>
                            </a:schemeClr>
                          </a:solidFill>
                          <a:latin typeface="Söhne"/>
                        </a:rPr>
                        <a:t>		by using random subsets (bootstrap) </a:t>
                      </a:r>
                    </a:p>
                    <a:p>
                      <a:pPr lvl="6" indent="0" algn="l"/>
                      <a:r>
                        <a:rPr lang="en-US" sz="6000" b="0" dirty="0">
                          <a:solidFill>
                            <a:schemeClr val="tx1">
                              <a:lumMod val="50000"/>
                            </a:schemeClr>
                          </a:solidFill>
                          <a:latin typeface="Söhne"/>
                        </a:rPr>
                        <a:t>		or sequences (cross-validation) dataset</a:t>
                      </a:r>
                    </a:p>
                    <a:p>
                      <a:pPr lvl="6" indent="0" algn="l"/>
                      <a:endParaRPr lang="en-US" sz="6000" b="0" dirty="0">
                        <a:solidFill>
                          <a:schemeClr val="tx1">
                            <a:lumMod val="50000"/>
                          </a:schemeClr>
                        </a:solidFill>
                        <a:latin typeface="Söhne"/>
                      </a:endParaRPr>
                    </a:p>
                    <a:p>
                      <a:pPr marL="857250" indent="-857250" algn="l">
                        <a:buFont typeface="Arial" panose="020B0604020202020204" pitchFamily="34" charset="0"/>
                        <a:buChar char="•"/>
                      </a:pPr>
                      <a:r>
                        <a:rPr lang="en-US" sz="6000" b="0" dirty="0">
                          <a:solidFill>
                            <a:schemeClr val="tx1">
                              <a:lumMod val="50000"/>
                            </a:schemeClr>
                          </a:solidFill>
                          <a:latin typeface="Söhne"/>
                        </a:rPr>
                        <a:t>It extends possibilities for hypothesis testing and estimation </a:t>
                      </a:r>
                    </a:p>
                  </a:txBody>
                  <a:tcPr marL="180000" marR="180000" marT="180000" marB="180000"/>
                </a:tc>
                <a:extLst>
                  <a:ext uri="{0D108BD9-81ED-4DB2-BD59-A6C34878D82A}">
                    <a16:rowId xmlns:a16="http://schemas.microsoft.com/office/drawing/2014/main" val="3545390521"/>
                  </a:ext>
                </a:extLst>
              </a:tr>
              <a:tr h="3004783">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6000" b="1" dirty="0">
                          <a:solidFill>
                            <a:schemeClr val="tx1">
                              <a:lumMod val="50000"/>
                            </a:schemeClr>
                          </a:solidFill>
                          <a:latin typeface="Söhne"/>
                        </a:rPr>
                        <a:t>Example: 		</a:t>
                      </a:r>
                    </a:p>
                    <a:p>
                      <a:pPr marL="0" marR="0" lvl="0" indent="0" algn="l" defTabSz="1651000" eaLnBrk="1" fontAlgn="auto" latinLnBrk="0" hangingPunct="1">
                        <a:lnSpc>
                          <a:spcPct val="100000"/>
                        </a:lnSpc>
                        <a:spcBef>
                          <a:spcPts val="0"/>
                        </a:spcBef>
                        <a:spcAft>
                          <a:spcPts val="0"/>
                        </a:spcAft>
                        <a:buClrTx/>
                        <a:buSzTx/>
                        <a:buFontTx/>
                        <a:buNone/>
                        <a:tabLst/>
                        <a:defRPr/>
                      </a:pPr>
                      <a:r>
                        <a:rPr lang="en-US" sz="6000" b="1" dirty="0">
                          <a:solidFill>
                            <a:schemeClr val="tx1">
                              <a:lumMod val="50000"/>
                            </a:schemeClr>
                          </a:solidFill>
                          <a:latin typeface="Söhne"/>
                        </a:rPr>
                        <a:t>Bootstrap </a:t>
                      </a:r>
                    </a:p>
                    <a:p>
                      <a:pPr algn="l"/>
                      <a:endParaRPr lang="de-DE" sz="6000" b="1" dirty="0">
                        <a:solidFill>
                          <a:schemeClr val="tx1">
                            <a:lumMod val="50000"/>
                          </a:schemeClr>
                        </a:solidFill>
                      </a:endParaRPr>
                    </a:p>
                  </a:txBody>
                  <a:tcPr marL="180000" marR="180000" marT="180000" marB="180000">
                    <a:solidFill>
                      <a:schemeClr val="bg1">
                        <a:lumMod val="85000"/>
                      </a:schemeClr>
                    </a:solidFill>
                  </a:tcPr>
                </a:tc>
                <a:tc>
                  <a:txBody>
                    <a:bodyPr/>
                    <a:lstStyle/>
                    <a:p>
                      <a:pPr marL="857250" indent="-857250" algn="l">
                        <a:buFont typeface="Arial" panose="020B0604020202020204" pitchFamily="34" charset="0"/>
                        <a:buChar char="•"/>
                      </a:pPr>
                      <a:r>
                        <a:rPr lang="en-US" sz="6000" b="0" dirty="0">
                          <a:solidFill>
                            <a:schemeClr val="tx1">
                              <a:lumMod val="50000"/>
                            </a:schemeClr>
                          </a:solidFill>
                          <a:latin typeface="Söhne"/>
                        </a:rPr>
                        <a:t>Many resamples (with replacement) of the observed dataset are generated</a:t>
                      </a:r>
                    </a:p>
                    <a:p>
                      <a:pPr marL="857250" indent="-857250" algn="l">
                        <a:buFont typeface="Arial" panose="020B0604020202020204" pitchFamily="34" charset="0"/>
                        <a:buChar char="•"/>
                      </a:pPr>
                      <a:endParaRPr lang="en-US" sz="6000" b="0" dirty="0">
                        <a:solidFill>
                          <a:schemeClr val="tx1">
                            <a:lumMod val="50000"/>
                          </a:schemeClr>
                        </a:solidFill>
                        <a:latin typeface="Söhne"/>
                      </a:endParaRPr>
                    </a:p>
                    <a:p>
                      <a:pPr marL="857250" indent="-857250" algn="l">
                        <a:buFont typeface="Arial" panose="020B0604020202020204" pitchFamily="34" charset="0"/>
                        <a:buChar char="•"/>
                      </a:pPr>
                      <a:r>
                        <a:rPr lang="en-US" sz="6000" b="0" dirty="0">
                          <a:solidFill>
                            <a:schemeClr val="tx1">
                              <a:lumMod val="50000"/>
                            </a:schemeClr>
                          </a:solidFill>
                          <a:latin typeface="Söhne"/>
                        </a:rPr>
                        <a:t>Arbitrary distribution is transformed into normal distribution</a:t>
                      </a:r>
                    </a:p>
                    <a:p>
                      <a:pPr marL="857250" indent="-857250" algn="l">
                        <a:buFont typeface="Arial" panose="020B0604020202020204" pitchFamily="34" charset="0"/>
                        <a:buChar char="•"/>
                      </a:pPr>
                      <a:endParaRPr lang="en-US" sz="6000" b="0" dirty="0">
                        <a:solidFill>
                          <a:schemeClr val="tx1">
                            <a:lumMod val="50000"/>
                          </a:schemeClr>
                        </a:solidFill>
                        <a:latin typeface="Söhne"/>
                      </a:endParaRPr>
                    </a:p>
                    <a:p>
                      <a:pPr marL="857250" indent="-857250" algn="l">
                        <a:buFont typeface="Arial" panose="020B0604020202020204" pitchFamily="34" charset="0"/>
                        <a:buChar char="•"/>
                      </a:pPr>
                      <a:r>
                        <a:rPr lang="en-US" sz="6000" b="0" dirty="0">
                          <a:solidFill>
                            <a:schemeClr val="tx1">
                              <a:lumMod val="50000"/>
                            </a:schemeClr>
                          </a:solidFill>
                          <a:latin typeface="Söhne"/>
                        </a:rPr>
                        <a:t>convenient for estimation and hypothesis testing.</a:t>
                      </a:r>
                    </a:p>
                  </a:txBody>
                  <a:tcPr marL="180000" marR="180000" marT="180000" marB="180000"/>
                </a:tc>
                <a:extLst>
                  <a:ext uri="{0D108BD9-81ED-4DB2-BD59-A6C34878D82A}">
                    <a16:rowId xmlns:a16="http://schemas.microsoft.com/office/drawing/2014/main" val="2200957375"/>
                  </a:ext>
                </a:extLst>
              </a:tr>
              <a:tr h="3004783">
                <a:tc>
                  <a:txBody>
                    <a:bodyPr/>
                    <a:lstStyle/>
                    <a:p>
                      <a:pPr algn="l"/>
                      <a:r>
                        <a:rPr lang="en-US" sz="6000" b="1" dirty="0">
                          <a:solidFill>
                            <a:schemeClr val="tx1">
                              <a:lumMod val="50000"/>
                            </a:schemeClr>
                          </a:solidFill>
                          <a:latin typeface="Söhne"/>
                        </a:rPr>
                        <a:t>Example: 		</a:t>
                      </a:r>
                    </a:p>
                    <a:p>
                      <a:pPr algn="l"/>
                      <a:r>
                        <a:rPr lang="en-US" sz="6000" b="1" dirty="0">
                          <a:solidFill>
                            <a:schemeClr val="tx1">
                              <a:lumMod val="50000"/>
                            </a:schemeClr>
                          </a:solidFill>
                          <a:latin typeface="Söhne"/>
                        </a:rPr>
                        <a:t>Cross-validation</a:t>
                      </a:r>
                      <a:endParaRPr lang="de-DE" sz="6000" b="1" dirty="0">
                        <a:solidFill>
                          <a:schemeClr val="tx1">
                            <a:lumMod val="50000"/>
                          </a:schemeClr>
                        </a:solidFill>
                      </a:endParaRPr>
                    </a:p>
                  </a:txBody>
                  <a:tcPr marL="180000" marR="180000" marT="180000" marB="180000">
                    <a:solidFill>
                      <a:schemeClr val="bg1">
                        <a:lumMod val="85000"/>
                      </a:schemeClr>
                    </a:solidFill>
                  </a:tcPr>
                </a:tc>
                <a:tc>
                  <a:txBody>
                    <a:bodyPr/>
                    <a:lstStyle/>
                    <a:p>
                      <a:pPr marL="857250" indent="-857250" algn="l">
                        <a:buFont typeface="Arial" panose="020B0604020202020204" pitchFamily="34" charset="0"/>
                        <a:buChar char="•"/>
                      </a:pPr>
                      <a:r>
                        <a:rPr lang="en-US" sz="6000" b="0" dirty="0">
                          <a:solidFill>
                            <a:schemeClr val="tx1">
                              <a:lumMod val="50000"/>
                            </a:schemeClr>
                          </a:solidFill>
                          <a:latin typeface="Söhne"/>
                        </a:rPr>
                        <a:t>a form of resampling used to prevent overfitting in machine learning models</a:t>
                      </a:r>
                    </a:p>
                    <a:p>
                      <a:pPr marL="857250" indent="-857250" algn="l">
                        <a:buFont typeface="Arial" panose="020B0604020202020204" pitchFamily="34" charset="0"/>
                        <a:buChar char="•"/>
                      </a:pPr>
                      <a:endParaRPr lang="en-US" sz="6000" b="0" dirty="0">
                        <a:solidFill>
                          <a:schemeClr val="tx1">
                            <a:lumMod val="50000"/>
                          </a:schemeClr>
                        </a:solidFill>
                        <a:latin typeface="Söhne"/>
                      </a:endParaRPr>
                    </a:p>
                    <a:p>
                      <a:pPr marL="857250" indent="-857250" algn="l">
                        <a:buFont typeface="Arial" panose="020B0604020202020204" pitchFamily="34" charset="0"/>
                        <a:buChar char="•"/>
                      </a:pPr>
                      <a:r>
                        <a:rPr lang="en-US" sz="6000" b="0" dirty="0">
                          <a:solidFill>
                            <a:schemeClr val="tx1">
                              <a:lumMod val="50000"/>
                            </a:schemeClr>
                          </a:solidFill>
                          <a:latin typeface="Söhne"/>
                        </a:rPr>
                        <a:t>dataset is divided into 'k' subsets; used for training the model</a:t>
                      </a:r>
                    </a:p>
                    <a:p>
                      <a:pPr marL="857250" indent="-857250" algn="l">
                        <a:buFont typeface="Arial" panose="020B0604020202020204" pitchFamily="34" charset="0"/>
                        <a:buChar char="•"/>
                      </a:pPr>
                      <a:endParaRPr lang="en-US" sz="6000" b="0" dirty="0">
                        <a:solidFill>
                          <a:schemeClr val="tx1">
                            <a:lumMod val="50000"/>
                          </a:schemeClr>
                        </a:solidFill>
                        <a:latin typeface="Söhne"/>
                      </a:endParaRPr>
                    </a:p>
                    <a:p>
                      <a:pPr marL="857250" indent="-857250" algn="l">
                        <a:buFont typeface="Arial" panose="020B0604020202020204" pitchFamily="34" charset="0"/>
                        <a:buChar char="•"/>
                      </a:pPr>
                      <a:r>
                        <a:rPr lang="en-US" sz="6000" b="0" dirty="0">
                          <a:solidFill>
                            <a:schemeClr val="tx1">
                              <a:lumMod val="50000"/>
                            </a:schemeClr>
                          </a:solidFill>
                          <a:latin typeface="Söhne"/>
                        </a:rPr>
                        <a:t>respective residual data is used as test set</a:t>
                      </a:r>
                    </a:p>
                  </a:txBody>
                  <a:tcPr marL="180000" marR="180000" marT="180000" marB="180000"/>
                </a:tc>
                <a:extLst>
                  <a:ext uri="{0D108BD9-81ED-4DB2-BD59-A6C34878D82A}">
                    <a16:rowId xmlns:a16="http://schemas.microsoft.com/office/drawing/2014/main" val="2804193877"/>
                  </a:ext>
                </a:extLst>
              </a:tr>
            </a:tbl>
          </a:graphicData>
        </a:graphic>
      </p:graphicFrame>
    </p:spTree>
    <p:extLst>
      <p:ext uri="{BB962C8B-B14F-4D97-AF65-F5344CB8AC3E}">
        <p14:creationId xmlns:p14="http://schemas.microsoft.com/office/powerpoint/2010/main" val="276364519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CB14F394-7E39-D9A6-DEDE-3270BB137A72}"/>
              </a:ext>
            </a:extLst>
          </p:cNvPr>
          <p:cNvSpPr txBox="1"/>
          <p:nvPr/>
        </p:nvSpPr>
        <p:spPr>
          <a:xfrm>
            <a:off x="3038836" y="2141359"/>
            <a:ext cx="1481495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Bootstrapping</a:t>
            </a:r>
          </a:p>
        </p:txBody>
      </p:sp>
      <p:sp>
        <p:nvSpPr>
          <p:cNvPr id="3" name="Shape">
            <a:extLst>
              <a:ext uri="{FF2B5EF4-FFF2-40B4-BE49-F238E27FC236}">
                <a16:creationId xmlns:a16="http://schemas.microsoft.com/office/drawing/2014/main" id="{2D32193F-9CC3-3787-EB4A-93DD2067F99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B843881E-3C07-16A1-CD94-7A803A233B7D}"/>
              </a:ext>
            </a:extLst>
          </p:cNvPr>
          <p:cNvSpPr txBox="1"/>
          <p:nvPr/>
        </p:nvSpPr>
        <p:spPr>
          <a:xfrm>
            <a:off x="7095034" y="4937247"/>
            <a:ext cx="3701562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resampling method that involves drawing repeated samples from the original data set, with replacement. Each sample drawn is the same size as the original dataset.</a:t>
            </a:r>
          </a:p>
        </p:txBody>
      </p:sp>
      <p:sp>
        <p:nvSpPr>
          <p:cNvPr id="6" name="Foliennummernplatzhalter 5">
            <a:extLst>
              <a:ext uri="{FF2B5EF4-FFF2-40B4-BE49-F238E27FC236}">
                <a16:creationId xmlns:a16="http://schemas.microsoft.com/office/drawing/2014/main" id="{250390AB-4538-4D64-CE04-B8203B5C7FE1}"/>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46</a:t>
            </a:fld>
            <a:endParaRPr lang="de-DE"/>
          </a:p>
        </p:txBody>
      </p:sp>
      <p:sp>
        <p:nvSpPr>
          <p:cNvPr id="8" name="Textfeld 7">
            <a:extLst>
              <a:ext uri="{FF2B5EF4-FFF2-40B4-BE49-F238E27FC236}">
                <a16:creationId xmlns:a16="http://schemas.microsoft.com/office/drawing/2014/main" id="{10708E41-7A2C-C7D4-8087-90554EA3821E}"/>
              </a:ext>
            </a:extLst>
          </p:cNvPr>
          <p:cNvSpPr txBox="1"/>
          <p:nvPr/>
        </p:nvSpPr>
        <p:spPr>
          <a:xfrm>
            <a:off x="23469601" y="8653369"/>
            <a:ext cx="23420760" cy="16712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Procedure</a:t>
            </a:r>
            <a:r>
              <a:rPr lang="en-US" b="0" dirty="0">
                <a:solidFill>
                  <a:srgbClr val="374151"/>
                </a:solidFill>
                <a:latin typeface="Söhne"/>
              </a:rPr>
              <a:t>:</a:t>
            </a:r>
          </a:p>
          <a:p>
            <a:pPr marL="857250" indent="-857250" algn="l">
              <a:buFont typeface="Arial" panose="020B0604020202020204" pitchFamily="34" charset="0"/>
              <a:buChar char="•"/>
            </a:pPr>
            <a:r>
              <a:rPr lang="en-US" b="0" dirty="0">
                <a:solidFill>
                  <a:srgbClr val="374151"/>
                </a:solidFill>
                <a:latin typeface="Söhne"/>
              </a:rPr>
              <a:t>Draw sample from the original dataset with replacement </a:t>
            </a:r>
          </a:p>
          <a:p>
            <a:pPr marL="857250" indent="-857250" algn="l">
              <a:buFont typeface="Arial" panose="020B0604020202020204" pitchFamily="34" charset="0"/>
              <a:buChar char="•"/>
            </a:pPr>
            <a:r>
              <a:rPr lang="en-US" b="0" dirty="0">
                <a:solidFill>
                  <a:srgbClr val="374151"/>
                </a:solidFill>
                <a:latin typeface="Söhne"/>
              </a:rPr>
              <a:t>Often of same size like original dataset</a:t>
            </a:r>
          </a:p>
          <a:p>
            <a:pPr marL="857250" indent="-857250" algn="l">
              <a:buFont typeface="Arial" panose="020B0604020202020204" pitchFamily="34" charset="0"/>
              <a:buChar char="•"/>
            </a:pPr>
            <a:r>
              <a:rPr lang="en-US" b="0" dirty="0">
                <a:solidFill>
                  <a:srgbClr val="374151"/>
                </a:solidFill>
                <a:latin typeface="Söhne"/>
              </a:rPr>
              <a:t>Compute desired statistic from this resample</a:t>
            </a:r>
          </a:p>
          <a:p>
            <a:pPr marL="857250" indent="-857250" algn="l">
              <a:buFont typeface="Arial" panose="020B0604020202020204" pitchFamily="34" charset="0"/>
              <a:buChar char="•"/>
            </a:pPr>
            <a:r>
              <a:rPr lang="en-US" b="0" dirty="0">
                <a:solidFill>
                  <a:srgbClr val="374151"/>
                </a:solidFill>
                <a:latin typeface="Söhne"/>
              </a:rPr>
              <a:t>Repeat the process multiple times (often thousands or tens of thousands of times), each time storing the statistic.</a:t>
            </a:r>
          </a:p>
          <a:p>
            <a:pPr marL="857250" indent="-857250" algn="l">
              <a:buFont typeface="Arial" panose="020B0604020202020204" pitchFamily="34" charset="0"/>
              <a:buChar char="•"/>
            </a:pPr>
            <a:r>
              <a:rPr lang="en-US" b="0" dirty="0">
                <a:solidFill>
                  <a:srgbClr val="374151"/>
                </a:solidFill>
                <a:latin typeface="Söhne"/>
              </a:rPr>
              <a:t>Use distribution of these bootstrapped statistics to make inferences about the </a:t>
            </a:r>
            <a:r>
              <a:rPr lang="en-US" b="0" u="sng" dirty="0">
                <a:solidFill>
                  <a:srgbClr val="374151"/>
                </a:solidFill>
                <a:latin typeface="Söhne"/>
              </a:rPr>
              <a:t>population</a:t>
            </a:r>
            <a:r>
              <a:rPr lang="en-US" b="0" dirty="0">
                <a:solidFill>
                  <a:srgbClr val="374151"/>
                </a:solidFill>
                <a:latin typeface="Söhne"/>
              </a:rPr>
              <a:t>.</a:t>
            </a:r>
          </a:p>
          <a:p>
            <a:pPr algn="l"/>
            <a:endParaRPr lang="en-US" b="0" dirty="0">
              <a:solidFill>
                <a:srgbClr val="374151"/>
              </a:solidFill>
              <a:latin typeface="Söhne"/>
            </a:endParaRPr>
          </a:p>
          <a:p>
            <a:pPr algn="l"/>
            <a:r>
              <a:rPr lang="en-US" dirty="0">
                <a:solidFill>
                  <a:srgbClr val="374151"/>
                </a:solidFill>
                <a:latin typeface="Söhne"/>
              </a:rPr>
              <a:t>Why does it make sense?</a:t>
            </a:r>
            <a:endParaRPr lang="en-US" b="0" dirty="0">
              <a:solidFill>
                <a:srgbClr val="374151"/>
              </a:solidFill>
              <a:latin typeface="Söhne"/>
            </a:endParaRPr>
          </a:p>
          <a:p>
            <a:pPr marL="857250" indent="-857250" algn="l">
              <a:buFont typeface="Arial" panose="020B0604020202020204" pitchFamily="34" charset="0"/>
              <a:buChar char="•"/>
            </a:pPr>
            <a:r>
              <a:rPr lang="en-US" b="0" dirty="0">
                <a:solidFill>
                  <a:srgbClr val="374151"/>
                </a:solidFill>
                <a:latin typeface="Söhne"/>
              </a:rPr>
              <a:t>It provides method to estimate variability or confidence intervals of statistic when underlying distribution is unknown or complex.</a:t>
            </a:r>
          </a:p>
          <a:p>
            <a:pPr marL="857250" indent="-857250" algn="l">
              <a:buFont typeface="Arial" panose="020B0604020202020204" pitchFamily="34" charset="0"/>
              <a:buChar char="•"/>
            </a:pPr>
            <a:r>
              <a:rPr lang="en-US" b="0" dirty="0">
                <a:solidFill>
                  <a:srgbClr val="374151"/>
                </a:solidFill>
                <a:latin typeface="Söhne"/>
              </a:rPr>
              <a:t>It's a simple and powerful method requiring very few assumptions</a:t>
            </a:r>
          </a:p>
          <a:p>
            <a:pPr marL="857250" indent="-857250" algn="l">
              <a:buFont typeface="Arial" panose="020B0604020202020204" pitchFamily="34" charset="0"/>
              <a:buChar char="•"/>
            </a:pPr>
            <a:endParaRPr lang="en-US" b="0" dirty="0">
              <a:solidFill>
                <a:srgbClr val="374151"/>
              </a:solidFill>
              <a:latin typeface="Söhne"/>
            </a:endParaRPr>
          </a:p>
          <a:p>
            <a:pPr algn="l"/>
            <a:r>
              <a:rPr lang="en-US" dirty="0">
                <a:solidFill>
                  <a:srgbClr val="374151"/>
                </a:solidFill>
                <a:latin typeface="Söhne"/>
              </a:rPr>
              <a:t>AI Use case:</a:t>
            </a:r>
          </a:p>
          <a:p>
            <a:pPr marL="857250" indent="-857250" algn="l">
              <a:buFont typeface="Arial" panose="020B0604020202020204" pitchFamily="34" charset="0"/>
              <a:buChar char="•"/>
            </a:pPr>
            <a:r>
              <a:rPr lang="en-US" b="0" dirty="0">
                <a:solidFill>
                  <a:srgbClr val="374151"/>
                </a:solidFill>
                <a:latin typeface="Söhne"/>
              </a:rPr>
              <a:t>Random forests (like </a:t>
            </a:r>
            <a:r>
              <a:rPr lang="en-US" b="0" dirty="0" err="1">
                <a:solidFill>
                  <a:srgbClr val="374151"/>
                </a:solidFill>
                <a:latin typeface="Söhne"/>
              </a:rPr>
              <a:t>XGBoost</a:t>
            </a:r>
            <a:r>
              <a:rPr lang="en-US" b="0" dirty="0">
                <a:solidFill>
                  <a:srgbClr val="374151"/>
                </a:solidFill>
                <a:latin typeface="Söhne"/>
              </a:rPr>
              <a:t>): </a:t>
            </a:r>
            <a:br>
              <a:rPr lang="en-US" b="0" dirty="0">
                <a:solidFill>
                  <a:srgbClr val="374151"/>
                </a:solidFill>
                <a:latin typeface="Söhne"/>
              </a:rPr>
            </a:br>
            <a:r>
              <a:rPr lang="en-US" b="0" dirty="0">
                <a:solidFill>
                  <a:srgbClr val="374151"/>
                </a:solidFill>
                <a:latin typeface="Söhne"/>
              </a:rPr>
              <a:t>Classification or numeric prediction </a:t>
            </a:r>
            <a:br>
              <a:rPr lang="en-US" b="0" dirty="0">
                <a:solidFill>
                  <a:srgbClr val="374151"/>
                </a:solidFill>
                <a:latin typeface="Söhne"/>
              </a:rPr>
            </a:br>
            <a:r>
              <a:rPr lang="en-US" b="0" dirty="0">
                <a:solidFill>
                  <a:srgbClr val="374151"/>
                </a:solidFill>
                <a:latin typeface="Söhne"/>
              </a:rPr>
              <a:t>based on many resampled pruned decision trees</a:t>
            </a:r>
            <a:endParaRPr lang="de-DE" b="0" dirty="0">
              <a:solidFill>
                <a:srgbClr val="374151"/>
              </a:solidFill>
              <a:latin typeface="Söhne"/>
            </a:endParaRPr>
          </a:p>
        </p:txBody>
      </p:sp>
      <p:pic>
        <p:nvPicPr>
          <p:cNvPr id="12" name="Grafik 11">
            <a:extLst>
              <a:ext uri="{FF2B5EF4-FFF2-40B4-BE49-F238E27FC236}">
                <a16:creationId xmlns:a16="http://schemas.microsoft.com/office/drawing/2014/main" id="{E2D98C4E-91D5-AA3B-3CD8-C8E2BCAFC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8653369"/>
            <a:ext cx="19560810" cy="11587838"/>
          </a:xfrm>
          <a:prstGeom prst="rect">
            <a:avLst/>
          </a:prstGeom>
          <a:ln w="25400">
            <a:solidFill>
              <a:schemeClr val="tx2"/>
            </a:solidFill>
          </a:ln>
        </p:spPr>
      </p:pic>
      <p:sp>
        <p:nvSpPr>
          <p:cNvPr id="5" name="Rechteck 4">
            <a:extLst>
              <a:ext uri="{FF2B5EF4-FFF2-40B4-BE49-F238E27FC236}">
                <a16:creationId xmlns:a16="http://schemas.microsoft.com/office/drawing/2014/main" id="{28A17EE4-C63C-EBDC-C159-298587458F4D}"/>
              </a:ext>
            </a:extLst>
          </p:cNvPr>
          <p:cNvSpPr/>
          <p:nvPr/>
        </p:nvSpPr>
        <p:spPr>
          <a:xfrm>
            <a:off x="20383057" y="17259300"/>
            <a:ext cx="2216589" cy="1943100"/>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Rechteck 8">
            <a:extLst>
              <a:ext uri="{FF2B5EF4-FFF2-40B4-BE49-F238E27FC236}">
                <a16:creationId xmlns:a16="http://schemas.microsoft.com/office/drawing/2014/main" id="{594F1FAD-9D92-9C39-223A-D7FA427AE09E}"/>
              </a:ext>
            </a:extLst>
          </p:cNvPr>
          <p:cNvSpPr/>
          <p:nvPr/>
        </p:nvSpPr>
        <p:spPr>
          <a:xfrm>
            <a:off x="3744527" y="16992600"/>
            <a:ext cx="2216589" cy="1943100"/>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Rechteck 10">
            <a:extLst>
              <a:ext uri="{FF2B5EF4-FFF2-40B4-BE49-F238E27FC236}">
                <a16:creationId xmlns:a16="http://schemas.microsoft.com/office/drawing/2014/main" id="{6F433BCC-CCB5-BE4D-C1D5-7AB2C8B39E61}"/>
              </a:ext>
            </a:extLst>
          </p:cNvPr>
          <p:cNvSpPr/>
          <p:nvPr/>
        </p:nvSpPr>
        <p:spPr>
          <a:xfrm>
            <a:off x="18318869" y="14978354"/>
            <a:ext cx="1194234" cy="4224046"/>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14" name="Gerader Verbinder 13">
            <a:extLst>
              <a:ext uri="{FF2B5EF4-FFF2-40B4-BE49-F238E27FC236}">
                <a16:creationId xmlns:a16="http://schemas.microsoft.com/office/drawing/2014/main" id="{7EADDDCA-C054-4A4A-8E4B-57D9B0D3AF53}"/>
              </a:ext>
            </a:extLst>
          </p:cNvPr>
          <p:cNvCxnSpPr>
            <a:cxnSpLocks/>
          </p:cNvCxnSpPr>
          <p:nvPr/>
        </p:nvCxnSpPr>
        <p:spPr>
          <a:xfrm>
            <a:off x="4724400" y="18935700"/>
            <a:ext cx="5943600" cy="464820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6" name="Gerader Verbinder 15">
            <a:extLst>
              <a:ext uri="{FF2B5EF4-FFF2-40B4-BE49-F238E27FC236}">
                <a16:creationId xmlns:a16="http://schemas.microsoft.com/office/drawing/2014/main" id="{3C82F211-0137-3EC7-FE4F-480C44E84FCF}"/>
              </a:ext>
            </a:extLst>
          </p:cNvPr>
          <p:cNvCxnSpPr>
            <a:cxnSpLocks/>
            <a:stCxn id="11" idx="2"/>
          </p:cNvCxnSpPr>
          <p:nvPr/>
        </p:nvCxnSpPr>
        <p:spPr>
          <a:xfrm flipH="1">
            <a:off x="10668000" y="19202400"/>
            <a:ext cx="8247986" cy="438150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9" name="Gerader Verbinder 18">
            <a:extLst>
              <a:ext uri="{FF2B5EF4-FFF2-40B4-BE49-F238E27FC236}">
                <a16:creationId xmlns:a16="http://schemas.microsoft.com/office/drawing/2014/main" id="{43B5707A-DCC5-6781-005B-98CC5197E77F}"/>
              </a:ext>
            </a:extLst>
          </p:cNvPr>
          <p:cNvCxnSpPr>
            <a:cxnSpLocks/>
            <a:endCxn id="5" idx="2"/>
          </p:cNvCxnSpPr>
          <p:nvPr/>
        </p:nvCxnSpPr>
        <p:spPr>
          <a:xfrm flipV="1">
            <a:off x="10668000" y="19202400"/>
            <a:ext cx="10823352" cy="438150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3" name="Textfeld 22">
            <a:extLst>
              <a:ext uri="{FF2B5EF4-FFF2-40B4-BE49-F238E27FC236}">
                <a16:creationId xmlns:a16="http://schemas.microsoft.com/office/drawing/2014/main" id="{573A67AD-1B2F-BDAA-42CC-67E7A3A51298}"/>
              </a:ext>
            </a:extLst>
          </p:cNvPr>
          <p:cNvSpPr txBox="1"/>
          <p:nvPr/>
        </p:nvSpPr>
        <p:spPr>
          <a:xfrm>
            <a:off x="7139037" y="23617071"/>
            <a:ext cx="7727954"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374151"/>
                </a:solidFill>
                <a:latin typeface="Söhne"/>
              </a:rPr>
              <a:t>With repetition</a:t>
            </a:r>
            <a:endParaRPr lang="de-DE" dirty="0"/>
          </a:p>
        </p:txBody>
      </p:sp>
    </p:spTree>
    <p:extLst>
      <p:ext uri="{BB962C8B-B14F-4D97-AF65-F5344CB8AC3E}">
        <p14:creationId xmlns:p14="http://schemas.microsoft.com/office/powerpoint/2010/main" val="167675520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490FA1CD-C412-24EC-D5EB-47DA78773E7B}"/>
              </a:ext>
            </a:extLst>
          </p:cNvPr>
          <p:cNvSpPr txBox="1"/>
          <p:nvPr/>
        </p:nvSpPr>
        <p:spPr>
          <a:xfrm>
            <a:off x="3038836" y="2141359"/>
            <a:ext cx="854240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a:solidFill>
                  <a:schemeClr val="tx1"/>
                </a:solidFill>
              </a:rPr>
              <a:t>Exercises</a:t>
            </a:r>
            <a:endParaRPr lang="de-DE" sz="15000" dirty="0">
              <a:solidFill>
                <a:schemeClr val="tx1"/>
              </a:solidFill>
            </a:endParaRPr>
          </a:p>
        </p:txBody>
      </p:sp>
      <p:sp>
        <p:nvSpPr>
          <p:cNvPr id="3" name="Shape">
            <a:extLst>
              <a:ext uri="{FF2B5EF4-FFF2-40B4-BE49-F238E27FC236}">
                <a16:creationId xmlns:a16="http://schemas.microsoft.com/office/drawing/2014/main" id="{2E787623-5B7D-C4FC-51FF-26035E61DED4}"/>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7" name="Foliennummernplatzhalter 6">
            <a:extLst>
              <a:ext uri="{FF2B5EF4-FFF2-40B4-BE49-F238E27FC236}">
                <a16:creationId xmlns:a16="http://schemas.microsoft.com/office/drawing/2014/main" id="{EA4CFC4D-9B1B-87EF-C54B-04238E3E9053}"/>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47</a:t>
            </a:fld>
            <a:endParaRPr lang="de-DE"/>
          </a:p>
        </p:txBody>
      </p:sp>
      <p:sp>
        <p:nvSpPr>
          <p:cNvPr id="5" name="Textfeld 4">
            <a:extLst>
              <a:ext uri="{FF2B5EF4-FFF2-40B4-BE49-F238E27FC236}">
                <a16:creationId xmlns:a16="http://schemas.microsoft.com/office/drawing/2014/main" id="{D05B9688-755C-5B49-A572-DFFF5D9622D5}"/>
              </a:ext>
            </a:extLst>
          </p:cNvPr>
          <p:cNvSpPr txBox="1"/>
          <p:nvPr/>
        </p:nvSpPr>
        <p:spPr>
          <a:xfrm>
            <a:off x="3038836" y="6547241"/>
            <a:ext cx="41239225" cy="1855892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800" dirty="0"/>
              <a:t>Exercise 1</a:t>
            </a:r>
            <a:endParaRPr lang="en-US" sz="4800" b="0" dirty="0"/>
          </a:p>
          <a:p>
            <a:pPr algn="l"/>
            <a:r>
              <a:rPr lang="en-US" sz="4800" b="0" dirty="0"/>
              <a:t>Implement a python function called </a:t>
            </a:r>
            <a:r>
              <a:rPr lang="en-US" sz="4800" b="0" dirty="0" err="1"/>
              <a:t>central_limit_theorem</a:t>
            </a:r>
            <a:r>
              <a:rPr lang="en-US" sz="4800" b="0" dirty="0"/>
              <a:t> that accepts three arguments: </a:t>
            </a:r>
            <a:r>
              <a:rPr lang="en-US" sz="4800" b="0" dirty="0" err="1"/>
              <a:t>population_data</a:t>
            </a:r>
            <a:r>
              <a:rPr lang="en-US" sz="4800" b="0" dirty="0"/>
              <a:t>, </a:t>
            </a:r>
            <a:r>
              <a:rPr lang="en-US" sz="4800" b="0" dirty="0" err="1"/>
              <a:t>sample_size</a:t>
            </a:r>
            <a:r>
              <a:rPr lang="en-US" sz="4800" b="0" dirty="0"/>
              <a:t>, and </a:t>
            </a:r>
            <a:r>
              <a:rPr lang="en-US" sz="4800" b="0" dirty="0" err="1"/>
              <a:t>num_of_samples</a:t>
            </a:r>
            <a:r>
              <a:rPr lang="en-US" sz="4800" b="0" dirty="0"/>
              <a:t>. Your function should simulate the central limit theorem. The function should draw the specified number of samples of the given size from the population data, calculate the means of these samples, and return a list of these means.</a:t>
            </a:r>
          </a:p>
          <a:p>
            <a:pPr algn="l"/>
            <a:endParaRPr lang="en-US" sz="4800" b="0" dirty="0"/>
          </a:p>
          <a:p>
            <a:pPr algn="l"/>
            <a:r>
              <a:rPr lang="en-US" sz="4800" b="0" dirty="0"/>
              <a:t>Test this function using a randomly generated population data. Plot the distribution of sample means and the mean of the population.</a:t>
            </a:r>
          </a:p>
          <a:p>
            <a:pPr algn="l"/>
            <a:endParaRPr lang="en-US" sz="4800" b="0" dirty="0"/>
          </a:p>
          <a:p>
            <a:pPr algn="l"/>
            <a:endParaRPr lang="en-US" sz="4800" b="0" dirty="0"/>
          </a:p>
          <a:p>
            <a:pPr algn="l"/>
            <a:r>
              <a:rPr lang="en-US" sz="4800" dirty="0"/>
              <a:t>Exercise 2</a:t>
            </a:r>
          </a:p>
          <a:p>
            <a:pPr algn="l"/>
            <a:r>
              <a:rPr lang="en-US" sz="4800" b="0" dirty="0"/>
              <a:t>Implement a python function called </a:t>
            </a:r>
            <a:r>
              <a:rPr lang="en-US" sz="4800" b="0" dirty="0" err="1"/>
              <a:t>confidence_interval</a:t>
            </a:r>
            <a:r>
              <a:rPr lang="en-US" sz="4800" b="0" dirty="0"/>
              <a:t> that accepts two arguments: data and confidence. Your function should calculate and return the confidence interval of population mean for the given data at the specified confidence level.</a:t>
            </a:r>
          </a:p>
          <a:p>
            <a:pPr algn="l"/>
            <a:r>
              <a:rPr lang="en-US" sz="4800" b="0" dirty="0"/>
              <a:t>Test your function on a randomly generated data.</a:t>
            </a:r>
          </a:p>
          <a:p>
            <a:pPr algn="l"/>
            <a:endParaRPr lang="de-DE" sz="4800" b="0" dirty="0"/>
          </a:p>
          <a:p>
            <a:pPr algn="l"/>
            <a:endParaRPr lang="de-DE" sz="4800" b="0" dirty="0"/>
          </a:p>
          <a:p>
            <a:pPr algn="l"/>
            <a:r>
              <a:rPr lang="en-US" sz="4800" dirty="0"/>
              <a:t>Exercise 3</a:t>
            </a:r>
            <a:endParaRPr lang="en-US" sz="4800" b="0" dirty="0"/>
          </a:p>
          <a:p>
            <a:pPr algn="l"/>
            <a:r>
              <a:rPr lang="en-US" sz="4800" b="0" dirty="0"/>
              <a:t>How does the confidence interval of variance look like?</a:t>
            </a:r>
          </a:p>
          <a:p>
            <a:pPr algn="l"/>
            <a:endParaRPr lang="en-US" sz="4800" b="0" dirty="0"/>
          </a:p>
          <a:p>
            <a:pPr algn="l"/>
            <a:endParaRPr lang="en-US" sz="4800" b="0" dirty="0"/>
          </a:p>
          <a:p>
            <a:pPr algn="l"/>
            <a:r>
              <a:rPr lang="en-US" sz="4800" dirty="0"/>
              <a:t>Exercise 4</a:t>
            </a:r>
            <a:endParaRPr lang="en-US" sz="4800" b="0" dirty="0"/>
          </a:p>
          <a:p>
            <a:pPr algn="l"/>
            <a:r>
              <a:rPr lang="en-US" sz="4800" b="0" dirty="0"/>
              <a:t>Implement a python function called bootstrap that accepts three arguments: data, </a:t>
            </a:r>
            <a:r>
              <a:rPr lang="en-US" sz="4800" b="0" dirty="0" err="1"/>
              <a:t>num_samples</a:t>
            </a:r>
            <a:r>
              <a:rPr lang="en-US" sz="4800" b="0" dirty="0"/>
              <a:t>, and statistic. Your function should perform bootstrap sampling on the data (resampling with replacement) the specified number of times, applying the provided statistical function to each sample, and return an array of the calculated statistic for each sample.</a:t>
            </a:r>
          </a:p>
          <a:p>
            <a:pPr algn="l"/>
            <a:endParaRPr lang="en-US" sz="4800" b="0" dirty="0"/>
          </a:p>
          <a:p>
            <a:pPr algn="l"/>
            <a:r>
              <a:rPr lang="en-US" sz="4800" b="0" dirty="0"/>
              <a:t>Test this function using a randomly generated data and </a:t>
            </a:r>
            <a:r>
              <a:rPr lang="en-US" sz="4800" b="0" dirty="0" err="1"/>
              <a:t>numpy's</a:t>
            </a:r>
            <a:r>
              <a:rPr lang="en-US" sz="4800" b="0" dirty="0"/>
              <a:t> mean as the statistic. Calculate and print the mean and standard deviation of the bootstrap samples' statistic.</a:t>
            </a:r>
            <a:endParaRPr lang="de-DE" sz="4800" b="0" dirty="0"/>
          </a:p>
        </p:txBody>
      </p:sp>
    </p:spTree>
    <p:extLst>
      <p:ext uri="{BB962C8B-B14F-4D97-AF65-F5344CB8AC3E}">
        <p14:creationId xmlns:p14="http://schemas.microsoft.com/office/powerpoint/2010/main" val="57179300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373341" y="1536637"/>
            <a:ext cx="34503868" cy="359072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dirty="0"/>
              <a:t>7.	Hypothesis </a:t>
            </a:r>
            <a:r>
              <a:rPr lang="de-DE" dirty="0" err="1"/>
              <a:t>testing</a:t>
            </a:r>
            <a:endParaRPr lang="de-DE" dirty="0"/>
          </a:p>
        </p:txBody>
      </p:sp>
      <p:sp>
        <p:nvSpPr>
          <p:cNvPr id="381" name="Subtitle demo text"/>
          <p:cNvSpPr txBox="1"/>
          <p:nvPr/>
        </p:nvSpPr>
        <p:spPr>
          <a:xfrm>
            <a:off x="7033027" y="4880822"/>
            <a:ext cx="37259622" cy="112851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chemeClr val="accent1">
                    <a:lumMod val="50000"/>
                  </a:schemeClr>
                </a:solidFill>
              </a:rPr>
              <a:t>describe the probabilities of occurrences of different possible outcomes in an experiment</a:t>
            </a:r>
            <a:endParaRPr lang="de-DE" dirty="0">
              <a:solidFill>
                <a:schemeClr val="accent1">
                  <a:lumMod val="50000"/>
                </a:schemeClr>
              </a:solidFill>
            </a:endParaRPr>
          </a:p>
        </p:txBody>
      </p:sp>
      <p:grpSp>
        <p:nvGrpSpPr>
          <p:cNvPr id="12" name="Gruppieren 11">
            <a:extLst>
              <a:ext uri="{FF2B5EF4-FFF2-40B4-BE49-F238E27FC236}">
                <a16:creationId xmlns:a16="http://schemas.microsoft.com/office/drawing/2014/main" id="{38299FB6-F378-E970-CA2C-FBDDF55849F9}"/>
              </a:ext>
            </a:extLst>
          </p:cNvPr>
          <p:cNvGrpSpPr/>
          <p:nvPr/>
        </p:nvGrpSpPr>
        <p:grpSpPr>
          <a:xfrm>
            <a:off x="4737124" y="7417231"/>
            <a:ext cx="23907886" cy="1825875"/>
            <a:chOff x="5695814" y="8307352"/>
            <a:chExt cx="23907886" cy="1825875"/>
          </a:xfrm>
        </p:grpSpPr>
        <p:sp>
          <p:nvSpPr>
            <p:cNvPr id="32" name="Rounded Rectangle">
              <a:extLst>
                <a:ext uri="{FF2B5EF4-FFF2-40B4-BE49-F238E27FC236}">
                  <a16:creationId xmlns:a16="http://schemas.microsoft.com/office/drawing/2014/main" id="{551EA839-B437-408D-9820-E7030A485018}"/>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Hypothesis </a:t>
              </a:r>
              <a:r>
                <a:rPr lang="de-DE" sz="7200" dirty="0" err="1">
                  <a:solidFill>
                    <a:schemeClr val="tx1"/>
                  </a:solidFill>
                </a:rPr>
                <a:t>Testing</a:t>
              </a:r>
              <a:endParaRPr lang="de-DE" sz="7200" dirty="0">
                <a:solidFill>
                  <a:schemeClr val="tx1"/>
                </a:solidFill>
              </a:endParaRPr>
            </a:p>
          </p:txBody>
        </p:sp>
        <p:sp>
          <p:nvSpPr>
            <p:cNvPr id="2" name="Graphic 23">
              <a:extLst>
                <a:ext uri="{FF2B5EF4-FFF2-40B4-BE49-F238E27FC236}">
                  <a16:creationId xmlns:a16="http://schemas.microsoft.com/office/drawing/2014/main" id="{C92F9C17-9699-E93D-AF81-540183D6891A}"/>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3" name="Gruppieren 12">
            <a:extLst>
              <a:ext uri="{FF2B5EF4-FFF2-40B4-BE49-F238E27FC236}">
                <a16:creationId xmlns:a16="http://schemas.microsoft.com/office/drawing/2014/main" id="{42030952-2198-22B6-7A24-36906DACC086}"/>
              </a:ext>
            </a:extLst>
          </p:cNvPr>
          <p:cNvGrpSpPr/>
          <p:nvPr/>
        </p:nvGrpSpPr>
        <p:grpSpPr>
          <a:xfrm>
            <a:off x="4737124" y="9759102"/>
            <a:ext cx="23907886" cy="1825875"/>
            <a:chOff x="5695814" y="8307352"/>
            <a:chExt cx="23907886" cy="1825875"/>
          </a:xfrm>
        </p:grpSpPr>
        <p:sp>
          <p:nvSpPr>
            <p:cNvPr id="14" name="Rounded Rectangle">
              <a:extLst>
                <a:ext uri="{FF2B5EF4-FFF2-40B4-BE49-F238E27FC236}">
                  <a16:creationId xmlns:a16="http://schemas.microsoft.com/office/drawing/2014/main" id="{CB1E9CAF-6CAF-3E22-1242-A3E610264020}"/>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b="0" dirty="0" err="1">
                  <a:solidFill>
                    <a:schemeClr val="tx1"/>
                  </a:solidFill>
                  <a:sym typeface="Helvetica Neue Medium"/>
                </a:rPr>
                <a:t>One-sided</a:t>
              </a:r>
              <a:r>
                <a:rPr lang="de-DE" sz="7200" b="0" dirty="0">
                  <a:solidFill>
                    <a:schemeClr val="tx1"/>
                  </a:solidFill>
                  <a:sym typeface="Helvetica Neue Medium"/>
                </a:rPr>
                <a:t> vs. </a:t>
              </a:r>
              <a:r>
                <a:rPr lang="de-DE" sz="7200" b="0" dirty="0" err="1">
                  <a:solidFill>
                    <a:schemeClr val="tx1"/>
                  </a:solidFill>
                  <a:sym typeface="Helvetica Neue Medium"/>
                </a:rPr>
                <a:t>Two-sided</a:t>
              </a:r>
              <a:r>
                <a:rPr lang="de-DE" sz="7200" b="0" dirty="0">
                  <a:solidFill>
                    <a:schemeClr val="tx1"/>
                  </a:solidFill>
                  <a:sym typeface="Helvetica Neue Medium"/>
                </a:rPr>
                <a:t> </a:t>
              </a:r>
              <a:r>
                <a:rPr lang="de-DE" sz="7200" b="0" dirty="0" err="1">
                  <a:solidFill>
                    <a:schemeClr val="tx1"/>
                  </a:solidFill>
                  <a:sym typeface="Helvetica Neue Medium"/>
                </a:rPr>
                <a:t>tests</a:t>
              </a:r>
              <a:endParaRPr lang="de-DE" sz="7200" b="0" dirty="0">
                <a:solidFill>
                  <a:schemeClr val="tx1"/>
                </a:solidFill>
                <a:sym typeface="Helvetica Neue Medium"/>
              </a:endParaRPr>
            </a:p>
          </p:txBody>
        </p:sp>
        <p:sp>
          <p:nvSpPr>
            <p:cNvPr id="15" name="Graphic 23">
              <a:extLst>
                <a:ext uri="{FF2B5EF4-FFF2-40B4-BE49-F238E27FC236}">
                  <a16:creationId xmlns:a16="http://schemas.microsoft.com/office/drawing/2014/main" id="{614D7A8B-7C27-D45A-0133-49CFACD64C5D}"/>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6" name="Gruppieren 15">
            <a:extLst>
              <a:ext uri="{FF2B5EF4-FFF2-40B4-BE49-F238E27FC236}">
                <a16:creationId xmlns:a16="http://schemas.microsoft.com/office/drawing/2014/main" id="{819B83F2-C0CA-18B6-D298-545AD87ED404}"/>
              </a:ext>
            </a:extLst>
          </p:cNvPr>
          <p:cNvGrpSpPr/>
          <p:nvPr/>
        </p:nvGrpSpPr>
        <p:grpSpPr>
          <a:xfrm>
            <a:off x="4737124" y="12100973"/>
            <a:ext cx="23907886" cy="1825875"/>
            <a:chOff x="5695814" y="8307352"/>
            <a:chExt cx="23907886" cy="1825875"/>
          </a:xfrm>
        </p:grpSpPr>
        <p:sp>
          <p:nvSpPr>
            <p:cNvPr id="17" name="Rounded Rectangle">
              <a:extLst>
                <a:ext uri="{FF2B5EF4-FFF2-40B4-BE49-F238E27FC236}">
                  <a16:creationId xmlns:a16="http://schemas.microsoft.com/office/drawing/2014/main" id="{79DA729E-97CD-00C3-1020-8803981DB1CC}"/>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b="0" dirty="0">
                  <a:solidFill>
                    <a:schemeClr val="tx1"/>
                  </a:solidFill>
                  <a:sym typeface="Helvetica Neue Medium"/>
                </a:rPr>
                <a:t>		p-Value</a:t>
              </a:r>
            </a:p>
          </p:txBody>
        </p:sp>
        <p:sp>
          <p:nvSpPr>
            <p:cNvPr id="18" name="Graphic 23">
              <a:extLst>
                <a:ext uri="{FF2B5EF4-FFF2-40B4-BE49-F238E27FC236}">
                  <a16:creationId xmlns:a16="http://schemas.microsoft.com/office/drawing/2014/main" id="{BCBBEEA9-9FAC-8DAD-96A8-F35EC1F54A89}"/>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9" name="Gruppieren 18">
            <a:extLst>
              <a:ext uri="{FF2B5EF4-FFF2-40B4-BE49-F238E27FC236}">
                <a16:creationId xmlns:a16="http://schemas.microsoft.com/office/drawing/2014/main" id="{19CD7C49-218A-03CD-5801-85A2B7F9B46B}"/>
              </a:ext>
            </a:extLst>
          </p:cNvPr>
          <p:cNvGrpSpPr/>
          <p:nvPr/>
        </p:nvGrpSpPr>
        <p:grpSpPr>
          <a:xfrm>
            <a:off x="4737124" y="14442844"/>
            <a:ext cx="23907886" cy="1825875"/>
            <a:chOff x="5695814" y="8307352"/>
            <a:chExt cx="23907886" cy="1825875"/>
          </a:xfrm>
        </p:grpSpPr>
        <p:sp>
          <p:nvSpPr>
            <p:cNvPr id="20" name="Rounded Rectangle">
              <a:extLst>
                <a:ext uri="{FF2B5EF4-FFF2-40B4-BE49-F238E27FC236}">
                  <a16:creationId xmlns:a16="http://schemas.microsoft.com/office/drawing/2014/main" id="{99AECFF1-E7D2-3520-8C6D-779340AF0B3D}"/>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b="0" dirty="0">
                  <a:solidFill>
                    <a:schemeClr val="tx1"/>
                  </a:solidFill>
                  <a:sym typeface="Helvetica Neue Medium"/>
                </a:rPr>
                <a:t>		Errors: </a:t>
              </a:r>
              <a:r>
                <a:rPr lang="de-DE" sz="7200" b="0" dirty="0" err="1">
                  <a:solidFill>
                    <a:schemeClr val="tx1"/>
                  </a:solidFill>
                  <a:sym typeface="Helvetica Neue Medium"/>
                </a:rPr>
                <a:t>False</a:t>
              </a:r>
              <a:r>
                <a:rPr lang="de-DE" sz="7200" b="0" dirty="0">
                  <a:solidFill>
                    <a:schemeClr val="tx1"/>
                  </a:solidFill>
                  <a:sym typeface="Helvetica Neue Medium"/>
                </a:rPr>
                <a:t> positives </a:t>
              </a:r>
              <a:r>
                <a:rPr lang="de-DE" sz="7200" b="0" dirty="0" err="1">
                  <a:solidFill>
                    <a:schemeClr val="tx1"/>
                  </a:solidFill>
                  <a:sym typeface="Helvetica Neue Medium"/>
                </a:rPr>
                <a:t>and</a:t>
              </a:r>
              <a:r>
                <a:rPr lang="de-DE" sz="7200" b="0" dirty="0">
                  <a:solidFill>
                    <a:schemeClr val="tx1"/>
                  </a:solidFill>
                  <a:sym typeface="Helvetica Neue Medium"/>
                </a:rPr>
                <a:t> </a:t>
              </a:r>
              <a:r>
                <a:rPr lang="de-DE" sz="7200" b="0" dirty="0" err="1">
                  <a:solidFill>
                    <a:schemeClr val="tx1"/>
                  </a:solidFill>
                  <a:sym typeface="Helvetica Neue Medium"/>
                </a:rPr>
                <a:t>false</a:t>
              </a:r>
              <a:r>
                <a:rPr lang="de-DE" sz="7200" b="0" dirty="0">
                  <a:solidFill>
                    <a:schemeClr val="tx1"/>
                  </a:solidFill>
                  <a:sym typeface="Helvetica Neue Medium"/>
                </a:rPr>
                <a:t> negatives</a:t>
              </a:r>
            </a:p>
          </p:txBody>
        </p:sp>
        <p:sp>
          <p:nvSpPr>
            <p:cNvPr id="21" name="Graphic 23">
              <a:extLst>
                <a:ext uri="{FF2B5EF4-FFF2-40B4-BE49-F238E27FC236}">
                  <a16:creationId xmlns:a16="http://schemas.microsoft.com/office/drawing/2014/main" id="{4D765418-0FCD-65BD-DE9D-C6B81CAB45C6}"/>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22" name="Gruppieren 21">
            <a:extLst>
              <a:ext uri="{FF2B5EF4-FFF2-40B4-BE49-F238E27FC236}">
                <a16:creationId xmlns:a16="http://schemas.microsoft.com/office/drawing/2014/main" id="{22327B0E-773B-BFC1-CCD0-DD0F13952114}"/>
              </a:ext>
            </a:extLst>
          </p:cNvPr>
          <p:cNvGrpSpPr/>
          <p:nvPr/>
        </p:nvGrpSpPr>
        <p:grpSpPr>
          <a:xfrm>
            <a:off x="4737124" y="16784715"/>
            <a:ext cx="23907886" cy="1825875"/>
            <a:chOff x="5695814" y="8307352"/>
            <a:chExt cx="23907886" cy="1825875"/>
          </a:xfrm>
        </p:grpSpPr>
        <p:sp>
          <p:nvSpPr>
            <p:cNvPr id="23" name="Rounded Rectangle">
              <a:extLst>
                <a:ext uri="{FF2B5EF4-FFF2-40B4-BE49-F238E27FC236}">
                  <a16:creationId xmlns:a16="http://schemas.microsoft.com/office/drawing/2014/main" id="{3A02B717-03C1-438E-6609-257378AAC1DE}"/>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en-US" sz="7200" b="0" dirty="0">
                  <a:solidFill>
                    <a:schemeClr val="tx1"/>
                  </a:solidFill>
                  <a:latin typeface="+mn-lt"/>
                  <a:ea typeface="+mn-ea"/>
                  <a:cs typeface="+mn-cs"/>
                </a:rPr>
                <a:t>		A/B Testing</a:t>
              </a:r>
            </a:p>
          </p:txBody>
        </p:sp>
        <p:sp>
          <p:nvSpPr>
            <p:cNvPr id="24" name="Graphic 23">
              <a:extLst>
                <a:ext uri="{FF2B5EF4-FFF2-40B4-BE49-F238E27FC236}">
                  <a16:creationId xmlns:a16="http://schemas.microsoft.com/office/drawing/2014/main" id="{0259E06C-FE7B-203B-8DBC-EBDCF0CE200A}"/>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25" name="Gruppieren 24">
            <a:extLst>
              <a:ext uri="{FF2B5EF4-FFF2-40B4-BE49-F238E27FC236}">
                <a16:creationId xmlns:a16="http://schemas.microsoft.com/office/drawing/2014/main" id="{2A21559B-8B54-DAAC-20F3-A369D88BA3F3}"/>
              </a:ext>
            </a:extLst>
          </p:cNvPr>
          <p:cNvGrpSpPr/>
          <p:nvPr/>
        </p:nvGrpSpPr>
        <p:grpSpPr>
          <a:xfrm>
            <a:off x="4737124" y="19126586"/>
            <a:ext cx="23907886" cy="1825875"/>
            <a:chOff x="5695814" y="8307352"/>
            <a:chExt cx="23907886" cy="1825875"/>
          </a:xfrm>
        </p:grpSpPr>
        <mc:AlternateContent xmlns:mc="http://schemas.openxmlformats.org/markup-compatibility/2006" xmlns:a14="http://schemas.microsoft.com/office/drawing/2010/main">
          <mc:Choice Requires="a14">
            <p:sp>
              <p:nvSpPr>
                <p:cNvPr id="26" name="Rounded Rectangle">
                  <a:extLst>
                    <a:ext uri="{FF2B5EF4-FFF2-40B4-BE49-F238E27FC236}">
                      <a16:creationId xmlns:a16="http://schemas.microsoft.com/office/drawing/2014/main" id="{F73107FF-82A3-65AB-DFE3-885BDBD37FFC}"/>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Examples</a:t>
                  </a:r>
                  <a:r>
                    <a:rPr lang="de-DE" sz="7200" dirty="0">
                      <a:solidFill>
                        <a:schemeClr val="tx1"/>
                      </a:solidFill>
                    </a:rPr>
                    <a:t>: t-, </a:t>
                  </a:r>
                  <a14:m>
                    <m:oMath xmlns:m="http://schemas.openxmlformats.org/officeDocument/2006/math">
                      <m:sSup>
                        <m:sSupPr>
                          <m:ctrlPr>
                            <a:rPr lang="de-DE" sz="7200" i="1" smtClean="0">
                              <a:solidFill>
                                <a:schemeClr val="tx1"/>
                              </a:solidFill>
                              <a:latin typeface="Cambria Math" panose="02040503050406030204" pitchFamily="18" charset="0"/>
                            </a:rPr>
                          </m:ctrlPr>
                        </m:sSupPr>
                        <m:e>
                          <m:r>
                            <a:rPr lang="de-DE" sz="7200" i="1" smtClean="0">
                              <a:solidFill>
                                <a:schemeClr val="tx1"/>
                              </a:solidFill>
                              <a:latin typeface="Cambria Math" panose="02040503050406030204" pitchFamily="18" charset="0"/>
                              <a:ea typeface="Cambria Math" panose="02040503050406030204" pitchFamily="18" charset="0"/>
                            </a:rPr>
                            <m:t>𝜒</m:t>
                          </m:r>
                        </m:e>
                        <m:sup>
                          <m:r>
                            <a:rPr lang="de-DE" sz="7200" b="0" i="1" smtClean="0">
                              <a:solidFill>
                                <a:schemeClr val="tx1"/>
                              </a:solidFill>
                              <a:latin typeface="Cambria Math" panose="02040503050406030204" pitchFamily="18" charset="0"/>
                            </a:rPr>
                            <m:t>2</m:t>
                          </m:r>
                        </m:sup>
                      </m:sSup>
                    </m:oMath>
                  </a14:m>
                  <a:r>
                    <a:rPr lang="de-DE" sz="7200" dirty="0">
                      <a:solidFill>
                        <a:schemeClr val="tx1"/>
                      </a:solidFill>
                    </a:rPr>
                    <a:t>-, ANOVA- </a:t>
                  </a:r>
                  <a:r>
                    <a:rPr lang="de-DE" sz="7200" dirty="0" err="1">
                      <a:solidFill>
                        <a:schemeClr val="tx1"/>
                      </a:solidFill>
                    </a:rPr>
                    <a:t>tests</a:t>
                  </a:r>
                  <a:endParaRPr lang="de-DE" sz="7200" b="0" dirty="0">
                    <a:solidFill>
                      <a:schemeClr val="tx1"/>
                    </a:solidFill>
                    <a:latin typeface="+mn-lt"/>
                    <a:ea typeface="+mn-ea"/>
                    <a:cs typeface="+mn-cs"/>
                    <a:sym typeface="Helvetica Neue Medium"/>
                  </a:endParaRPr>
                </a:p>
              </p:txBody>
            </p:sp>
          </mc:Choice>
          <mc:Fallback xmlns="">
            <p:sp>
              <p:nvSpPr>
                <p:cNvPr id="26" name="Rounded Rectangle">
                  <a:extLst>
                    <a:ext uri="{FF2B5EF4-FFF2-40B4-BE49-F238E27FC236}">
                      <a16:creationId xmlns:a16="http://schemas.microsoft.com/office/drawing/2014/main" id="{F73107FF-82A3-65AB-DFE3-885BDBD37FFC}"/>
                    </a:ext>
                  </a:extLst>
                </p:cNvPr>
                <p:cNvSpPr>
                  <a:spLocks noRot="1" noChangeAspect="1" noMove="1" noResize="1" noEditPoints="1" noAdjustHandles="1" noChangeArrowheads="1" noChangeShapeType="1" noTextEdit="1"/>
                </p:cNvSpPr>
                <p:nvPr/>
              </p:nvSpPr>
              <p:spPr>
                <a:xfrm>
                  <a:off x="5695814" y="8307352"/>
                  <a:ext cx="23907886" cy="1825875"/>
                </a:xfrm>
                <a:prstGeom prst="roundRect">
                  <a:avLst>
                    <a:gd name="adj" fmla="val 7762"/>
                  </a:avLst>
                </a:prstGeom>
                <a:blipFill>
                  <a:blip r:embed="rId2"/>
                  <a:stretch>
                    <a:fillRect b="-10000"/>
                  </a:stretch>
                </a:blipFill>
                <a:ln w="6350" cap="flat">
                  <a:solidFill>
                    <a:schemeClr val="accent1">
                      <a:lumMod val="50000"/>
                    </a:schemeClr>
                  </a:solidFill>
                  <a:miter lim="400000"/>
                </a:ln>
                <a:effectLst/>
              </p:spPr>
              <p:txBody>
                <a:bodyPr/>
                <a:lstStyle/>
                <a:p>
                  <a:r>
                    <a:rPr lang="de-DE">
                      <a:noFill/>
                    </a:rPr>
                    <a:t> </a:t>
                  </a:r>
                </a:p>
              </p:txBody>
            </p:sp>
          </mc:Fallback>
        </mc:AlternateContent>
        <p:sp>
          <p:nvSpPr>
            <p:cNvPr id="27" name="Graphic 23">
              <a:extLst>
                <a:ext uri="{FF2B5EF4-FFF2-40B4-BE49-F238E27FC236}">
                  <a16:creationId xmlns:a16="http://schemas.microsoft.com/office/drawing/2014/main" id="{4D9B1014-29C3-A259-25F8-BDC009953D27}"/>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40" name="Gruppieren 39">
            <a:extLst>
              <a:ext uri="{FF2B5EF4-FFF2-40B4-BE49-F238E27FC236}">
                <a16:creationId xmlns:a16="http://schemas.microsoft.com/office/drawing/2014/main" id="{FACB2F7B-CD3B-EAF1-B925-CF601472E069}"/>
              </a:ext>
            </a:extLst>
          </p:cNvPr>
          <p:cNvGrpSpPr/>
          <p:nvPr/>
        </p:nvGrpSpPr>
        <p:grpSpPr>
          <a:xfrm>
            <a:off x="4737124" y="21468457"/>
            <a:ext cx="23907886" cy="1825875"/>
            <a:chOff x="5695814" y="8307352"/>
            <a:chExt cx="23907886" cy="1825875"/>
          </a:xfrm>
        </p:grpSpPr>
        <p:sp>
          <p:nvSpPr>
            <p:cNvPr id="43" name="Rounded Rectangle">
              <a:extLst>
                <a:ext uri="{FF2B5EF4-FFF2-40B4-BE49-F238E27FC236}">
                  <a16:creationId xmlns:a16="http://schemas.microsoft.com/office/drawing/2014/main" id="{23B60B9C-67B0-1F88-79CA-64FF30A37259}"/>
                </a:ext>
              </a:extLst>
            </p:cNvPr>
            <p:cNvSpPr/>
            <p:nvPr/>
          </p:nvSpPr>
          <p:spPr>
            <a:xfrm>
              <a:off x="5695814" y="8307352"/>
              <a:ext cx="23907886" cy="1825875"/>
            </a:xfrm>
            <a:prstGeom prst="roundRect">
              <a:avLst>
                <a:gd name="adj" fmla="val 7762"/>
              </a:avLst>
            </a:prstGeom>
            <a:solidFill>
              <a:schemeClr val="bg1">
                <a:lumMod val="8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Exercises</a:t>
              </a:r>
              <a:endParaRPr sz="7200" dirty="0">
                <a:solidFill>
                  <a:schemeClr val="tx1"/>
                </a:solidFill>
              </a:endParaRPr>
            </a:p>
          </p:txBody>
        </p:sp>
        <p:sp>
          <p:nvSpPr>
            <p:cNvPr id="44" name="Graphic 23">
              <a:extLst>
                <a:ext uri="{FF2B5EF4-FFF2-40B4-BE49-F238E27FC236}">
                  <a16:creationId xmlns:a16="http://schemas.microsoft.com/office/drawing/2014/main" id="{782016E0-4407-A2E6-FF45-DE62AB949483}"/>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48</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Tree>
    <p:extLst>
      <p:ext uri="{BB962C8B-B14F-4D97-AF65-F5344CB8AC3E}">
        <p14:creationId xmlns:p14="http://schemas.microsoft.com/office/powerpoint/2010/main" val="330105272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BDA6081-8893-1942-6E6A-13E25247E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8187705"/>
            <a:ext cx="18870188" cy="13195653"/>
          </a:xfrm>
          <a:prstGeom prst="rect">
            <a:avLst/>
          </a:prstGeom>
          <a:ln w="25400">
            <a:solidFill>
              <a:schemeClr val="tx2"/>
            </a:solidFill>
          </a:ln>
        </p:spPr>
      </p:pic>
      <p:sp>
        <p:nvSpPr>
          <p:cNvPr id="3" name="Title first slide">
            <a:extLst>
              <a:ext uri="{FF2B5EF4-FFF2-40B4-BE49-F238E27FC236}">
                <a16:creationId xmlns:a16="http://schemas.microsoft.com/office/drawing/2014/main" id="{FCF5369A-0B12-78B4-6117-32DBE5C7A907}"/>
              </a:ext>
            </a:extLst>
          </p:cNvPr>
          <p:cNvSpPr txBox="1"/>
          <p:nvPr/>
        </p:nvSpPr>
        <p:spPr>
          <a:xfrm>
            <a:off x="3038836" y="2141359"/>
            <a:ext cx="19205579"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Hypothesis </a:t>
            </a:r>
            <a:r>
              <a:rPr lang="de-DE" sz="15000" dirty="0" err="1">
                <a:solidFill>
                  <a:schemeClr val="tx1"/>
                </a:solidFill>
              </a:rPr>
              <a:t>testing</a:t>
            </a:r>
            <a:endParaRPr lang="de-DE" sz="15000" dirty="0">
              <a:solidFill>
                <a:schemeClr val="tx1"/>
              </a:solidFill>
            </a:endParaRPr>
          </a:p>
        </p:txBody>
      </p:sp>
      <p:sp>
        <p:nvSpPr>
          <p:cNvPr id="4" name="Shape">
            <a:extLst>
              <a:ext uri="{FF2B5EF4-FFF2-40B4-BE49-F238E27FC236}">
                <a16:creationId xmlns:a16="http://schemas.microsoft.com/office/drawing/2014/main" id="{60C8C1D4-97E9-5399-067E-AD9D441A238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5" name="Textfeld 4">
            <a:extLst>
              <a:ext uri="{FF2B5EF4-FFF2-40B4-BE49-F238E27FC236}">
                <a16:creationId xmlns:a16="http://schemas.microsoft.com/office/drawing/2014/main" id="{09625BB9-E22F-24C8-D0FA-77694BE7ED40}"/>
              </a:ext>
            </a:extLst>
          </p:cNvPr>
          <p:cNvSpPr txBox="1"/>
          <p:nvPr/>
        </p:nvSpPr>
        <p:spPr>
          <a:xfrm>
            <a:off x="7095034" y="4937247"/>
            <a:ext cx="38634130"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a:solidFill>
                  <a:schemeClr val="accent1">
                    <a:lumMod val="50000"/>
                  </a:schemeClr>
                </a:solidFill>
                <a:latin typeface="Montserrat SemiBold"/>
                <a:sym typeface="Montserrat Regular"/>
              </a:rPr>
              <a:t>is a statistical method used to assess the evidence from sample data and make conclusions about a population by comparing competing hypotheses.</a:t>
            </a:r>
            <a:endParaRPr lang="en-US" b="0" dirty="0">
              <a:solidFill>
                <a:schemeClr val="accent1">
                  <a:lumMod val="50000"/>
                </a:schemeClr>
              </a:solidFill>
              <a:latin typeface="Montserrat SemiBold"/>
              <a:sym typeface="Montserrat Regular"/>
            </a:endParaRPr>
          </a:p>
        </p:txBody>
      </p:sp>
      <mc:AlternateContent xmlns:mc="http://schemas.openxmlformats.org/markup-compatibility/2006" xmlns:a14="http://schemas.microsoft.com/office/drawing/2010/main">
        <mc:Choice Requires="a14">
          <p:sp>
            <p:nvSpPr>
              <p:cNvPr id="6" name="Rechteck 5"/>
              <p:cNvSpPr/>
              <p:nvPr/>
            </p:nvSpPr>
            <p:spPr>
              <a:xfrm>
                <a:off x="22969727" y="8187705"/>
                <a:ext cx="23658687" cy="9171742"/>
              </a:xfrm>
              <a:prstGeom prst="rect">
                <a:avLst/>
              </a:prstGeom>
            </p:spPr>
            <p:txBody>
              <a:bodyPr wrap="square">
                <a:spAutoFit/>
              </a:bodyPr>
              <a:lstStyle/>
              <a:p>
                <a:pPr algn="l">
                  <a:spcAft>
                    <a:spcPts val="1200"/>
                  </a:spcAft>
                </a:pPr>
                <a:r>
                  <a:rPr lang="en-US" dirty="0">
                    <a:solidFill>
                      <a:srgbClr val="374151"/>
                    </a:solidFill>
                    <a:latin typeface="Söhne"/>
                  </a:rPr>
                  <a:t>It involves formulating two competing hypotheses</a:t>
                </a:r>
              </a:p>
              <a:p>
                <a:pPr marL="857250" lvl="8" indent="-857250" algn="l">
                  <a:spcAft>
                    <a:spcPts val="1200"/>
                  </a:spcAft>
                  <a:buFont typeface="Arial" panose="020B0604020202020204" pitchFamily="34" charset="0"/>
                  <a:buChar char="•"/>
                </a:pPr>
                <a:r>
                  <a:rPr lang="en-US" b="0" dirty="0">
                    <a:solidFill>
                      <a:srgbClr val="374151"/>
                    </a:solidFill>
                    <a:latin typeface="Söhne"/>
                  </a:rPr>
                  <a:t>the null hypothesis (</a:t>
                </a:r>
                <a14:m>
                  <m:oMath xmlns:m="http://schemas.openxmlformats.org/officeDocument/2006/math">
                    <m:sSub>
                      <m:sSubPr>
                        <m:ctrlPr>
                          <a:rPr lang="en-US" b="0" i="1">
                            <a:solidFill>
                              <a:srgbClr val="374151"/>
                            </a:solidFill>
                            <a:latin typeface="Cambria Math" panose="02040503050406030204" pitchFamily="18" charset="0"/>
                          </a:rPr>
                        </m:ctrlPr>
                      </m:sSubPr>
                      <m:e>
                        <m:r>
                          <a:rPr lang="de-DE" b="0" i="1">
                            <a:solidFill>
                              <a:srgbClr val="374151"/>
                            </a:solidFill>
                            <a:latin typeface="Cambria Math" panose="02040503050406030204" pitchFamily="18" charset="0"/>
                          </a:rPr>
                          <m:t>𝐻</m:t>
                        </m:r>
                      </m:e>
                      <m:sub>
                        <m:r>
                          <a:rPr lang="de-DE" b="0" i="1">
                            <a:solidFill>
                              <a:srgbClr val="374151"/>
                            </a:solidFill>
                            <a:latin typeface="Cambria Math" panose="02040503050406030204" pitchFamily="18" charset="0"/>
                          </a:rPr>
                          <m:t>0</m:t>
                        </m:r>
                      </m:sub>
                    </m:sSub>
                  </m:oMath>
                </a14:m>
                <a:r>
                  <a:rPr lang="en-US" b="0" dirty="0">
                    <a:solidFill>
                      <a:srgbClr val="374151"/>
                    </a:solidFill>
                    <a:latin typeface="Söhne"/>
                  </a:rPr>
                  <a:t>): initial claim, status quo, </a:t>
                </a:r>
                <a:br>
                  <a:rPr lang="en-US" b="0" dirty="0">
                    <a:solidFill>
                      <a:srgbClr val="374151"/>
                    </a:solidFill>
                    <a:latin typeface="Söhne"/>
                  </a:rPr>
                </a:br>
                <a:r>
                  <a:rPr lang="en-US" b="0" dirty="0">
                    <a:solidFill>
                      <a:srgbClr val="374151"/>
                    </a:solidFill>
                    <a:latin typeface="Söhne"/>
                  </a:rPr>
                  <a:t>which usually means: No effect/difference</a:t>
                </a:r>
              </a:p>
              <a:p>
                <a:pPr marL="857250" lvl="8" indent="-857250" algn="l">
                  <a:spcAft>
                    <a:spcPts val="1200"/>
                  </a:spcAft>
                  <a:buFont typeface="Arial" panose="020B0604020202020204" pitchFamily="34" charset="0"/>
                  <a:buChar char="•"/>
                </a:pPr>
                <a:endParaRPr lang="en-US" b="0" dirty="0">
                  <a:solidFill>
                    <a:srgbClr val="374151"/>
                  </a:solidFill>
                  <a:latin typeface="Söhne"/>
                </a:endParaRPr>
              </a:p>
              <a:p>
                <a:pPr marL="857250" lvl="8" indent="-857250" algn="l">
                  <a:spcAft>
                    <a:spcPts val="1200"/>
                  </a:spcAft>
                  <a:buFont typeface="Arial" panose="020B0604020202020204" pitchFamily="34" charset="0"/>
                  <a:buChar char="•"/>
                </a:pPr>
                <a:r>
                  <a:rPr lang="en-US" b="0" dirty="0">
                    <a:solidFill>
                      <a:srgbClr val="374151"/>
                    </a:solidFill>
                    <a:latin typeface="Söhne"/>
                  </a:rPr>
                  <a:t>and the alternative hypothesis (</a:t>
                </a:r>
                <a14:m>
                  <m:oMath xmlns:m="http://schemas.openxmlformats.org/officeDocument/2006/math">
                    <m:sSub>
                      <m:sSubPr>
                        <m:ctrlPr>
                          <a:rPr lang="en-US" b="0" i="1">
                            <a:solidFill>
                              <a:srgbClr val="374151"/>
                            </a:solidFill>
                            <a:latin typeface="Cambria Math" panose="02040503050406030204" pitchFamily="18" charset="0"/>
                          </a:rPr>
                        </m:ctrlPr>
                      </m:sSubPr>
                      <m:e>
                        <m:r>
                          <a:rPr lang="de-DE" b="0" i="1">
                            <a:solidFill>
                              <a:srgbClr val="374151"/>
                            </a:solidFill>
                            <a:latin typeface="Cambria Math" panose="02040503050406030204" pitchFamily="18" charset="0"/>
                          </a:rPr>
                          <m:t>𝐻</m:t>
                        </m:r>
                      </m:e>
                      <m:sub>
                        <m:r>
                          <a:rPr lang="de-DE" b="0" i="1">
                            <a:solidFill>
                              <a:srgbClr val="374151"/>
                            </a:solidFill>
                            <a:latin typeface="Cambria Math" panose="02040503050406030204" pitchFamily="18" charset="0"/>
                          </a:rPr>
                          <m:t>1</m:t>
                        </m:r>
                      </m:sub>
                    </m:sSub>
                  </m:oMath>
                </a14:m>
                <a:r>
                  <a:rPr lang="en-US" b="0" dirty="0">
                    <a:solidFill>
                      <a:srgbClr val="374151"/>
                    </a:solidFill>
                    <a:latin typeface="Söhne"/>
                  </a:rPr>
                  <a:t>);</a:t>
                </a:r>
                <a:br>
                  <a:rPr lang="en-US" b="0" dirty="0">
                    <a:solidFill>
                      <a:srgbClr val="374151"/>
                    </a:solidFill>
                    <a:latin typeface="Söhne"/>
                  </a:rPr>
                </a:br>
                <a:r>
                  <a:rPr lang="en-US" b="0" dirty="0">
                    <a:solidFill>
                      <a:srgbClr val="374151"/>
                    </a:solidFill>
                    <a:latin typeface="Söhne"/>
                  </a:rPr>
                  <a:t>we want evidence for the alternative hypothesis</a:t>
                </a:r>
              </a:p>
              <a:p>
                <a:pPr marL="857250" lvl="8" indent="-857250" algn="l">
                  <a:spcAft>
                    <a:spcPts val="1200"/>
                  </a:spcAft>
                  <a:buFont typeface="Arial" panose="020B0604020202020204" pitchFamily="34" charset="0"/>
                  <a:buChar char="•"/>
                </a:pPr>
                <a:endParaRPr lang="en-US" b="0" dirty="0">
                  <a:solidFill>
                    <a:srgbClr val="374151"/>
                  </a:solidFill>
                  <a:latin typeface="Söhne"/>
                </a:endParaRPr>
              </a:p>
              <a:p>
                <a:pPr marL="857250" indent="-857250" algn="l">
                  <a:spcAft>
                    <a:spcPts val="1200"/>
                  </a:spcAft>
                  <a:buFont typeface="Arial" panose="020B0604020202020204" pitchFamily="34" charset="0"/>
                  <a:buChar char="•"/>
                </a:pPr>
                <a:r>
                  <a:rPr lang="en-US" b="0" dirty="0">
                    <a:solidFill>
                      <a:srgbClr val="374151"/>
                    </a:solidFill>
                    <a:latin typeface="Söhne"/>
                  </a:rPr>
                  <a:t>We assess evidence from the data, in order to determine whether to reject or fail to reject the null hypothesis.</a:t>
                </a:r>
                <a:endParaRPr lang="de-DE" dirty="0"/>
              </a:p>
            </p:txBody>
          </p:sp>
        </mc:Choice>
        <mc:Fallback xmlns="">
          <p:sp>
            <p:nvSpPr>
              <p:cNvPr id="6" name="Rechteck 5"/>
              <p:cNvSpPr>
                <a:spLocks noRot="1" noChangeAspect="1" noMove="1" noResize="1" noEditPoints="1" noAdjustHandles="1" noChangeArrowheads="1" noChangeShapeType="1" noTextEdit="1"/>
              </p:cNvSpPr>
              <p:nvPr/>
            </p:nvSpPr>
            <p:spPr>
              <a:xfrm>
                <a:off x="22969727" y="8187705"/>
                <a:ext cx="23658687" cy="9171742"/>
              </a:xfrm>
              <a:prstGeom prst="rect">
                <a:avLst/>
              </a:prstGeom>
              <a:blipFill>
                <a:blip r:embed="rId3"/>
                <a:stretch>
                  <a:fillRect l="-1546" t="-1993" r="-103" b="-3522"/>
                </a:stretch>
              </a:blipFill>
            </p:spPr>
            <p:txBody>
              <a:bodyPr/>
              <a:lstStyle/>
              <a:p>
                <a:r>
                  <a:rPr lang="de-DE">
                    <a:noFill/>
                  </a:rPr>
                  <a:t> </a:t>
                </a:r>
              </a:p>
            </p:txBody>
          </p:sp>
        </mc:Fallback>
      </mc:AlternateContent>
      <p:sp>
        <p:nvSpPr>
          <p:cNvPr id="7" name="Foliennummernplatzhalter 5">
            <a:extLst>
              <a:ext uri="{FF2B5EF4-FFF2-40B4-BE49-F238E27FC236}">
                <a16:creationId xmlns:a16="http://schemas.microsoft.com/office/drawing/2014/main" id="{97D2A9CD-EB5F-CC4D-0604-187BB059C4AB}"/>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49</a:t>
            </a:fld>
            <a:endParaRPr lang="de-DE" dirty="0"/>
          </a:p>
        </p:txBody>
      </p:sp>
    </p:spTree>
    <p:extLst>
      <p:ext uri="{BB962C8B-B14F-4D97-AF65-F5344CB8AC3E}">
        <p14:creationId xmlns:p14="http://schemas.microsoft.com/office/powerpoint/2010/main" val="320722899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012F03B0-FDB4-039D-3E04-74B45DBF3006}"/>
              </a:ext>
            </a:extLst>
          </p:cNvPr>
          <p:cNvGraphicFramePr>
            <a:graphicFrameLocks noGrp="1"/>
          </p:cNvGraphicFramePr>
          <p:nvPr>
            <p:extLst>
              <p:ext uri="{D42A27DB-BD31-4B8C-83A1-F6EECF244321}">
                <p14:modId xmlns:p14="http://schemas.microsoft.com/office/powerpoint/2010/main" val="2067418050"/>
              </p:ext>
            </p:extLst>
          </p:nvPr>
        </p:nvGraphicFramePr>
        <p:xfrm>
          <a:off x="3038836" y="6464754"/>
          <a:ext cx="42909764" cy="17150400"/>
        </p:xfrm>
        <a:graphic>
          <a:graphicData uri="http://schemas.openxmlformats.org/drawingml/2006/table">
            <a:tbl>
              <a:tblPr firstRow="1" bandRow="1">
                <a:tableStyleId>{5940675A-B579-460E-94D1-54222C63F5DA}</a:tableStyleId>
              </a:tblPr>
              <a:tblGrid>
                <a:gridCol w="12878452">
                  <a:extLst>
                    <a:ext uri="{9D8B030D-6E8A-4147-A177-3AD203B41FA5}">
                      <a16:colId xmlns:a16="http://schemas.microsoft.com/office/drawing/2014/main" val="3776597319"/>
                    </a:ext>
                  </a:extLst>
                </a:gridCol>
                <a:gridCol w="14281907">
                  <a:extLst>
                    <a:ext uri="{9D8B030D-6E8A-4147-A177-3AD203B41FA5}">
                      <a16:colId xmlns:a16="http://schemas.microsoft.com/office/drawing/2014/main" val="74348686"/>
                    </a:ext>
                  </a:extLst>
                </a:gridCol>
                <a:gridCol w="15749405">
                  <a:extLst>
                    <a:ext uri="{9D8B030D-6E8A-4147-A177-3AD203B41FA5}">
                      <a16:colId xmlns:a16="http://schemas.microsoft.com/office/drawing/2014/main" val="2544237058"/>
                    </a:ext>
                  </a:extLst>
                </a:gridCol>
              </a:tblGrid>
              <a:tr h="1119919">
                <a:tc>
                  <a:txBody>
                    <a:bodyPr/>
                    <a:lstStyle/>
                    <a:p>
                      <a:r>
                        <a:rPr lang="de-DE" sz="6000" b="1" i="0" u="none" strike="noStrike" cap="none" spc="0" baseline="0" dirty="0">
                          <a:solidFill>
                            <a:schemeClr val="tx1"/>
                          </a:solidFill>
                          <a:effectLst/>
                          <a:uFillTx/>
                          <a:latin typeface="Söhne"/>
                          <a:ea typeface="+mn-ea"/>
                          <a:cs typeface="+mn-cs"/>
                          <a:sym typeface="Helvetica Neue Light"/>
                        </a:rPr>
                        <a:t>Type </a:t>
                      </a:r>
                      <a:r>
                        <a:rPr lang="de-DE" sz="6000" b="1" i="0" u="none" strike="noStrike" cap="none" spc="0" baseline="0" dirty="0" err="1">
                          <a:solidFill>
                            <a:schemeClr val="tx1"/>
                          </a:solidFill>
                          <a:effectLst/>
                          <a:uFillTx/>
                          <a:latin typeface="Söhne"/>
                          <a:ea typeface="+mn-ea"/>
                          <a:cs typeface="+mn-cs"/>
                          <a:sym typeface="Helvetica Neue Light"/>
                        </a:rPr>
                        <a:t>of</a:t>
                      </a:r>
                      <a:r>
                        <a:rPr lang="de-DE" sz="6000" b="1" i="0" u="none" strike="noStrike" cap="none" spc="0" baseline="0" dirty="0">
                          <a:solidFill>
                            <a:schemeClr val="tx1"/>
                          </a:solidFill>
                          <a:effectLst/>
                          <a:uFillTx/>
                          <a:latin typeface="Söhne"/>
                          <a:ea typeface="+mn-ea"/>
                          <a:cs typeface="+mn-cs"/>
                          <a:sym typeface="Helvetica Neue Light"/>
                        </a:rPr>
                        <a:t> Data</a:t>
                      </a:r>
                      <a:endParaRPr lang="de-DE" sz="6000" b="1" dirty="0">
                        <a:latin typeface="Söhne"/>
                      </a:endParaRP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de-DE" sz="6000" b="1" i="0" u="none" strike="noStrike" cap="none" spc="0" baseline="0" dirty="0" err="1">
                          <a:solidFill>
                            <a:schemeClr val="tx1"/>
                          </a:solidFill>
                          <a:effectLst/>
                          <a:uFillTx/>
                          <a:latin typeface="Söhne"/>
                          <a:ea typeface="+mn-ea"/>
                          <a:cs typeface="+mn-cs"/>
                          <a:sym typeface="Helvetica Neue Light"/>
                        </a:rPr>
                        <a:t>Subtype</a:t>
                      </a:r>
                      <a:r>
                        <a:rPr lang="de-DE" sz="6000" b="1" i="0" u="none" strike="noStrike" cap="none" spc="0" baseline="0" dirty="0">
                          <a:solidFill>
                            <a:schemeClr val="tx1"/>
                          </a:solidFill>
                          <a:effectLst/>
                          <a:uFillTx/>
                          <a:latin typeface="Söhne"/>
                          <a:ea typeface="+mn-ea"/>
                          <a:cs typeface="+mn-cs"/>
                          <a:sym typeface="Helvetica Neue Light"/>
                        </a:rPr>
                        <a:t> </a:t>
                      </a:r>
                      <a:r>
                        <a:rPr lang="de-DE" sz="6000" b="1" i="0" u="none" strike="noStrike" cap="none" spc="0" baseline="0" dirty="0" err="1">
                          <a:solidFill>
                            <a:schemeClr val="tx1"/>
                          </a:solidFill>
                          <a:effectLst/>
                          <a:uFillTx/>
                          <a:latin typeface="Söhne"/>
                          <a:ea typeface="+mn-ea"/>
                          <a:cs typeface="+mn-cs"/>
                          <a:sym typeface="Helvetica Neue Light"/>
                        </a:rPr>
                        <a:t>of</a:t>
                      </a:r>
                      <a:r>
                        <a:rPr lang="de-DE" sz="6000" b="1" i="0" u="none" strike="noStrike" cap="none" spc="0" baseline="0" dirty="0">
                          <a:solidFill>
                            <a:schemeClr val="tx1"/>
                          </a:solidFill>
                          <a:effectLst/>
                          <a:uFillTx/>
                          <a:latin typeface="Söhne"/>
                          <a:ea typeface="+mn-ea"/>
                          <a:cs typeface="+mn-cs"/>
                          <a:sym typeface="Helvetica Neue Light"/>
                        </a:rPr>
                        <a:t> </a:t>
                      </a:r>
                      <a:r>
                        <a:rPr lang="de-DE" sz="6000" b="1" i="0" u="none" strike="noStrike" cap="none" spc="0" baseline="0" dirty="0" err="1">
                          <a:solidFill>
                            <a:schemeClr val="tx1"/>
                          </a:solidFill>
                          <a:effectLst/>
                          <a:uFillTx/>
                          <a:latin typeface="Söhne"/>
                          <a:ea typeface="+mn-ea"/>
                          <a:cs typeface="+mn-cs"/>
                          <a:sym typeface="Helvetica Neue Light"/>
                        </a:rPr>
                        <a:t>data</a:t>
                      </a:r>
                      <a:endParaRPr lang="de-DE" sz="6000" b="1" dirty="0">
                        <a:latin typeface="Söhne"/>
                      </a:endParaRP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de-DE" sz="6000" b="1" dirty="0" err="1">
                          <a:latin typeface="Söhne"/>
                        </a:rPr>
                        <a:t>Example</a:t>
                      </a:r>
                      <a:endParaRPr lang="de-DE" sz="6000" b="1" dirty="0">
                        <a:latin typeface="Söhne"/>
                      </a:endParaRP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4170278826"/>
                  </a:ext>
                </a:extLst>
              </a:tr>
              <a:tr h="1876053">
                <a:tc rowSpan="4">
                  <a:txBody>
                    <a:bodyPr/>
                    <a:lstStyle/>
                    <a:p>
                      <a:pPr algn="l"/>
                      <a:r>
                        <a:rPr lang="de-DE" sz="6000" b="1" i="0" u="none" strike="noStrike" cap="none" spc="0" baseline="0" dirty="0">
                          <a:solidFill>
                            <a:schemeClr val="tx1"/>
                          </a:solidFill>
                          <a:effectLst/>
                          <a:uFillTx/>
                          <a:latin typeface="Söhne"/>
                          <a:ea typeface="+mn-ea"/>
                          <a:cs typeface="+mn-cs"/>
                          <a:sym typeface="Helvetica Neue Light"/>
                        </a:rPr>
                        <a:t>Quantitative  / </a:t>
                      </a:r>
                      <a:r>
                        <a:rPr lang="de-DE" sz="6000" b="1" i="0" u="none" strike="noStrike" cap="none" spc="0" baseline="0" dirty="0" err="1">
                          <a:solidFill>
                            <a:schemeClr val="tx1"/>
                          </a:solidFill>
                          <a:effectLst/>
                          <a:uFillTx/>
                          <a:latin typeface="Söhne"/>
                          <a:ea typeface="+mn-ea"/>
                          <a:cs typeface="+mn-cs"/>
                          <a:sym typeface="Helvetica Neue Light"/>
                        </a:rPr>
                        <a:t>Numerical</a:t>
                      </a:r>
                      <a:r>
                        <a:rPr lang="de-DE" sz="6000" b="1" i="0" u="none" strike="noStrike" cap="none" spc="0" baseline="0" dirty="0">
                          <a:solidFill>
                            <a:schemeClr val="tx1"/>
                          </a:solidFill>
                          <a:effectLst/>
                          <a:uFillTx/>
                          <a:latin typeface="Söhne"/>
                          <a:ea typeface="+mn-ea"/>
                          <a:cs typeface="+mn-cs"/>
                          <a:sym typeface="Helvetica Neue Light"/>
                        </a:rPr>
                        <a:t>: </a:t>
                      </a:r>
                    </a:p>
                    <a:p>
                      <a:pPr marL="857250" indent="-857250" algn="l">
                        <a:buFont typeface="Arial" panose="020B0604020202020204" pitchFamily="34" charset="0"/>
                        <a:buChar char="•"/>
                      </a:pPr>
                      <a:r>
                        <a:rPr lang="de-DE" sz="6000" b="0" i="0" u="none" strike="noStrike" cap="none" spc="0" baseline="0" dirty="0" err="1">
                          <a:solidFill>
                            <a:schemeClr val="tx1"/>
                          </a:solidFill>
                          <a:effectLst/>
                          <a:uFillTx/>
                          <a:latin typeface="Söhne"/>
                          <a:ea typeface="+mn-ea"/>
                          <a:cs typeface="+mn-cs"/>
                          <a:sym typeface="Helvetica Neue Light"/>
                        </a:rPr>
                        <a:t>can</a:t>
                      </a:r>
                      <a:r>
                        <a:rPr lang="de-DE" sz="6000" b="0" i="0" u="none" strike="noStrike" cap="none" spc="0" baseline="0" dirty="0">
                          <a:solidFill>
                            <a:schemeClr val="tx1"/>
                          </a:solidFill>
                          <a:effectLst/>
                          <a:uFillTx/>
                          <a:latin typeface="Söhne"/>
                          <a:ea typeface="+mn-ea"/>
                          <a:cs typeface="+mn-cs"/>
                          <a:sym typeface="Helvetica Neue Light"/>
                        </a:rPr>
                        <a:t> </a:t>
                      </a:r>
                      <a:r>
                        <a:rPr lang="de-DE" sz="6000" b="0" i="0" u="none" strike="noStrike" cap="none" spc="0" baseline="0" dirty="0" err="1">
                          <a:solidFill>
                            <a:schemeClr val="tx1"/>
                          </a:solidFill>
                          <a:effectLst/>
                          <a:uFillTx/>
                          <a:latin typeface="Söhne"/>
                          <a:ea typeface="+mn-ea"/>
                          <a:cs typeface="+mn-cs"/>
                          <a:sym typeface="Helvetica Neue Light"/>
                        </a:rPr>
                        <a:t>be</a:t>
                      </a:r>
                      <a:r>
                        <a:rPr lang="de-DE" sz="6000" b="0" i="0" u="none" strike="noStrike" cap="none" spc="0" baseline="0" dirty="0">
                          <a:solidFill>
                            <a:schemeClr val="tx1"/>
                          </a:solidFill>
                          <a:effectLst/>
                          <a:uFillTx/>
                          <a:latin typeface="Söhne"/>
                          <a:ea typeface="+mn-ea"/>
                          <a:cs typeface="+mn-cs"/>
                          <a:sym typeface="Helvetica Neue Light"/>
                        </a:rPr>
                        <a:t> </a:t>
                      </a:r>
                      <a:r>
                        <a:rPr lang="de-DE" sz="6000" b="0" i="0" u="none" strike="noStrike" cap="none" spc="0" baseline="0" dirty="0" err="1">
                          <a:solidFill>
                            <a:schemeClr val="tx1"/>
                          </a:solidFill>
                          <a:effectLst/>
                          <a:uFillTx/>
                          <a:latin typeface="Söhne"/>
                          <a:ea typeface="+mn-ea"/>
                          <a:cs typeface="+mn-cs"/>
                          <a:sym typeface="Helvetica Neue Light"/>
                        </a:rPr>
                        <a:t>measured</a:t>
                      </a:r>
                      <a:r>
                        <a:rPr lang="de-DE" sz="6000" b="0" i="0" u="none" strike="noStrike" cap="none" spc="0" baseline="0" dirty="0">
                          <a:solidFill>
                            <a:schemeClr val="tx1"/>
                          </a:solidFill>
                          <a:effectLst/>
                          <a:uFillTx/>
                          <a:latin typeface="Söhne"/>
                          <a:ea typeface="+mn-ea"/>
                          <a:cs typeface="+mn-cs"/>
                          <a:sym typeface="Helvetica Neue Light"/>
                        </a:rPr>
                        <a:t> </a:t>
                      </a:r>
                    </a:p>
                    <a:p>
                      <a:pPr marL="857250" indent="-857250" algn="l">
                        <a:buFont typeface="Arial" panose="020B0604020202020204" pitchFamily="34" charset="0"/>
                        <a:buChar char="•"/>
                      </a:pPr>
                      <a:r>
                        <a:rPr lang="de-DE" sz="6000" b="0" i="0" u="none" strike="noStrike" cap="none" spc="0" baseline="0" dirty="0" err="1">
                          <a:solidFill>
                            <a:schemeClr val="tx1"/>
                          </a:solidFill>
                          <a:effectLst/>
                          <a:uFillTx/>
                          <a:latin typeface="Söhne"/>
                          <a:ea typeface="+mn-ea"/>
                          <a:cs typeface="+mn-cs"/>
                          <a:sym typeface="Helvetica Neue Light"/>
                        </a:rPr>
                        <a:t>or</a:t>
                      </a:r>
                      <a:r>
                        <a:rPr lang="de-DE" sz="6000" b="0" i="0" u="none" strike="noStrike" cap="none" spc="0" baseline="0" dirty="0">
                          <a:solidFill>
                            <a:schemeClr val="tx1"/>
                          </a:solidFill>
                          <a:effectLst/>
                          <a:uFillTx/>
                          <a:latin typeface="Söhne"/>
                          <a:ea typeface="+mn-ea"/>
                          <a:cs typeface="+mn-cs"/>
                          <a:sym typeface="Helvetica Neue Light"/>
                        </a:rPr>
                        <a:t> </a:t>
                      </a:r>
                      <a:r>
                        <a:rPr lang="de-DE" sz="6000" b="0" i="0" u="none" strike="noStrike" cap="none" spc="0" baseline="0" dirty="0" err="1">
                          <a:solidFill>
                            <a:schemeClr val="tx1"/>
                          </a:solidFill>
                          <a:effectLst/>
                          <a:uFillTx/>
                          <a:latin typeface="Söhne"/>
                          <a:ea typeface="+mn-ea"/>
                          <a:cs typeface="+mn-cs"/>
                          <a:sym typeface="Helvetica Neue Light"/>
                        </a:rPr>
                        <a:t>counted</a:t>
                      </a:r>
                      <a:endParaRPr lang="de-DE" sz="6000" dirty="0">
                        <a:latin typeface="Söhne"/>
                      </a:endParaRP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indent="0" algn="l" fontAlgn="base">
                        <a:buFont typeface="Arial" panose="020B0604020202020204" pitchFamily="34" charset="0"/>
                        <a:buNone/>
                      </a:pPr>
                      <a:r>
                        <a:rPr lang="en-US" sz="6000" b="1" i="0" u="none" strike="noStrike" cap="none" spc="0" baseline="0" dirty="0">
                          <a:solidFill>
                            <a:schemeClr val="tx1"/>
                          </a:solidFill>
                          <a:effectLst/>
                          <a:uFillTx/>
                          <a:latin typeface="Söhne"/>
                          <a:ea typeface="+mn-ea"/>
                          <a:cs typeface="+mn-cs"/>
                          <a:sym typeface="Helvetica Neue Light"/>
                        </a:rPr>
                        <a:t>Discrete: </a:t>
                      </a:r>
                    </a:p>
                    <a:p>
                      <a:pPr marL="857250" indent="-857250" algn="l" fontAlgn="base">
                        <a:buFont typeface="Arial" panose="020B0604020202020204" pitchFamily="34" charset="0"/>
                        <a:buChar char="•"/>
                      </a:pPr>
                      <a:r>
                        <a:rPr lang="en-US" sz="6000" b="0" i="0" u="none" strike="noStrike" cap="none" spc="0" baseline="0" dirty="0">
                          <a:solidFill>
                            <a:schemeClr val="tx1"/>
                          </a:solidFill>
                          <a:effectLst/>
                          <a:uFillTx/>
                          <a:latin typeface="Söhne"/>
                          <a:ea typeface="+mn-ea"/>
                          <a:cs typeface="+mn-cs"/>
                          <a:sym typeface="Helvetica Neue Light"/>
                        </a:rPr>
                        <a:t>can only take certain values</a:t>
                      </a: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85800" marR="0" lvl="0" indent="-685800" algn="l" defTabSz="16510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000" b="0" i="0" u="none" strike="noStrike" cap="none" spc="0" baseline="0" dirty="0">
                          <a:solidFill>
                            <a:schemeClr val="tx1"/>
                          </a:solidFill>
                          <a:effectLst/>
                          <a:uFillTx/>
                          <a:latin typeface="Söhne"/>
                          <a:ea typeface="+mn-ea"/>
                          <a:cs typeface="+mn-cs"/>
                          <a:sym typeface="Helvetica Neue Light"/>
                        </a:rPr>
                        <a:t>number of students in a class</a:t>
                      </a: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116530"/>
                  </a:ext>
                </a:extLst>
              </a:tr>
              <a:tr h="1876053">
                <a:tc vMerge="1">
                  <a:txBody>
                    <a:bodyPr/>
                    <a:lstStyle/>
                    <a:p>
                      <a:endParaRPr lang="de-DE"/>
                    </a:p>
                  </a:txBody>
                  <a:tcPr/>
                </a:tc>
                <a:tc>
                  <a:txBody>
                    <a:bodyPr/>
                    <a:lstStyle/>
                    <a:p>
                      <a:pPr algn="l" fontAlgn="base"/>
                      <a:r>
                        <a:rPr lang="en-US" sz="6000" b="1" i="0" u="none" strike="noStrike" cap="none" spc="0" baseline="0" dirty="0">
                          <a:solidFill>
                            <a:schemeClr val="tx1"/>
                          </a:solidFill>
                          <a:effectLst/>
                          <a:uFillTx/>
                          <a:latin typeface="Söhne"/>
                          <a:ea typeface="+mn-ea"/>
                          <a:cs typeface="+mn-cs"/>
                          <a:sym typeface="Helvetica Neue Light"/>
                        </a:rPr>
                        <a:t>Continuous:</a:t>
                      </a:r>
                    </a:p>
                    <a:p>
                      <a:pPr marL="857250" indent="-857250" algn="l" fontAlgn="base">
                        <a:buFont typeface="Arial" panose="020B0604020202020204" pitchFamily="34" charset="0"/>
                        <a:buChar char="•"/>
                      </a:pPr>
                      <a:r>
                        <a:rPr lang="en-US" sz="6000" b="0" i="0" u="none" strike="noStrike" cap="none" spc="0" baseline="0" dirty="0">
                          <a:solidFill>
                            <a:schemeClr val="tx1"/>
                          </a:solidFill>
                          <a:effectLst/>
                          <a:uFillTx/>
                          <a:latin typeface="Söhne"/>
                          <a:ea typeface="+mn-ea"/>
                          <a:cs typeface="+mn-cs"/>
                          <a:sym typeface="Helvetica Neue Light"/>
                        </a:rPr>
                        <a:t>can take any value within certain range</a:t>
                      </a:r>
                      <a:endParaRPr lang="de-DE" sz="6000" dirty="0">
                        <a:latin typeface="Söhne"/>
                      </a:endParaRP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57250" marR="0" lvl="0" indent="-857250" algn="l" defTabSz="16510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000" b="0" i="0" u="none" strike="noStrike" cap="none" spc="0" baseline="0" dirty="0">
                          <a:solidFill>
                            <a:schemeClr val="tx1"/>
                          </a:solidFill>
                          <a:effectLst/>
                          <a:uFillTx/>
                          <a:latin typeface="Söhne"/>
                          <a:ea typeface="+mn-ea"/>
                          <a:cs typeface="+mn-cs"/>
                          <a:sym typeface="Helvetica Neue Light"/>
                        </a:rPr>
                        <a:t>Age, Height, Weight, Temperature, Income</a:t>
                      </a: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9621996"/>
                  </a:ext>
                </a:extLst>
              </a:tr>
              <a:tr h="2659799">
                <a:tc vMerge="1">
                  <a:txBody>
                    <a:bodyPr/>
                    <a:lstStyle/>
                    <a:p>
                      <a:endParaRPr lang="de-DE"/>
                    </a:p>
                  </a:txBody>
                  <a:tcPr/>
                </a:tc>
                <a:tc>
                  <a:txBody>
                    <a:bodyPr/>
                    <a:lstStyle/>
                    <a:p>
                      <a:pPr algn="l"/>
                      <a:r>
                        <a:rPr lang="de-DE" sz="6000" b="1" i="0" u="none" strike="noStrike" cap="none" spc="0" baseline="0" dirty="0" err="1">
                          <a:solidFill>
                            <a:schemeClr val="tx1"/>
                          </a:solidFill>
                          <a:effectLst/>
                          <a:uFillTx/>
                          <a:latin typeface="Söhne"/>
                          <a:ea typeface="+mn-ea"/>
                          <a:cs typeface="+mn-cs"/>
                          <a:sym typeface="Helvetica Neue Light"/>
                        </a:rPr>
                        <a:t>Interval</a:t>
                      </a:r>
                      <a:endParaRPr lang="de-DE" sz="6000" b="1" i="0" u="none" strike="noStrike" cap="none" spc="0" baseline="0" dirty="0">
                        <a:solidFill>
                          <a:schemeClr val="tx1"/>
                        </a:solidFill>
                        <a:effectLst/>
                        <a:uFillTx/>
                        <a:latin typeface="Söhne"/>
                        <a:ea typeface="+mn-ea"/>
                        <a:cs typeface="+mn-cs"/>
                        <a:sym typeface="Helvetica Neue Light"/>
                      </a:endParaRPr>
                    </a:p>
                  </a:txBody>
                  <a:tcPr marL="360000" marR="360000" marT="180000" marB="180000">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57250" marR="0" lvl="0" indent="-857250" algn="l" defTabSz="16510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000" b="0" i="0" u="none" strike="noStrike" cap="none" spc="0" baseline="0" dirty="0">
                          <a:solidFill>
                            <a:schemeClr val="tx1"/>
                          </a:solidFill>
                          <a:effectLst/>
                          <a:uFillTx/>
                          <a:latin typeface="Söhne"/>
                          <a:ea typeface="+mn-ea"/>
                          <a:cs typeface="+mn-cs"/>
                          <a:sym typeface="Helvetica Neue Light"/>
                        </a:rPr>
                        <a:t>Temperature</a:t>
                      </a:r>
                    </a:p>
                    <a:p>
                      <a:pPr marL="857250" marR="0" lvl="0" indent="-857250" algn="l" defTabSz="16510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000" b="0" i="0" u="none" strike="noStrike" cap="none" spc="0" baseline="0" dirty="0">
                          <a:solidFill>
                            <a:schemeClr val="tx1"/>
                          </a:solidFill>
                          <a:effectLst/>
                          <a:uFillTx/>
                          <a:latin typeface="Söhne"/>
                          <a:ea typeface="+mn-ea"/>
                          <a:cs typeface="+mn-cs"/>
                          <a:sym typeface="Helvetica Neue Light"/>
                        </a:rPr>
                        <a:t>IQ scores</a:t>
                      </a:r>
                    </a:p>
                    <a:p>
                      <a:pPr marL="857250" marR="0" lvl="0" indent="-857250" algn="l" defTabSz="16510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000" b="0" i="0" u="none" strike="noStrike" cap="none" spc="0" baseline="0" dirty="0">
                          <a:solidFill>
                            <a:schemeClr val="tx1"/>
                          </a:solidFill>
                          <a:effectLst/>
                          <a:uFillTx/>
                          <a:latin typeface="Söhne"/>
                          <a:ea typeface="+mn-ea"/>
                          <a:cs typeface="+mn-cs"/>
                          <a:sym typeface="Helvetica Neue Light"/>
                        </a:rPr>
                        <a:t>Years</a:t>
                      </a: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602997"/>
                  </a:ext>
                </a:extLst>
              </a:tr>
              <a:tr h="1092307">
                <a:tc vMerge="1">
                  <a:txBody>
                    <a:bodyPr/>
                    <a:lstStyle/>
                    <a:p>
                      <a:pPr marL="857250" indent="-857250" algn="l">
                        <a:buFont typeface="Arial" panose="020B0604020202020204" pitchFamily="34" charset="0"/>
                        <a:buChar char="•"/>
                      </a:pPr>
                      <a:endParaRPr lang="de-DE" sz="6000" dirty="0">
                        <a:latin typeface="Söhne"/>
                      </a:endParaRP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indent="0" algn="l" fontAlgn="base">
                        <a:buFont typeface="Arial" panose="020B0604020202020204" pitchFamily="34" charset="0"/>
                        <a:buNone/>
                      </a:pPr>
                      <a:r>
                        <a:rPr lang="de-DE" sz="6000" b="1" i="0" u="none" strike="noStrike" cap="none" spc="0" baseline="0" dirty="0">
                          <a:solidFill>
                            <a:schemeClr val="tx1"/>
                          </a:solidFill>
                          <a:effectLst/>
                          <a:uFillTx/>
                          <a:latin typeface="Söhne"/>
                          <a:ea typeface="+mn-ea"/>
                          <a:cs typeface="+mn-cs"/>
                          <a:sym typeface="Helvetica Neue Light"/>
                        </a:rPr>
                        <a:t>Ratio</a:t>
                      </a: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57250" marR="0" lvl="0" indent="-857250" algn="l" defTabSz="16510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6000" b="0" i="0" u="none" strike="noStrike" cap="none" spc="0" baseline="0" dirty="0">
                          <a:solidFill>
                            <a:schemeClr val="tx1"/>
                          </a:solidFill>
                          <a:effectLst/>
                          <a:uFillTx/>
                          <a:latin typeface="Söhne"/>
                          <a:ea typeface="+mn-ea"/>
                          <a:cs typeface="+mn-cs"/>
                          <a:sym typeface="Helvetica Neue Light"/>
                        </a:rPr>
                        <a:t>Probability</a:t>
                      </a: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1850728"/>
                  </a:ext>
                </a:extLst>
              </a:tr>
              <a:tr h="3443545">
                <a:tc rowSpan="2">
                  <a:txBody>
                    <a:bodyPr/>
                    <a:lstStyle/>
                    <a:p>
                      <a:pPr algn="l"/>
                      <a:r>
                        <a:rPr lang="de-DE" sz="6000" b="1" i="0" u="none" strike="noStrike" cap="none" spc="0" baseline="0" dirty="0">
                          <a:solidFill>
                            <a:schemeClr val="tx1"/>
                          </a:solidFill>
                          <a:effectLst/>
                          <a:uFillTx/>
                          <a:latin typeface="Söhne"/>
                          <a:ea typeface="+mn-ea"/>
                          <a:cs typeface="+mn-cs"/>
                          <a:sym typeface="Helvetica Neue Light"/>
                        </a:rPr>
                        <a:t>Qualitative / </a:t>
                      </a:r>
                      <a:r>
                        <a:rPr lang="de-DE" sz="6000" b="1" i="0" u="none" strike="noStrike" cap="none" spc="0" baseline="0" dirty="0" err="1">
                          <a:solidFill>
                            <a:schemeClr val="tx1"/>
                          </a:solidFill>
                          <a:effectLst/>
                          <a:uFillTx/>
                          <a:latin typeface="Söhne"/>
                          <a:ea typeface="+mn-ea"/>
                          <a:cs typeface="+mn-cs"/>
                          <a:sym typeface="Helvetica Neue Light"/>
                        </a:rPr>
                        <a:t>Categorical</a:t>
                      </a:r>
                      <a:r>
                        <a:rPr lang="de-DE" sz="6000" b="1" i="0" u="none" strike="noStrike" cap="none" spc="0" baseline="0" dirty="0">
                          <a:solidFill>
                            <a:schemeClr val="tx1"/>
                          </a:solidFill>
                          <a:effectLst/>
                          <a:uFillTx/>
                          <a:latin typeface="Söhne"/>
                          <a:ea typeface="+mn-ea"/>
                          <a:cs typeface="+mn-cs"/>
                          <a:sym typeface="Helvetica Neue Light"/>
                        </a:rPr>
                        <a:t>:</a:t>
                      </a:r>
                    </a:p>
                    <a:p>
                      <a:pPr marL="857250" indent="-857250" algn="l">
                        <a:buFont typeface="Arial" panose="020B0604020202020204" pitchFamily="34" charset="0"/>
                        <a:buChar char="•"/>
                      </a:pPr>
                      <a:r>
                        <a:rPr lang="en-US" sz="6000" b="0" i="0" u="none" strike="noStrike" cap="none" spc="0" baseline="0" dirty="0">
                          <a:solidFill>
                            <a:schemeClr val="tx1"/>
                          </a:solidFill>
                          <a:effectLst/>
                          <a:uFillTx/>
                          <a:latin typeface="Söhne"/>
                          <a:ea typeface="+mn-ea"/>
                          <a:cs typeface="+mn-cs"/>
                          <a:sym typeface="Helvetica Neue Light"/>
                        </a:rPr>
                        <a:t>non-numerical </a:t>
                      </a:r>
                    </a:p>
                    <a:p>
                      <a:pPr marL="857250" indent="-857250" algn="l">
                        <a:buFont typeface="Arial" panose="020B0604020202020204" pitchFamily="34" charset="0"/>
                        <a:buChar char="•"/>
                      </a:pPr>
                      <a:r>
                        <a:rPr lang="en-US" sz="6000" b="0" i="0" u="none" strike="noStrike" cap="none" spc="0" baseline="0" dirty="0">
                          <a:solidFill>
                            <a:schemeClr val="tx1"/>
                          </a:solidFill>
                          <a:effectLst/>
                          <a:uFillTx/>
                          <a:latin typeface="Söhne"/>
                          <a:ea typeface="+mn-ea"/>
                          <a:cs typeface="+mn-cs"/>
                          <a:sym typeface="Helvetica Neue Light"/>
                        </a:rPr>
                        <a:t>often relates to subjective qualities, characteristics, or descriptions</a:t>
                      </a:r>
                      <a:endParaRPr lang="de-DE" sz="6000" b="0" i="0" u="none" strike="noStrike" cap="none" spc="0" baseline="0" dirty="0">
                        <a:solidFill>
                          <a:schemeClr val="tx1"/>
                        </a:solidFill>
                        <a:effectLst/>
                        <a:uFillTx/>
                        <a:latin typeface="Söhne"/>
                        <a:ea typeface="+mn-ea"/>
                        <a:cs typeface="+mn-cs"/>
                        <a:sym typeface="Helvetica Neue Light"/>
                      </a:endParaRP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ase"/>
                      <a:r>
                        <a:rPr lang="de-DE" sz="6000" b="1" i="0" u="none" strike="noStrike" cap="none" spc="0" baseline="0" dirty="0">
                          <a:solidFill>
                            <a:schemeClr val="tx1"/>
                          </a:solidFill>
                          <a:effectLst/>
                          <a:uFillTx/>
                          <a:latin typeface="Söhne"/>
                          <a:ea typeface="+mn-ea"/>
                          <a:cs typeface="+mn-cs"/>
                          <a:sym typeface="Helvetica Neue Light"/>
                        </a:rPr>
                        <a:t>Nominal:</a:t>
                      </a:r>
                    </a:p>
                    <a:p>
                      <a:pPr marL="857250" marR="0" lvl="0" indent="-85725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6000" b="0" i="0" u="none" strike="noStrike" cap="none" spc="0" baseline="0" dirty="0">
                          <a:solidFill>
                            <a:schemeClr val="tx1"/>
                          </a:solidFill>
                          <a:effectLst/>
                          <a:uFillTx/>
                          <a:latin typeface="Söhne"/>
                          <a:ea typeface="+mn-ea"/>
                          <a:cs typeface="+mn-cs"/>
                          <a:sym typeface="Helvetica Neue Light"/>
                        </a:rPr>
                        <a:t>No order, hierarchy or sequence</a:t>
                      </a:r>
                    </a:p>
                    <a:p>
                      <a:pPr marL="0" indent="0" algn="l" fontAlgn="base">
                        <a:buFont typeface="Arial" panose="020B0604020202020204" pitchFamily="34" charset="0"/>
                        <a:buNone/>
                      </a:pPr>
                      <a:endParaRPr lang="en-US" sz="6000" b="0" i="0" u="none" strike="noStrike" cap="none" spc="0" baseline="0" dirty="0">
                        <a:solidFill>
                          <a:schemeClr val="tx1"/>
                        </a:solidFill>
                        <a:effectLst/>
                        <a:uFillTx/>
                        <a:latin typeface="Söhne"/>
                        <a:ea typeface="+mn-ea"/>
                        <a:cs typeface="+mn-cs"/>
                        <a:sym typeface="Helvetica Neue Light"/>
                      </a:endParaRP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857250" indent="-857250" algn="l">
                        <a:buFont typeface="Arial" panose="020B0604020202020204" pitchFamily="34" charset="0"/>
                        <a:buChar char="•"/>
                      </a:pPr>
                      <a:r>
                        <a:rPr lang="en-US" sz="6000" b="0" i="0" u="none" strike="noStrike" cap="none" spc="0" baseline="0" dirty="0">
                          <a:solidFill>
                            <a:schemeClr val="tx1"/>
                          </a:solidFill>
                          <a:effectLst/>
                          <a:uFillTx/>
                          <a:latin typeface="Söhne"/>
                          <a:ea typeface="+mn-ea"/>
                          <a:cs typeface="+mn-cs"/>
                          <a:sym typeface="Helvetica Neue Light"/>
                        </a:rPr>
                        <a:t>Colors</a:t>
                      </a:r>
                    </a:p>
                    <a:p>
                      <a:pPr marL="857250" indent="-857250" algn="l">
                        <a:buFont typeface="Arial" panose="020B0604020202020204" pitchFamily="34" charset="0"/>
                        <a:buChar char="•"/>
                      </a:pPr>
                      <a:r>
                        <a:rPr lang="en-US" sz="6000" b="0" i="0" u="none" strike="noStrike" cap="none" spc="0" baseline="0" dirty="0">
                          <a:solidFill>
                            <a:schemeClr val="tx1"/>
                          </a:solidFill>
                          <a:effectLst/>
                          <a:uFillTx/>
                          <a:latin typeface="Söhne"/>
                          <a:ea typeface="+mn-ea"/>
                          <a:cs typeface="+mn-cs"/>
                          <a:sym typeface="Helvetica Neue Light"/>
                        </a:rPr>
                        <a:t>Types of cuisine</a:t>
                      </a:r>
                    </a:p>
                    <a:p>
                      <a:pPr marL="685800" indent="-685800" algn="l" fontAlgn="base">
                        <a:buFont typeface="Arial" panose="020B0604020202020204" pitchFamily="34" charset="0"/>
                        <a:buChar char="•"/>
                      </a:pPr>
                      <a:r>
                        <a:rPr lang="de-DE" sz="6000" b="0" i="0" u="none" strike="noStrike" cap="none" spc="0" baseline="0" dirty="0" err="1">
                          <a:solidFill>
                            <a:schemeClr val="tx1"/>
                          </a:solidFill>
                          <a:effectLst/>
                          <a:uFillTx/>
                          <a:latin typeface="Söhne"/>
                          <a:ea typeface="+mn-ea"/>
                          <a:cs typeface="+mn-cs"/>
                          <a:sym typeface="Helvetica Neue Light"/>
                        </a:rPr>
                        <a:t>Genders</a:t>
                      </a:r>
                      <a:endParaRPr lang="de-DE" sz="6000" b="0" i="0" u="none" strike="noStrike" cap="none" spc="0" baseline="0" dirty="0">
                        <a:solidFill>
                          <a:schemeClr val="tx1"/>
                        </a:solidFill>
                        <a:effectLst/>
                        <a:uFillTx/>
                        <a:latin typeface="Söhne"/>
                        <a:ea typeface="+mn-ea"/>
                        <a:cs typeface="+mn-cs"/>
                        <a:sym typeface="Helvetica Neue Light"/>
                      </a:endParaRPr>
                    </a:p>
                    <a:p>
                      <a:pPr marL="685800" indent="-685800" algn="l" fontAlgn="base">
                        <a:buFont typeface="Arial" panose="020B0604020202020204" pitchFamily="34" charset="0"/>
                        <a:buChar char="•"/>
                      </a:pPr>
                      <a:r>
                        <a:rPr lang="de-DE" sz="6000" b="0" i="0" u="none" strike="noStrike" cap="none" spc="0" baseline="0" dirty="0">
                          <a:solidFill>
                            <a:schemeClr val="tx1"/>
                          </a:solidFill>
                          <a:effectLst/>
                          <a:uFillTx/>
                          <a:latin typeface="Söhne"/>
                          <a:ea typeface="+mn-ea"/>
                          <a:cs typeface="+mn-cs"/>
                          <a:sym typeface="Helvetica Neue Light"/>
                        </a:rPr>
                        <a:t>Blood </a:t>
                      </a:r>
                      <a:r>
                        <a:rPr lang="de-DE" sz="6000" b="0" i="0" u="none" strike="noStrike" cap="none" spc="0" baseline="0" dirty="0" err="1">
                          <a:solidFill>
                            <a:schemeClr val="tx1"/>
                          </a:solidFill>
                          <a:effectLst/>
                          <a:uFillTx/>
                          <a:latin typeface="Söhne"/>
                          <a:ea typeface="+mn-ea"/>
                          <a:cs typeface="+mn-cs"/>
                          <a:sym typeface="Helvetica Neue Light"/>
                        </a:rPr>
                        <a:t>types</a:t>
                      </a:r>
                      <a:endParaRPr lang="de-DE" sz="6000" b="0" i="0" u="none" strike="noStrike" cap="none" spc="0" baseline="0" dirty="0">
                        <a:solidFill>
                          <a:schemeClr val="tx1"/>
                        </a:solidFill>
                        <a:effectLst/>
                        <a:uFillTx/>
                        <a:latin typeface="Söhne"/>
                        <a:ea typeface="+mn-ea"/>
                        <a:cs typeface="+mn-cs"/>
                        <a:sym typeface="Helvetica Neue Light"/>
                      </a:endParaRP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6317209"/>
                  </a:ext>
                </a:extLst>
              </a:tr>
              <a:tr h="2659799">
                <a:tc vMerge="1">
                  <a:txBody>
                    <a:bodyPr/>
                    <a:lstStyle/>
                    <a:p>
                      <a:endParaRPr lang="de-DE"/>
                    </a:p>
                  </a:txBody>
                  <a:tcPr/>
                </a:tc>
                <a:tc>
                  <a:txBody>
                    <a:bodyPr/>
                    <a:lstStyle/>
                    <a:p>
                      <a:pPr algn="l" fontAlgn="base"/>
                      <a:r>
                        <a:rPr lang="de-DE" sz="6000" b="1" i="0" u="none" strike="noStrike" cap="none" spc="0" baseline="0" dirty="0">
                          <a:solidFill>
                            <a:schemeClr val="tx1"/>
                          </a:solidFill>
                          <a:effectLst/>
                          <a:uFillTx/>
                          <a:latin typeface="Söhne"/>
                          <a:ea typeface="+mn-ea"/>
                          <a:cs typeface="+mn-cs"/>
                          <a:sym typeface="Helvetica Neue Light"/>
                        </a:rPr>
                        <a:t>Ordinal:</a:t>
                      </a:r>
                    </a:p>
                    <a:p>
                      <a:pPr marL="857250" indent="-857250" algn="l" fontAlgn="base">
                        <a:buFont typeface="Arial" panose="020B0604020202020204" pitchFamily="34" charset="0"/>
                        <a:buChar char="•"/>
                      </a:pPr>
                      <a:r>
                        <a:rPr lang="en-US" sz="6000" b="0" i="0" u="none" strike="noStrike" cap="none" spc="0" baseline="0" dirty="0">
                          <a:solidFill>
                            <a:schemeClr val="tx1"/>
                          </a:solidFill>
                          <a:effectLst/>
                          <a:uFillTx/>
                          <a:latin typeface="Söhne"/>
                          <a:ea typeface="+mn-ea"/>
                          <a:cs typeface="+mn-cs"/>
                          <a:sym typeface="Helvetica Neue Light"/>
                        </a:rPr>
                        <a:t>can be arranged in a particular order</a:t>
                      </a: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85800" indent="-685800" algn="l" fontAlgn="base">
                        <a:buFont typeface="Arial" panose="020B0604020202020204" pitchFamily="34" charset="0"/>
                        <a:buChar char="•"/>
                      </a:pPr>
                      <a:r>
                        <a:rPr lang="en-US" sz="6000" dirty="0">
                          <a:effectLst/>
                          <a:latin typeface="Söhne"/>
                        </a:rPr>
                        <a:t>Survey responses</a:t>
                      </a:r>
                    </a:p>
                    <a:p>
                      <a:pPr marL="685800" indent="-685800" algn="l" fontAlgn="base">
                        <a:buFont typeface="Arial" panose="020B0604020202020204" pitchFamily="34" charset="0"/>
                        <a:buChar char="•"/>
                      </a:pPr>
                      <a:r>
                        <a:rPr lang="en-US" sz="6000" dirty="0">
                          <a:effectLst/>
                          <a:latin typeface="Söhne"/>
                        </a:rPr>
                        <a:t>Educational level</a:t>
                      </a:r>
                    </a:p>
                    <a:p>
                      <a:pPr marL="685800" indent="-685800" algn="l" fontAlgn="base">
                        <a:buFont typeface="Arial" panose="020B0604020202020204" pitchFamily="34" charset="0"/>
                        <a:buChar char="•"/>
                      </a:pPr>
                      <a:r>
                        <a:rPr lang="en-US" sz="6000" dirty="0">
                          <a:effectLst/>
                          <a:latin typeface="Söhne"/>
                        </a:rPr>
                        <a:t>Military rank</a:t>
                      </a:r>
                    </a:p>
                  </a:txBody>
                  <a:tcPr marL="360000" marR="360000" marT="180000" marB="180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9692772"/>
                  </a:ext>
                </a:extLst>
              </a:tr>
            </a:tbl>
          </a:graphicData>
        </a:graphic>
      </p:graphicFrame>
      <p:sp>
        <p:nvSpPr>
          <p:cNvPr id="2" name="Title first slide">
            <a:extLst>
              <a:ext uri="{FF2B5EF4-FFF2-40B4-BE49-F238E27FC236}">
                <a16:creationId xmlns:a16="http://schemas.microsoft.com/office/drawing/2014/main" id="{D5EF4223-46CC-31A4-55AD-F5E6383876EA}"/>
              </a:ext>
            </a:extLst>
          </p:cNvPr>
          <p:cNvSpPr txBox="1"/>
          <p:nvPr/>
        </p:nvSpPr>
        <p:spPr>
          <a:xfrm>
            <a:off x="3038836" y="2141359"/>
            <a:ext cx="13999025"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Types</a:t>
            </a:r>
            <a:r>
              <a:rPr lang="de-DE" sz="15000" dirty="0">
                <a:solidFill>
                  <a:schemeClr val="tx1"/>
                </a:solidFill>
              </a:rPr>
              <a:t> </a:t>
            </a:r>
            <a:r>
              <a:rPr lang="de-DE" sz="15000" dirty="0" err="1">
                <a:solidFill>
                  <a:schemeClr val="tx1"/>
                </a:solidFill>
              </a:rPr>
              <a:t>of</a:t>
            </a:r>
            <a:r>
              <a:rPr lang="de-DE" sz="15000" dirty="0">
                <a:solidFill>
                  <a:schemeClr val="tx1"/>
                </a:solidFill>
              </a:rPr>
              <a:t> Data</a:t>
            </a:r>
          </a:p>
        </p:txBody>
      </p:sp>
      <p:sp>
        <p:nvSpPr>
          <p:cNvPr id="3" name="Shape">
            <a:extLst>
              <a:ext uri="{FF2B5EF4-FFF2-40B4-BE49-F238E27FC236}">
                <a16:creationId xmlns:a16="http://schemas.microsoft.com/office/drawing/2014/main" id="{7C2E23BE-8E2B-EB0D-48C3-00EC49F9D06D}"/>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5" name="Textfeld 4">
            <a:extLst>
              <a:ext uri="{FF2B5EF4-FFF2-40B4-BE49-F238E27FC236}">
                <a16:creationId xmlns:a16="http://schemas.microsoft.com/office/drawing/2014/main" id="{2384618F-CD1B-668B-2000-F687907ACD9D}"/>
              </a:ext>
            </a:extLst>
          </p:cNvPr>
          <p:cNvSpPr txBox="1"/>
          <p:nvPr/>
        </p:nvSpPr>
        <p:spPr>
          <a:xfrm>
            <a:off x="7095034" y="4937247"/>
            <a:ext cx="26957221"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Definition and examples of Qualitative and Quantitative data</a:t>
            </a:r>
          </a:p>
        </p:txBody>
      </p:sp>
      <p:sp>
        <p:nvSpPr>
          <p:cNvPr id="7" name="Foliennummernplatzhalter 6">
            <a:extLst>
              <a:ext uri="{FF2B5EF4-FFF2-40B4-BE49-F238E27FC236}">
                <a16:creationId xmlns:a16="http://schemas.microsoft.com/office/drawing/2014/main" id="{79205ADC-93C4-366C-AC52-B9D7F8F3B154}"/>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5</a:t>
            </a:fld>
            <a:endParaRPr lang="de-DE"/>
          </a:p>
        </p:txBody>
      </p:sp>
      <p:sp>
        <p:nvSpPr>
          <p:cNvPr id="8" name="Textfeld 7">
            <a:extLst>
              <a:ext uri="{FF2B5EF4-FFF2-40B4-BE49-F238E27FC236}">
                <a16:creationId xmlns:a16="http://schemas.microsoft.com/office/drawing/2014/main" id="{148650D8-18FE-2CE7-7287-B042794114AD}"/>
              </a:ext>
            </a:extLst>
          </p:cNvPr>
          <p:cNvSpPr txBox="1"/>
          <p:nvPr/>
        </p:nvSpPr>
        <p:spPr>
          <a:xfrm>
            <a:off x="3038836" y="25177162"/>
            <a:ext cx="35423114"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7200" dirty="0">
                <a:solidFill>
                  <a:schemeClr val="tx2"/>
                </a:solidFill>
                <a:latin typeface="Söhne"/>
                <a:ea typeface="+mn-ea"/>
                <a:cs typeface="+mn-cs"/>
                <a:sym typeface="Helvetica Neue Light"/>
              </a:rPr>
              <a:t>... </a:t>
            </a:r>
            <a:r>
              <a:rPr lang="en-US" sz="7200" dirty="0">
                <a:solidFill>
                  <a:schemeClr val="tx1"/>
                </a:solidFill>
                <a:latin typeface="Söhne"/>
                <a:ea typeface="+mn-ea"/>
                <a:cs typeface="+mn-cs"/>
                <a:sym typeface="Helvetica Neue Light"/>
              </a:rPr>
              <a:t>other types of data: binary, time-series, geodata, textual, multimedia, etc.</a:t>
            </a:r>
            <a:endParaRPr lang="de-DE" sz="7200" dirty="0">
              <a:solidFill>
                <a:schemeClr val="tx1"/>
              </a:solidFill>
              <a:latin typeface="Söhne"/>
              <a:ea typeface="+mn-ea"/>
              <a:cs typeface="+mn-cs"/>
              <a:sym typeface="Helvetica Neue Light"/>
            </a:endParaRPr>
          </a:p>
        </p:txBody>
      </p:sp>
    </p:spTree>
    <p:extLst>
      <p:ext uri="{BB962C8B-B14F-4D97-AF65-F5344CB8AC3E}">
        <p14:creationId xmlns:p14="http://schemas.microsoft.com/office/powerpoint/2010/main" val="121957744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FCF5369A-0B12-78B4-6117-32DBE5C7A907}"/>
              </a:ext>
            </a:extLst>
          </p:cNvPr>
          <p:cNvSpPr txBox="1"/>
          <p:nvPr/>
        </p:nvSpPr>
        <p:spPr>
          <a:xfrm>
            <a:off x="3038836" y="2141359"/>
            <a:ext cx="19205579"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Hypothesis </a:t>
            </a:r>
            <a:r>
              <a:rPr lang="de-DE" sz="15000" dirty="0" err="1">
                <a:solidFill>
                  <a:schemeClr val="tx1"/>
                </a:solidFill>
              </a:rPr>
              <a:t>testing</a:t>
            </a:r>
            <a:endParaRPr lang="de-DE" sz="15000" dirty="0">
              <a:solidFill>
                <a:schemeClr val="tx1"/>
              </a:solidFill>
            </a:endParaRPr>
          </a:p>
        </p:txBody>
      </p:sp>
      <p:sp>
        <p:nvSpPr>
          <p:cNvPr id="3" name="Shape">
            <a:extLst>
              <a:ext uri="{FF2B5EF4-FFF2-40B4-BE49-F238E27FC236}">
                <a16:creationId xmlns:a16="http://schemas.microsoft.com/office/drawing/2014/main" id="{60C8C1D4-97E9-5399-067E-AD9D441A238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09625BB9-E22F-24C8-D0FA-77694BE7ED40}"/>
              </a:ext>
            </a:extLst>
          </p:cNvPr>
          <p:cNvSpPr txBox="1"/>
          <p:nvPr/>
        </p:nvSpPr>
        <p:spPr>
          <a:xfrm>
            <a:off x="7095034" y="4937247"/>
            <a:ext cx="38634130"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involves specifying significance level, analyzing sample data using statistical test rejecting or not rejecting null hypothesis</a:t>
            </a:r>
          </a:p>
        </p:txBody>
      </p:sp>
      <p:sp>
        <p:nvSpPr>
          <p:cNvPr id="7" name="Foliennummernplatzhalter 6">
            <a:extLst>
              <a:ext uri="{FF2B5EF4-FFF2-40B4-BE49-F238E27FC236}">
                <a16:creationId xmlns:a16="http://schemas.microsoft.com/office/drawing/2014/main" id="{B7A810E0-7AF3-BF96-4BE9-0988A0E80D35}"/>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50</a:t>
            </a:fld>
            <a:endParaRPr lang="de-DE"/>
          </a:p>
        </p:txBody>
      </p:sp>
      <mc:AlternateContent xmlns:mc="http://schemas.openxmlformats.org/markup-compatibility/2006" xmlns:a14="http://schemas.microsoft.com/office/drawing/2010/main">
        <mc:Choice Requires="a14">
          <p:sp>
            <p:nvSpPr>
              <p:cNvPr id="6" name="Rounded Rectangle">
                <a:extLst>
                  <a:ext uri="{FF2B5EF4-FFF2-40B4-BE49-F238E27FC236}">
                    <a16:creationId xmlns:a16="http://schemas.microsoft.com/office/drawing/2014/main" id="{02950AC8-E1E3-BD86-16A2-557A77F9BCCD}"/>
                  </a:ext>
                </a:extLst>
              </p:cNvPr>
              <p:cNvSpPr/>
              <p:nvPr/>
            </p:nvSpPr>
            <p:spPr>
              <a:xfrm>
                <a:off x="30796992" y="8108641"/>
                <a:ext cx="15508224" cy="17827259"/>
              </a:xfrm>
              <a:prstGeom prst="roundRect">
                <a:avLst>
                  <a:gd name="adj" fmla="val 2045"/>
                </a:avLst>
              </a:prstGeom>
            </p:spPr>
            <p:txBody>
              <a:bodyPr wrap="square">
                <a:spAutoFit/>
              </a:bodyPr>
              <a:lstStyle/>
              <a:p>
                <a:pPr algn="l">
                  <a:spcAft>
                    <a:spcPts val="1200"/>
                  </a:spcAft>
                </a:pPr>
                <a:r>
                  <a:rPr lang="en-US" dirty="0">
                    <a:solidFill>
                      <a:srgbClr val="374151"/>
                    </a:solidFill>
                    <a:latin typeface="Söhne"/>
                  </a:rPr>
                  <a:t>Workflow:</a:t>
                </a:r>
              </a:p>
              <a:p>
                <a:pPr marL="1143000" indent="-1143000" algn="l">
                  <a:spcAft>
                    <a:spcPts val="1200"/>
                  </a:spcAft>
                  <a:buFont typeface="+mj-lt"/>
                  <a:buAutoNum type="arabicPeriod"/>
                </a:pPr>
                <a:r>
                  <a:rPr lang="en-US" dirty="0">
                    <a:solidFill>
                      <a:srgbClr val="374151"/>
                    </a:solidFill>
                    <a:latin typeface="Söhne"/>
                  </a:rPr>
                  <a:t>State Hypotheses: </a:t>
                </a:r>
                <a:br>
                  <a:rPr lang="en-US" dirty="0">
                    <a:solidFill>
                      <a:srgbClr val="374151"/>
                    </a:solidFill>
                    <a:latin typeface="Söhne"/>
                  </a:rPr>
                </a:br>
                <a:r>
                  <a:rPr lang="en-US" b="0" dirty="0">
                    <a:solidFill>
                      <a:srgbClr val="374151"/>
                    </a:solidFill>
                    <a:latin typeface="Söhne"/>
                  </a:rPr>
                  <a:t>Null Hypothesis (</a:t>
                </a:r>
                <a14:m>
                  <m:oMath xmlns:m="http://schemas.openxmlformats.org/officeDocument/2006/math">
                    <m:sSub>
                      <m:sSubPr>
                        <m:ctrlPr>
                          <a:rPr lang="en-US" b="0" i="1">
                            <a:solidFill>
                              <a:srgbClr val="374151"/>
                            </a:solidFill>
                            <a:latin typeface="Cambria Math" panose="02040503050406030204" pitchFamily="18" charset="0"/>
                          </a:rPr>
                        </m:ctrlPr>
                      </m:sSubPr>
                      <m:e>
                        <m:r>
                          <m:rPr>
                            <m:sty m:val="p"/>
                          </m:rPr>
                          <a:rPr lang="de-DE" b="0" i="1">
                            <a:solidFill>
                              <a:srgbClr val="374151"/>
                            </a:solidFill>
                            <a:latin typeface="Cambria Math" panose="02040503050406030204" pitchFamily="18" charset="0"/>
                          </a:rPr>
                          <m:t>H</m:t>
                        </m:r>
                      </m:e>
                      <m:sub>
                        <m:r>
                          <a:rPr lang="de-DE" b="0">
                            <a:solidFill>
                              <a:srgbClr val="374151"/>
                            </a:solidFill>
                            <a:latin typeface="Cambria Math" panose="02040503050406030204" pitchFamily="18" charset="0"/>
                          </a:rPr>
                          <m:t>0</m:t>
                        </m:r>
                      </m:sub>
                    </m:sSub>
                  </m:oMath>
                </a14:m>
                <a:r>
                  <a:rPr lang="en-US" b="0" dirty="0">
                    <a:solidFill>
                      <a:srgbClr val="374151"/>
                    </a:solidFill>
                    <a:latin typeface="Söhne"/>
                  </a:rPr>
                  <a:t>) </a:t>
                </a:r>
                <a:br>
                  <a:rPr lang="en-US" b="0" dirty="0">
                    <a:solidFill>
                      <a:srgbClr val="374151"/>
                    </a:solidFill>
                    <a:latin typeface="Söhne"/>
                  </a:rPr>
                </a:br>
                <a:r>
                  <a:rPr lang="en-US" b="0" dirty="0">
                    <a:solidFill>
                      <a:srgbClr val="374151"/>
                    </a:solidFill>
                    <a:latin typeface="Söhne"/>
                  </a:rPr>
                  <a:t>and Alternative Hypothesis (</a:t>
                </a:r>
                <a14:m>
                  <m:oMath xmlns:m="http://schemas.openxmlformats.org/officeDocument/2006/math">
                    <m:sSub>
                      <m:sSubPr>
                        <m:ctrlPr>
                          <a:rPr lang="en-US" b="0" i="1">
                            <a:solidFill>
                              <a:srgbClr val="374151"/>
                            </a:solidFill>
                            <a:latin typeface="Cambria Math" panose="02040503050406030204" pitchFamily="18" charset="0"/>
                          </a:rPr>
                        </m:ctrlPr>
                      </m:sSubPr>
                      <m:e>
                        <m:r>
                          <m:rPr>
                            <m:sty m:val="p"/>
                          </m:rPr>
                          <a:rPr lang="de-DE" b="0" i="1">
                            <a:solidFill>
                              <a:srgbClr val="374151"/>
                            </a:solidFill>
                            <a:latin typeface="Cambria Math" panose="02040503050406030204" pitchFamily="18" charset="0"/>
                          </a:rPr>
                          <m:t>H</m:t>
                        </m:r>
                      </m:e>
                      <m:sub>
                        <m:r>
                          <a:rPr lang="de-DE" b="0">
                            <a:solidFill>
                              <a:srgbClr val="374151"/>
                            </a:solidFill>
                            <a:latin typeface="Cambria Math" panose="02040503050406030204" pitchFamily="18" charset="0"/>
                          </a:rPr>
                          <m:t>1</m:t>
                        </m:r>
                      </m:sub>
                    </m:sSub>
                  </m:oMath>
                </a14:m>
                <a:r>
                  <a:rPr lang="en-US" b="0" dirty="0">
                    <a:solidFill>
                      <a:srgbClr val="374151"/>
                    </a:solidFill>
                    <a:latin typeface="Söhne"/>
                  </a:rPr>
                  <a:t>) </a:t>
                </a:r>
              </a:p>
              <a:p>
                <a:pPr marL="1143000" indent="-1143000" algn="l">
                  <a:spcAft>
                    <a:spcPts val="1200"/>
                  </a:spcAft>
                  <a:buFont typeface="+mj-lt"/>
                  <a:buAutoNum type="arabicPeriod"/>
                </a:pPr>
                <a:endParaRPr lang="en-US" b="0" dirty="0">
                  <a:solidFill>
                    <a:srgbClr val="374151"/>
                  </a:solidFill>
                  <a:latin typeface="Söhne"/>
                </a:endParaRPr>
              </a:p>
              <a:p>
                <a:pPr marL="1143000" indent="-1143000" algn="l">
                  <a:spcAft>
                    <a:spcPts val="1200"/>
                  </a:spcAft>
                  <a:buFont typeface="+mj-lt"/>
                  <a:buAutoNum type="arabicPeriod"/>
                </a:pPr>
                <a:r>
                  <a:rPr lang="en-US" dirty="0">
                    <a:solidFill>
                      <a:srgbClr val="374151"/>
                    </a:solidFill>
                    <a:latin typeface="Söhne"/>
                  </a:rPr>
                  <a:t>Specify critical value </a:t>
                </a:r>
                <a14:m>
                  <m:oMath xmlns:m="http://schemas.openxmlformats.org/officeDocument/2006/math">
                    <m:r>
                      <a:rPr lang="en-US">
                        <a:solidFill>
                          <a:srgbClr val="374151"/>
                        </a:solidFill>
                        <a:latin typeface="Cambria Math" panose="02040503050406030204" pitchFamily="18" charset="0"/>
                      </a:rPr>
                      <m:t>𝜶</m:t>
                    </m:r>
                  </m:oMath>
                </a14:m>
                <a:r>
                  <a:rPr lang="en-US" dirty="0">
                    <a:solidFill>
                      <a:srgbClr val="374151"/>
                    </a:solidFill>
                    <a:latin typeface="Söhne"/>
                  </a:rPr>
                  <a:t>: </a:t>
                </a:r>
                <a:br>
                  <a:rPr lang="en-US" dirty="0">
                    <a:solidFill>
                      <a:srgbClr val="374151"/>
                    </a:solidFill>
                    <a:latin typeface="Söhne"/>
                  </a:rPr>
                </a:br>
                <a:r>
                  <a:rPr lang="en-US" b="0" dirty="0">
                    <a:solidFill>
                      <a:srgbClr val="374151"/>
                    </a:solidFill>
                    <a:latin typeface="Söhne"/>
                  </a:rPr>
                  <a:t>usually 0.05 for 2-sided tests</a:t>
                </a:r>
              </a:p>
              <a:p>
                <a:pPr marL="1143000" indent="-1143000" algn="l">
                  <a:spcAft>
                    <a:spcPts val="1200"/>
                  </a:spcAft>
                  <a:buFont typeface="+mj-lt"/>
                  <a:buAutoNum type="arabicPeriod"/>
                </a:pPr>
                <a:endParaRPr lang="en-US" b="0" dirty="0">
                  <a:solidFill>
                    <a:srgbClr val="374151"/>
                  </a:solidFill>
                  <a:latin typeface="Söhne"/>
                </a:endParaRPr>
              </a:p>
              <a:p>
                <a:pPr marL="1143000" indent="-1143000" algn="l">
                  <a:spcAft>
                    <a:spcPts val="1200"/>
                  </a:spcAft>
                  <a:buFont typeface="+mj-lt"/>
                  <a:buAutoNum type="arabicPeriod"/>
                </a:pPr>
                <a:r>
                  <a:rPr lang="en-US" dirty="0">
                    <a:solidFill>
                      <a:srgbClr val="374151"/>
                    </a:solidFill>
                    <a:latin typeface="Söhne"/>
                  </a:rPr>
                  <a:t>Calculate test statistic t with:</a:t>
                </a:r>
              </a:p>
              <a:p>
                <a:pPr marL="857250" lvl="8" indent="-857250" algn="l">
                  <a:spcAft>
                    <a:spcPts val="1200"/>
                  </a:spcAft>
                  <a:buFont typeface="Arial" panose="020B0604020202020204" pitchFamily="34" charset="0"/>
                  <a:buChar char="•"/>
                </a:pPr>
                <a:r>
                  <a:rPr lang="en-US" b="0" dirty="0">
                    <a:solidFill>
                      <a:srgbClr val="374151"/>
                    </a:solidFill>
                    <a:latin typeface="Söhne"/>
                  </a:rPr>
                  <a:t>t-test</a:t>
                </a:r>
              </a:p>
              <a:p>
                <a:pPr marL="857250" lvl="8" indent="-857250" algn="l">
                  <a:spcAft>
                    <a:spcPts val="1200"/>
                  </a:spcAft>
                  <a:buFont typeface="Arial" panose="020B0604020202020204" pitchFamily="34" charset="0"/>
                  <a:buChar char="•"/>
                </a:pPr>
                <a14:m>
                  <m:oMath xmlns:m="http://schemas.openxmlformats.org/officeDocument/2006/math">
                    <m:sSup>
                      <m:sSupPr>
                        <m:ctrlPr>
                          <a:rPr lang="en-US" b="0" i="1">
                            <a:solidFill>
                              <a:srgbClr val="374151"/>
                            </a:solidFill>
                            <a:latin typeface="Cambria Math" panose="02040503050406030204" pitchFamily="18" charset="0"/>
                          </a:rPr>
                        </m:ctrlPr>
                      </m:sSupPr>
                      <m:e>
                        <m:r>
                          <a:rPr lang="en-US" b="0">
                            <a:solidFill>
                              <a:srgbClr val="374151"/>
                            </a:solidFill>
                            <a:latin typeface="Cambria Math" panose="02040503050406030204" pitchFamily="18" charset="0"/>
                          </a:rPr>
                          <m:t>𝜒</m:t>
                        </m:r>
                      </m:e>
                      <m:sup>
                        <m:r>
                          <a:rPr lang="de-DE" b="0">
                            <a:solidFill>
                              <a:srgbClr val="374151"/>
                            </a:solidFill>
                            <a:latin typeface="Cambria Math" panose="02040503050406030204" pitchFamily="18" charset="0"/>
                          </a:rPr>
                          <m:t>2</m:t>
                        </m:r>
                      </m:sup>
                    </m:sSup>
                  </m:oMath>
                </a14:m>
                <a:r>
                  <a:rPr lang="en-US" b="0" dirty="0">
                    <a:solidFill>
                      <a:srgbClr val="374151"/>
                    </a:solidFill>
                    <a:latin typeface="Söhne"/>
                  </a:rPr>
                  <a:t>-test</a:t>
                </a:r>
              </a:p>
              <a:p>
                <a:pPr marL="857250" lvl="8" indent="-857250" algn="l">
                  <a:spcAft>
                    <a:spcPts val="1200"/>
                  </a:spcAft>
                  <a:buFont typeface="Arial" panose="020B0604020202020204" pitchFamily="34" charset="0"/>
                  <a:buChar char="•"/>
                </a:pPr>
                <a:r>
                  <a:rPr lang="en-US" b="0" dirty="0">
                    <a:solidFill>
                      <a:srgbClr val="374151"/>
                    </a:solidFill>
                    <a:latin typeface="Söhne"/>
                  </a:rPr>
                  <a:t>z-test</a:t>
                </a:r>
              </a:p>
              <a:p>
                <a:pPr marL="857250" lvl="8" indent="-857250" algn="l">
                  <a:spcAft>
                    <a:spcPts val="1200"/>
                  </a:spcAft>
                  <a:buFont typeface="Arial" panose="020B0604020202020204" pitchFamily="34" charset="0"/>
                  <a:buChar char="•"/>
                </a:pPr>
                <a:r>
                  <a:rPr lang="en-US" b="0" dirty="0">
                    <a:solidFill>
                      <a:srgbClr val="374151"/>
                    </a:solidFill>
                    <a:latin typeface="Söhne"/>
                  </a:rPr>
                  <a:t>ANOVA-test, and many more</a:t>
                </a:r>
              </a:p>
              <a:p>
                <a:pPr marL="857250" lvl="8" indent="-857250" algn="l">
                  <a:spcAft>
                    <a:spcPts val="1200"/>
                  </a:spcAft>
                  <a:buFont typeface="Arial" panose="020B0604020202020204" pitchFamily="34" charset="0"/>
                  <a:buChar char="•"/>
                </a:pPr>
                <a:endParaRPr lang="en-US" b="0" dirty="0">
                  <a:solidFill>
                    <a:srgbClr val="374151"/>
                  </a:solidFill>
                  <a:latin typeface="Söhne"/>
                </a:endParaRPr>
              </a:p>
              <a:p>
                <a:pPr marL="1143000" lvl="8" indent="-1143000" algn="l">
                  <a:spcAft>
                    <a:spcPts val="1200"/>
                  </a:spcAft>
                  <a:buFont typeface="+mj-lt"/>
                  <a:buAutoNum type="arabicPeriod" startAt="4"/>
                </a:pPr>
                <a:r>
                  <a:rPr lang="en-US" dirty="0">
                    <a:solidFill>
                      <a:srgbClr val="374151"/>
                    </a:solidFill>
                    <a:latin typeface="Söhne"/>
                  </a:rPr>
                  <a:t>Interpret results comparing t and </a:t>
                </a:r>
                <a14:m>
                  <m:oMath xmlns:m="http://schemas.openxmlformats.org/officeDocument/2006/math">
                    <m:r>
                      <a:rPr lang="en-US" b="1" i="1">
                        <a:solidFill>
                          <a:srgbClr val="374151"/>
                        </a:solidFill>
                        <a:latin typeface="Cambria Math" panose="02040503050406030204" pitchFamily="18" charset="0"/>
                      </a:rPr>
                      <m:t>𝛂</m:t>
                    </m:r>
                    <m:r>
                      <a:rPr lang="en-US" b="1">
                        <a:solidFill>
                          <a:srgbClr val="374151"/>
                        </a:solidFill>
                        <a:latin typeface="Cambria Math" panose="02040503050406030204" pitchFamily="18" charset="0"/>
                      </a:rPr>
                      <m:t> </m:t>
                    </m:r>
                  </m:oMath>
                </a14:m>
                <a:r>
                  <a:rPr lang="en-US" dirty="0">
                    <a:solidFill>
                      <a:srgbClr val="374151"/>
                    </a:solidFill>
                    <a:latin typeface="Söhne"/>
                  </a:rPr>
                  <a:t>:</a:t>
                </a:r>
              </a:p>
              <a:p>
                <a:pPr marL="857250" lvl="8" indent="-857250" algn="l">
                  <a:spcAft>
                    <a:spcPts val="1200"/>
                  </a:spcAft>
                  <a:buFont typeface="Arial" panose="020B0604020202020204" pitchFamily="34" charset="0"/>
                  <a:buChar char="•"/>
                </a:pPr>
                <a:r>
                  <a:rPr lang="en-US" b="0" dirty="0">
                    <a:solidFill>
                      <a:srgbClr val="374151"/>
                    </a:solidFill>
                    <a:latin typeface="Söhne"/>
                  </a:rPr>
                  <a:t>Reject null hypothesis (support </a:t>
                </a:r>
                <a14:m>
                  <m:oMath xmlns:m="http://schemas.openxmlformats.org/officeDocument/2006/math">
                    <m:sSub>
                      <m:sSubPr>
                        <m:ctrlPr>
                          <a:rPr lang="en-US" b="0" i="1">
                            <a:solidFill>
                              <a:srgbClr val="374151"/>
                            </a:solidFill>
                            <a:latin typeface="Cambria Math" panose="02040503050406030204" pitchFamily="18" charset="0"/>
                          </a:rPr>
                        </m:ctrlPr>
                      </m:sSubPr>
                      <m:e>
                        <m:r>
                          <a:rPr lang="de-DE" b="0">
                            <a:solidFill>
                              <a:srgbClr val="374151"/>
                            </a:solidFill>
                            <a:latin typeface="Cambria Math" panose="02040503050406030204" pitchFamily="18" charset="0"/>
                          </a:rPr>
                          <m:t>𝐻</m:t>
                        </m:r>
                      </m:e>
                      <m:sub>
                        <m:r>
                          <a:rPr lang="de-DE" b="0">
                            <a:solidFill>
                              <a:srgbClr val="374151"/>
                            </a:solidFill>
                            <a:latin typeface="Cambria Math" panose="02040503050406030204" pitchFamily="18" charset="0"/>
                          </a:rPr>
                          <m:t>1</m:t>
                        </m:r>
                      </m:sub>
                    </m:sSub>
                  </m:oMath>
                </a14:m>
                <a:r>
                  <a:rPr lang="en-US" b="0" dirty="0">
                    <a:solidFill>
                      <a:srgbClr val="374151"/>
                    </a:solidFill>
                    <a:latin typeface="Söhne"/>
                  </a:rPr>
                  <a:t>) </a:t>
                </a:r>
                <a:br>
                  <a:rPr lang="en-US" b="0" dirty="0">
                    <a:solidFill>
                      <a:srgbClr val="374151"/>
                    </a:solidFill>
                    <a:latin typeface="Söhne"/>
                  </a:rPr>
                </a:br>
                <a:r>
                  <a:rPr lang="en-US" b="0" dirty="0">
                    <a:solidFill>
                      <a:srgbClr val="374151"/>
                    </a:solidFill>
                    <a:latin typeface="Söhne"/>
                  </a:rPr>
                  <a:t>or not (support </a:t>
                </a:r>
                <a14:m>
                  <m:oMath xmlns:m="http://schemas.openxmlformats.org/officeDocument/2006/math">
                    <m:sSub>
                      <m:sSubPr>
                        <m:ctrlPr>
                          <a:rPr lang="en-US" b="0" i="1">
                            <a:solidFill>
                              <a:srgbClr val="374151"/>
                            </a:solidFill>
                            <a:latin typeface="Cambria Math" panose="02040503050406030204" pitchFamily="18" charset="0"/>
                          </a:rPr>
                        </m:ctrlPr>
                      </m:sSubPr>
                      <m:e>
                        <m:r>
                          <a:rPr lang="de-DE" b="0">
                            <a:solidFill>
                              <a:srgbClr val="374151"/>
                            </a:solidFill>
                            <a:latin typeface="Cambria Math" panose="02040503050406030204" pitchFamily="18" charset="0"/>
                          </a:rPr>
                          <m:t>𝐻</m:t>
                        </m:r>
                      </m:e>
                      <m:sub>
                        <m:r>
                          <a:rPr lang="de-DE" b="0">
                            <a:solidFill>
                              <a:srgbClr val="374151"/>
                            </a:solidFill>
                            <a:latin typeface="Cambria Math" panose="02040503050406030204" pitchFamily="18" charset="0"/>
                          </a:rPr>
                          <m:t>0</m:t>
                        </m:r>
                      </m:sub>
                    </m:sSub>
                  </m:oMath>
                </a14:m>
                <a:r>
                  <a:rPr lang="en-US" b="0" dirty="0">
                    <a:solidFill>
                      <a:srgbClr val="374151"/>
                    </a:solidFill>
                    <a:latin typeface="Söhne"/>
                  </a:rPr>
                  <a:t>)?</a:t>
                </a:r>
              </a:p>
            </p:txBody>
          </p:sp>
        </mc:Choice>
        <mc:Fallback xmlns="">
          <p:sp>
            <p:nvSpPr>
              <p:cNvPr id="6" name="Rounded Rectangle">
                <a:extLst>
                  <a:ext uri="{FF2B5EF4-FFF2-40B4-BE49-F238E27FC236}">
                    <a16:creationId xmlns:a16="http://schemas.microsoft.com/office/drawing/2014/main" id="{02950AC8-E1E3-BD86-16A2-557A77F9BCCD}"/>
                  </a:ext>
                </a:extLst>
              </p:cNvPr>
              <p:cNvSpPr>
                <a:spLocks noRot="1" noChangeAspect="1" noMove="1" noResize="1" noEditPoints="1" noAdjustHandles="1" noChangeArrowheads="1" noChangeShapeType="1" noTextEdit="1"/>
              </p:cNvSpPr>
              <p:nvPr/>
            </p:nvSpPr>
            <p:spPr>
              <a:xfrm>
                <a:off x="30796992" y="8108641"/>
                <a:ext cx="15508224" cy="17827259"/>
              </a:xfrm>
              <a:prstGeom prst="roundRect">
                <a:avLst>
                  <a:gd name="adj" fmla="val 2045"/>
                </a:avLst>
              </a:prstGeom>
              <a:blipFill>
                <a:blip r:embed="rId2"/>
                <a:stretch>
                  <a:fillRect l="-1769" t="-513" b="-889"/>
                </a:stretch>
              </a:blipFill>
            </p:spPr>
            <p:txBody>
              <a:bodyPr/>
              <a:lstStyle/>
              <a:p>
                <a:r>
                  <a:rPr lang="de-DE">
                    <a:noFill/>
                  </a:rPr>
                  <a:t> </a:t>
                </a:r>
              </a:p>
            </p:txBody>
          </p:sp>
        </mc:Fallback>
      </mc:AlternateContent>
      <p:pic>
        <p:nvPicPr>
          <p:cNvPr id="16" name="Grafik 15">
            <a:extLst>
              <a:ext uri="{FF2B5EF4-FFF2-40B4-BE49-F238E27FC236}">
                <a16:creationId xmlns:a16="http://schemas.microsoft.com/office/drawing/2014/main" id="{5544C3F7-7716-8A1D-AF87-BAAAA005E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5" y="8104462"/>
            <a:ext cx="27314995" cy="14718962"/>
          </a:xfrm>
          <a:prstGeom prst="rect">
            <a:avLst/>
          </a:prstGeom>
          <a:ln w="25400">
            <a:solidFill>
              <a:schemeClr val="tx2"/>
            </a:solidFill>
          </a:ln>
        </p:spPr>
      </p:pic>
    </p:spTree>
    <p:extLst>
      <p:ext uri="{BB962C8B-B14F-4D97-AF65-F5344CB8AC3E}">
        <p14:creationId xmlns:p14="http://schemas.microsoft.com/office/powerpoint/2010/main" val="66394354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first slide">
            <a:extLst>
              <a:ext uri="{FF2B5EF4-FFF2-40B4-BE49-F238E27FC236}">
                <a16:creationId xmlns:a16="http://schemas.microsoft.com/office/drawing/2014/main" id="{E9B50899-8289-9486-2C78-3F5C11171AFF}"/>
              </a:ext>
            </a:extLst>
          </p:cNvPr>
          <p:cNvSpPr txBox="1"/>
          <p:nvPr/>
        </p:nvSpPr>
        <p:spPr>
          <a:xfrm>
            <a:off x="3038836" y="2141359"/>
            <a:ext cx="3029515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One-sided</a:t>
            </a:r>
            <a:r>
              <a:rPr lang="de-DE" sz="15000" dirty="0">
                <a:solidFill>
                  <a:schemeClr val="tx1"/>
                </a:solidFill>
              </a:rPr>
              <a:t> vs. </a:t>
            </a:r>
            <a:r>
              <a:rPr lang="de-DE" sz="15000" dirty="0" err="1">
                <a:solidFill>
                  <a:schemeClr val="tx1"/>
                </a:solidFill>
              </a:rPr>
              <a:t>Two-sided</a:t>
            </a:r>
            <a:r>
              <a:rPr lang="de-DE" sz="15000" dirty="0">
                <a:solidFill>
                  <a:schemeClr val="tx1"/>
                </a:solidFill>
              </a:rPr>
              <a:t> </a:t>
            </a:r>
            <a:r>
              <a:rPr lang="de-DE" sz="15000" dirty="0" err="1">
                <a:solidFill>
                  <a:schemeClr val="tx1"/>
                </a:solidFill>
              </a:rPr>
              <a:t>tests</a:t>
            </a:r>
            <a:endParaRPr lang="de-DE" sz="15000" dirty="0">
              <a:solidFill>
                <a:schemeClr val="tx1"/>
              </a:solidFill>
            </a:endParaRPr>
          </a:p>
        </p:txBody>
      </p:sp>
      <p:sp>
        <p:nvSpPr>
          <p:cNvPr id="7" name="Shape">
            <a:extLst>
              <a:ext uri="{FF2B5EF4-FFF2-40B4-BE49-F238E27FC236}">
                <a16:creationId xmlns:a16="http://schemas.microsoft.com/office/drawing/2014/main" id="{FF67067D-55DE-D470-5026-E15925F46659}"/>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8" name="Textfeld 7">
            <a:extLst>
              <a:ext uri="{FF2B5EF4-FFF2-40B4-BE49-F238E27FC236}">
                <a16:creationId xmlns:a16="http://schemas.microsoft.com/office/drawing/2014/main" id="{921A9F9C-B04B-75E6-09C4-E1EE58638B2D}"/>
              </a:ext>
            </a:extLst>
          </p:cNvPr>
          <p:cNvSpPr txBox="1"/>
          <p:nvPr/>
        </p:nvSpPr>
        <p:spPr>
          <a:xfrm>
            <a:off x="7095034" y="4937247"/>
            <a:ext cx="37282576"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One-sided hypothesis test checks if parameter is greater/less than a certain value. </a:t>
            </a:r>
          </a:p>
          <a:p>
            <a:pPr algn="l"/>
            <a:r>
              <a:rPr lang="en-US" b="0" dirty="0">
                <a:solidFill>
                  <a:schemeClr val="accent1">
                    <a:lumMod val="50000"/>
                  </a:schemeClr>
                </a:solidFill>
                <a:latin typeface="Montserrat SemiBold"/>
                <a:sym typeface="Montserrat Regular"/>
              </a:rPr>
              <a:t>Two-sided test checks if parameter is not equal to a certain value, regardless of direction.</a:t>
            </a:r>
          </a:p>
        </p:txBody>
      </p:sp>
      <p:sp>
        <p:nvSpPr>
          <p:cNvPr id="4" name="Foliennummernplatzhalter 3">
            <a:extLst>
              <a:ext uri="{FF2B5EF4-FFF2-40B4-BE49-F238E27FC236}">
                <a16:creationId xmlns:a16="http://schemas.microsoft.com/office/drawing/2014/main" id="{93716912-C1CB-6278-30F2-A1490A5E91BA}"/>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51</a:t>
            </a:fld>
            <a:endParaRPr lang="de-DE"/>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0A2DA46A-0EEB-C2E2-0EF7-DC553A1315F5}"/>
                  </a:ext>
                </a:extLst>
              </p:cNvPr>
              <p:cNvSpPr txBox="1"/>
              <p:nvPr/>
            </p:nvSpPr>
            <p:spPr>
              <a:xfrm>
                <a:off x="24726900" y="8103080"/>
                <a:ext cx="21831300" cy="167122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Two-sided (or Two-tailed) Tests</a:t>
                </a:r>
              </a:p>
              <a:p>
                <a:pPr marL="857250" indent="-857250" algn="l">
                  <a:buFont typeface="Arial" panose="020B0604020202020204" pitchFamily="34" charset="0"/>
                  <a:buChar char="•"/>
                </a:pPr>
                <a:r>
                  <a:rPr lang="en-US" b="0" dirty="0">
                    <a:solidFill>
                      <a:srgbClr val="374151"/>
                    </a:solidFill>
                    <a:latin typeface="Söhne"/>
                  </a:rPr>
                  <a:t>… assess if a parameter is either greater or less than the null hypothesis value.</a:t>
                </a:r>
              </a:p>
              <a:p>
                <a:pPr marL="857250" indent="-857250" algn="l">
                  <a:buFont typeface="Arial" panose="020B0604020202020204" pitchFamily="34" charset="0"/>
                  <a:buChar char="•"/>
                </a:pPr>
                <a:r>
                  <a:rPr lang="en-US" dirty="0">
                    <a:solidFill>
                      <a:srgbClr val="374151"/>
                    </a:solidFill>
                    <a:latin typeface="Söhne"/>
                  </a:rPr>
                  <a:t>Example: </a:t>
                </a:r>
                <a:br>
                  <a:rPr lang="en-US" b="0" dirty="0">
                    <a:solidFill>
                      <a:srgbClr val="374151"/>
                    </a:solidFill>
                    <a:latin typeface="Söhne"/>
                  </a:rPr>
                </a:br>
                <a:r>
                  <a:rPr lang="en-US" b="0" dirty="0">
                    <a:solidFill>
                      <a:srgbClr val="374151"/>
                    </a:solidFill>
                    <a:latin typeface="Söhne"/>
                  </a:rPr>
                  <a:t>Company is testing if a website redesign affects, </a:t>
                </a:r>
                <a:br>
                  <a:rPr lang="en-US" b="0" dirty="0">
                    <a:solidFill>
                      <a:srgbClr val="374151"/>
                    </a:solidFill>
                    <a:latin typeface="Söhne"/>
                  </a:rPr>
                </a:br>
                <a:r>
                  <a:rPr lang="en-US" b="0" dirty="0">
                    <a:solidFill>
                      <a:srgbClr val="374151"/>
                    </a:solidFill>
                    <a:latin typeface="Söhne"/>
                  </a:rPr>
                  <a:t>i.e. either increases or decreases user time on site.</a:t>
                </a:r>
              </a:p>
              <a:p>
                <a:pPr marL="742950" lvl="1" indent="-285750" algn="l">
                  <a:buFont typeface="Arial" panose="020B0604020202020204" pitchFamily="34" charset="0"/>
                  <a:buChar char="•"/>
                </a:pPr>
                <a14:m>
                  <m:oMath xmlns:m="http://schemas.openxmlformats.org/officeDocument/2006/math">
                    <m:sSub>
                      <m:sSubPr>
                        <m:ctrlPr>
                          <a:rPr lang="en-US" b="0" i="1">
                            <a:solidFill>
                              <a:srgbClr val="374151"/>
                            </a:solidFill>
                            <a:latin typeface="Cambria Math" panose="02040503050406030204" pitchFamily="18" charset="0"/>
                          </a:rPr>
                        </m:ctrlPr>
                      </m:sSubPr>
                      <m:e>
                        <m:r>
                          <a:rPr lang="de-DE" b="0" i="1">
                            <a:solidFill>
                              <a:srgbClr val="374151"/>
                            </a:solidFill>
                            <a:latin typeface="Cambria Math" panose="02040503050406030204" pitchFamily="18" charset="0"/>
                          </a:rPr>
                          <m:t>𝐻</m:t>
                        </m:r>
                      </m:e>
                      <m:sub>
                        <m:r>
                          <a:rPr lang="de-DE" b="0" i="1">
                            <a:solidFill>
                              <a:srgbClr val="374151"/>
                            </a:solidFill>
                            <a:latin typeface="Cambria Math" panose="02040503050406030204" pitchFamily="18" charset="0"/>
                          </a:rPr>
                          <m:t>0</m:t>
                        </m:r>
                      </m:sub>
                    </m:sSub>
                  </m:oMath>
                </a14:m>
                <a:r>
                  <a:rPr lang="en-US" b="0" dirty="0">
                    <a:solidFill>
                      <a:srgbClr val="374151"/>
                    </a:solidFill>
                    <a:latin typeface="Söhne"/>
                  </a:rPr>
                  <a:t>: 	Website redesign has no effect on user time on site.</a:t>
                </a:r>
              </a:p>
              <a:p>
                <a:pPr marL="742950" lvl="1" indent="-285750" algn="l">
                  <a:buFont typeface="Arial" panose="020B0604020202020204" pitchFamily="34" charset="0"/>
                  <a:buChar char="•"/>
                </a:pPr>
                <a14:m>
                  <m:oMath xmlns:m="http://schemas.openxmlformats.org/officeDocument/2006/math">
                    <m:sSub>
                      <m:sSubPr>
                        <m:ctrlPr>
                          <a:rPr lang="en-US" b="0" i="1">
                            <a:solidFill>
                              <a:srgbClr val="374151"/>
                            </a:solidFill>
                            <a:latin typeface="Cambria Math" panose="02040503050406030204" pitchFamily="18" charset="0"/>
                          </a:rPr>
                        </m:ctrlPr>
                      </m:sSubPr>
                      <m:e>
                        <m:r>
                          <a:rPr lang="de-DE" b="0" i="1">
                            <a:solidFill>
                              <a:srgbClr val="374151"/>
                            </a:solidFill>
                            <a:latin typeface="Cambria Math" panose="02040503050406030204" pitchFamily="18" charset="0"/>
                          </a:rPr>
                          <m:t>𝐻</m:t>
                        </m:r>
                      </m:e>
                      <m:sub>
                        <m:r>
                          <a:rPr lang="de-DE" b="0" i="1">
                            <a:solidFill>
                              <a:srgbClr val="374151"/>
                            </a:solidFill>
                            <a:latin typeface="Cambria Math" panose="02040503050406030204" pitchFamily="18" charset="0"/>
                          </a:rPr>
                          <m:t>1</m:t>
                        </m:r>
                      </m:sub>
                    </m:sSub>
                  </m:oMath>
                </a14:m>
                <a:r>
                  <a:rPr lang="en-US" b="0" dirty="0">
                    <a:solidFill>
                      <a:srgbClr val="374151"/>
                    </a:solidFill>
                    <a:latin typeface="Söhne"/>
                  </a:rPr>
                  <a:t>: 	Website redesign affects user time on site.</a:t>
                </a:r>
              </a:p>
              <a:p>
                <a:pPr algn="l"/>
                <a:endParaRPr lang="en-US" dirty="0">
                  <a:solidFill>
                    <a:srgbClr val="374151"/>
                  </a:solidFill>
                  <a:latin typeface="Söhne"/>
                </a:endParaRPr>
              </a:p>
              <a:p>
                <a:pPr algn="l"/>
                <a:r>
                  <a:rPr lang="en-US" dirty="0">
                    <a:solidFill>
                      <a:srgbClr val="374151"/>
                    </a:solidFill>
                    <a:latin typeface="Söhne"/>
                  </a:rPr>
                  <a:t>One-sided (or One-tailed) Tests</a:t>
                </a:r>
              </a:p>
              <a:p>
                <a:pPr marL="857250" indent="-857250" algn="l">
                  <a:buFont typeface="Arial" panose="020B0604020202020204" pitchFamily="34" charset="0"/>
                  <a:buChar char="•"/>
                </a:pPr>
                <a:r>
                  <a:rPr lang="en-US" b="0" dirty="0">
                    <a:solidFill>
                      <a:srgbClr val="374151"/>
                    </a:solidFill>
                    <a:latin typeface="Söhne"/>
                  </a:rPr>
                  <a:t>… check if parameter is </a:t>
                </a:r>
                <a:r>
                  <a:rPr lang="en-US" b="0" u="sng" dirty="0">
                    <a:solidFill>
                      <a:srgbClr val="374151"/>
                    </a:solidFill>
                    <a:latin typeface="Söhne"/>
                  </a:rPr>
                  <a:t>either</a:t>
                </a:r>
                <a:r>
                  <a:rPr lang="en-US" b="0" dirty="0">
                    <a:solidFill>
                      <a:srgbClr val="374151"/>
                    </a:solidFill>
                    <a:latin typeface="Söhne"/>
                  </a:rPr>
                  <a:t> greater or less than null hypothesis value, but </a:t>
                </a:r>
                <a:r>
                  <a:rPr lang="en-US" b="0" u="sng" dirty="0">
                    <a:solidFill>
                      <a:srgbClr val="374151"/>
                    </a:solidFill>
                    <a:latin typeface="Söhne"/>
                  </a:rPr>
                  <a:t>not both</a:t>
                </a:r>
                <a:r>
                  <a:rPr lang="en-US" b="0" dirty="0">
                    <a:solidFill>
                      <a:srgbClr val="374151"/>
                    </a:solidFill>
                    <a:latin typeface="Söhne"/>
                  </a:rPr>
                  <a:t>.</a:t>
                </a:r>
              </a:p>
              <a:p>
                <a:pPr marL="857250" indent="-857250" algn="l">
                  <a:buFont typeface="Arial" panose="020B0604020202020204" pitchFamily="34" charset="0"/>
                  <a:buChar char="•"/>
                </a:pPr>
                <a:r>
                  <a:rPr lang="en-US" dirty="0">
                    <a:solidFill>
                      <a:srgbClr val="374151"/>
                    </a:solidFill>
                    <a:latin typeface="Söhne"/>
                  </a:rPr>
                  <a:t>Example: </a:t>
                </a:r>
                <a:br>
                  <a:rPr lang="en-US" b="0" dirty="0">
                    <a:solidFill>
                      <a:srgbClr val="374151"/>
                    </a:solidFill>
                    <a:latin typeface="Söhne"/>
                  </a:rPr>
                </a:br>
                <a:r>
                  <a:rPr lang="en-US" b="0" dirty="0">
                    <a:solidFill>
                      <a:srgbClr val="374151"/>
                    </a:solidFill>
                    <a:latin typeface="Söhne"/>
                  </a:rPr>
                  <a:t>Pharmaceutical company is testing a new drug and wants to know if it reduces disease recovery time (not interested if it increases).</a:t>
                </a:r>
              </a:p>
              <a:p>
                <a:pPr marL="857250" indent="-857250" algn="l">
                  <a:buFont typeface="Arial" panose="020B0604020202020204" pitchFamily="34" charset="0"/>
                  <a:buChar char="•"/>
                </a:pPr>
                <a14:m>
                  <m:oMath xmlns:m="http://schemas.openxmlformats.org/officeDocument/2006/math">
                    <m:sSub>
                      <m:sSubPr>
                        <m:ctrlPr>
                          <a:rPr lang="en-US"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rPr>
                          <m:t>𝐻</m:t>
                        </m:r>
                      </m:e>
                      <m:sub>
                        <m:r>
                          <a:rPr lang="de-DE" b="0" i="1" smtClean="0">
                            <a:solidFill>
                              <a:srgbClr val="374151"/>
                            </a:solidFill>
                            <a:latin typeface="Cambria Math" panose="02040503050406030204" pitchFamily="18" charset="0"/>
                          </a:rPr>
                          <m:t>0</m:t>
                        </m:r>
                      </m:sub>
                    </m:sSub>
                  </m:oMath>
                </a14:m>
                <a:r>
                  <a:rPr lang="en-US" b="0" dirty="0">
                    <a:solidFill>
                      <a:srgbClr val="374151"/>
                    </a:solidFill>
                    <a:latin typeface="Söhne"/>
                  </a:rPr>
                  <a:t>: 	Drug does not reduce recovery time.</a:t>
                </a:r>
              </a:p>
              <a:p>
                <a:pPr marL="857250" indent="-857250" algn="l">
                  <a:buFont typeface="Arial" panose="020B0604020202020204" pitchFamily="34" charset="0"/>
                  <a:buChar char="•"/>
                </a:pPr>
                <a14:m>
                  <m:oMath xmlns:m="http://schemas.openxmlformats.org/officeDocument/2006/math">
                    <m:sSub>
                      <m:sSubPr>
                        <m:ctrlPr>
                          <a:rPr lang="en-US"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rPr>
                          <m:t>𝐻</m:t>
                        </m:r>
                      </m:e>
                      <m:sub>
                        <m:r>
                          <a:rPr lang="de-DE" b="0" i="1" smtClean="0">
                            <a:solidFill>
                              <a:srgbClr val="374151"/>
                            </a:solidFill>
                            <a:latin typeface="Cambria Math" panose="02040503050406030204" pitchFamily="18" charset="0"/>
                          </a:rPr>
                          <m:t>1</m:t>
                        </m:r>
                      </m:sub>
                    </m:sSub>
                  </m:oMath>
                </a14:m>
                <a:r>
                  <a:rPr lang="en-US" b="0" dirty="0">
                    <a:solidFill>
                      <a:srgbClr val="374151"/>
                    </a:solidFill>
                    <a:latin typeface="Söhne"/>
                  </a:rPr>
                  <a:t>: 	Drug reduces recovery time.</a:t>
                </a:r>
              </a:p>
            </p:txBody>
          </p:sp>
        </mc:Choice>
        <mc:Fallback xmlns="">
          <p:sp>
            <p:nvSpPr>
              <p:cNvPr id="10" name="Textfeld 9">
                <a:extLst>
                  <a:ext uri="{FF2B5EF4-FFF2-40B4-BE49-F238E27FC236}">
                    <a16:creationId xmlns:a16="http://schemas.microsoft.com/office/drawing/2014/main" id="{0A2DA46A-0EEB-C2E2-0EF7-DC553A1315F5}"/>
                  </a:ext>
                </a:extLst>
              </p:cNvPr>
              <p:cNvSpPr txBox="1">
                <a:spLocks noRot="1" noChangeAspect="1" noMove="1" noResize="1" noEditPoints="1" noAdjustHandles="1" noChangeArrowheads="1" noChangeShapeType="1" noTextEdit="1"/>
              </p:cNvSpPr>
              <p:nvPr/>
            </p:nvSpPr>
            <p:spPr>
              <a:xfrm>
                <a:off x="24726900" y="8103080"/>
                <a:ext cx="21831300" cy="16712267"/>
              </a:xfrm>
              <a:prstGeom prst="rect">
                <a:avLst/>
              </a:prstGeom>
              <a:blipFill>
                <a:blip r:embed="rId2"/>
                <a:stretch>
                  <a:fillRect l="-1675" t="-1094" r="-1703" b="-1495"/>
                </a:stretch>
              </a:blipFill>
              <a:ln w="25400" cap="flat">
                <a:noFill/>
                <a:miter lim="400000"/>
              </a:ln>
              <a:effectLst/>
            </p:spPr>
            <p:txBody>
              <a:bodyPr/>
              <a:lstStyle/>
              <a:p>
                <a:r>
                  <a:rPr lang="de-DE">
                    <a:noFill/>
                  </a:rPr>
                  <a:t> </a:t>
                </a:r>
              </a:p>
            </p:txBody>
          </p:sp>
        </mc:Fallback>
      </mc:AlternateContent>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6" y="8103080"/>
            <a:ext cx="21277772" cy="14490895"/>
          </a:xfrm>
          <a:prstGeom prst="rect">
            <a:avLst/>
          </a:prstGeom>
          <a:ln w="25400">
            <a:solidFill>
              <a:schemeClr val="tx2"/>
            </a:solidFill>
          </a:ln>
        </p:spPr>
      </p:pic>
    </p:spTree>
    <p:extLst>
      <p:ext uri="{BB962C8B-B14F-4D97-AF65-F5344CB8AC3E}">
        <p14:creationId xmlns:p14="http://schemas.microsoft.com/office/powerpoint/2010/main" val="20617956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first slide">
                <a:extLst>
                  <a:ext uri="{FF2B5EF4-FFF2-40B4-BE49-F238E27FC236}">
                    <a16:creationId xmlns:a16="http://schemas.microsoft.com/office/drawing/2014/main" id="{08AEAB69-B0AA-8EC4-5AD3-66659DB66391}"/>
                  </a:ext>
                </a:extLst>
              </p:cNvPr>
              <p:cNvSpPr txBox="1"/>
              <p:nvPr/>
            </p:nvSpPr>
            <p:spPr>
              <a:xfrm>
                <a:off x="3038836" y="2141359"/>
                <a:ext cx="21397653" cy="251350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Deciding </a:t>
                </a:r>
                <a:r>
                  <a:rPr lang="de-DE" sz="15000" dirty="0" err="1">
                    <a:solidFill>
                      <a:schemeClr val="tx1"/>
                    </a:solidFill>
                  </a:rPr>
                  <a:t>to</a:t>
                </a:r>
                <a:r>
                  <a:rPr lang="de-DE" sz="15000" dirty="0">
                    <a:solidFill>
                      <a:schemeClr val="tx1"/>
                    </a:solidFill>
                  </a:rPr>
                  <a:t> </a:t>
                </a:r>
                <a:r>
                  <a:rPr lang="de-DE" sz="15000" dirty="0" err="1">
                    <a:solidFill>
                      <a:schemeClr val="tx1"/>
                    </a:solidFill>
                  </a:rPr>
                  <a:t>reject</a:t>
                </a:r>
                <a:r>
                  <a:rPr lang="de-DE" sz="15000" dirty="0">
                    <a:solidFill>
                      <a:schemeClr val="tx1"/>
                    </a:solidFill>
                  </a:rPr>
                  <a:t> </a:t>
                </a:r>
                <a14:m>
                  <m:oMath xmlns:m="http://schemas.openxmlformats.org/officeDocument/2006/math">
                    <m:sSub>
                      <m:sSubPr>
                        <m:ctrlPr>
                          <a:rPr lang="de-DE" sz="15000" i="1" smtClean="0">
                            <a:solidFill>
                              <a:schemeClr val="tx1"/>
                            </a:solidFill>
                            <a:latin typeface="Cambria Math" panose="02040503050406030204" pitchFamily="18" charset="0"/>
                          </a:rPr>
                        </m:ctrlPr>
                      </m:sSubPr>
                      <m:e>
                        <m:r>
                          <a:rPr lang="de-DE" sz="15000" b="0" i="1" smtClean="0">
                            <a:solidFill>
                              <a:schemeClr val="tx1"/>
                            </a:solidFill>
                            <a:latin typeface="Cambria Math" panose="02040503050406030204" pitchFamily="18" charset="0"/>
                          </a:rPr>
                          <m:t>𝐻</m:t>
                        </m:r>
                      </m:e>
                      <m:sub>
                        <m:r>
                          <a:rPr lang="de-DE" sz="15000" b="0" i="1" smtClean="0">
                            <a:solidFill>
                              <a:schemeClr val="tx1"/>
                            </a:solidFill>
                            <a:latin typeface="Cambria Math" panose="02040503050406030204" pitchFamily="18" charset="0"/>
                          </a:rPr>
                          <m:t>0</m:t>
                        </m:r>
                      </m:sub>
                    </m:sSub>
                  </m:oMath>
                </a14:m>
                <a:r>
                  <a:rPr lang="de-DE" sz="15000" dirty="0" err="1">
                    <a:solidFill>
                      <a:schemeClr val="tx1"/>
                    </a:solidFill>
                  </a:rPr>
                  <a:t>or</a:t>
                </a:r>
                <a:r>
                  <a:rPr lang="de-DE" sz="15000" dirty="0">
                    <a:solidFill>
                      <a:schemeClr val="tx1"/>
                    </a:solidFill>
                  </a:rPr>
                  <a:t> not</a:t>
                </a:r>
              </a:p>
            </p:txBody>
          </p:sp>
        </mc:Choice>
        <mc:Fallback xmlns="">
          <p:sp>
            <p:nvSpPr>
              <p:cNvPr id="2" name="Title first slide">
                <a:extLst>
                  <a:ext uri="{FF2B5EF4-FFF2-40B4-BE49-F238E27FC236}">
                    <a16:creationId xmlns:a16="http://schemas.microsoft.com/office/drawing/2014/main" id="{08AEAB69-B0AA-8EC4-5AD3-66659DB66391}"/>
                  </a:ext>
                </a:extLst>
              </p:cNvPr>
              <p:cNvSpPr txBox="1">
                <a:spLocks noRot="1" noChangeAspect="1" noMove="1" noResize="1" noEditPoints="1" noAdjustHandles="1" noChangeArrowheads="1" noChangeShapeType="1" noTextEdit="1"/>
              </p:cNvSpPr>
              <p:nvPr/>
            </p:nvSpPr>
            <p:spPr>
              <a:xfrm>
                <a:off x="3038836" y="2141359"/>
                <a:ext cx="21397653" cy="2513509"/>
              </a:xfrm>
              <a:prstGeom prst="rect">
                <a:avLst/>
              </a:prstGeom>
              <a:blipFill>
                <a:blip r:embed="rId2"/>
                <a:stretch>
                  <a:fillRect l="-4870" t="-18402" r="-3931" b="-41162"/>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de-DE">
                    <a:noFill/>
                  </a:rPr>
                  <a:t> </a:t>
                </a:r>
              </a:p>
            </p:txBody>
          </p:sp>
        </mc:Fallback>
      </mc:AlternateContent>
      <p:sp>
        <p:nvSpPr>
          <p:cNvPr id="3" name="Shape">
            <a:extLst>
              <a:ext uri="{FF2B5EF4-FFF2-40B4-BE49-F238E27FC236}">
                <a16:creationId xmlns:a16="http://schemas.microsoft.com/office/drawing/2014/main" id="{104E032D-E061-2AC3-6DCA-94484C01E5A7}"/>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3DE1BFA9-BE1B-A5AB-53F9-C4DD7D73ADFC}"/>
              </a:ext>
            </a:extLst>
          </p:cNvPr>
          <p:cNvSpPr txBox="1"/>
          <p:nvPr/>
        </p:nvSpPr>
        <p:spPr>
          <a:xfrm>
            <a:off x="7095034" y="4937247"/>
            <a:ext cx="3701562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rPr>
              <a:t>is standardized procedure like an “API”</a:t>
            </a:r>
            <a:endParaRPr lang="en-US" b="0" dirty="0">
              <a:solidFill>
                <a:schemeClr val="accent1">
                  <a:lumMod val="50000"/>
                </a:schemeClr>
              </a:solidFill>
              <a:latin typeface="Montserrat SemiBold"/>
              <a:sym typeface="Montserrat Regular"/>
            </a:endParaRPr>
          </a:p>
        </p:txBody>
      </p:sp>
      <p:sp>
        <p:nvSpPr>
          <p:cNvPr id="11" name="Foliennummernplatzhalter 10">
            <a:extLst>
              <a:ext uri="{FF2B5EF4-FFF2-40B4-BE49-F238E27FC236}">
                <a16:creationId xmlns:a16="http://schemas.microsoft.com/office/drawing/2014/main" id="{7398A494-D14A-6670-C911-FFED3CDF62A5}"/>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52</a:t>
            </a:fld>
            <a:endParaRPr lang="de-DE"/>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7CB5ECC7-4677-D9FB-10C9-9063A76F20B3}"/>
                  </a:ext>
                </a:extLst>
              </p:cNvPr>
              <p:cNvSpPr txBox="1"/>
              <p:nvPr/>
            </p:nvSpPr>
            <p:spPr>
              <a:xfrm>
                <a:off x="10503382" y="6351132"/>
                <a:ext cx="27866214" cy="2040558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857250" indent="-857250" algn="l">
                  <a:spcAft>
                    <a:spcPts val="1200"/>
                  </a:spcAft>
                  <a:buFont typeface="Arial" panose="020B0604020202020204" pitchFamily="34" charset="0"/>
                  <a:buChar char="•"/>
                </a:pPr>
                <a:r>
                  <a:rPr lang="en-US" b="0" dirty="0">
                    <a:solidFill>
                      <a:srgbClr val="374151"/>
                    </a:solidFill>
                    <a:latin typeface="Söhne"/>
                  </a:rPr>
                  <a:t>Initial assumption: “There is no effect”, i.e. we don’t reject </a:t>
                </a:r>
                <a14:m>
                  <m:oMath xmlns:m="http://schemas.openxmlformats.org/officeDocument/2006/math">
                    <m:sSub>
                      <m:sSubPr>
                        <m:ctrlPr>
                          <a:rPr lang="en-US"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rPr>
                          <m:t>𝐻</m:t>
                        </m:r>
                      </m:e>
                      <m:sub>
                        <m:r>
                          <a:rPr lang="de-DE" b="0" i="1" smtClean="0">
                            <a:solidFill>
                              <a:srgbClr val="374151"/>
                            </a:solidFill>
                            <a:latin typeface="Cambria Math" panose="02040503050406030204" pitchFamily="18" charset="0"/>
                          </a:rPr>
                          <m:t>0</m:t>
                        </m:r>
                      </m:sub>
                    </m:sSub>
                  </m:oMath>
                </a14:m>
                <a:r>
                  <a:rPr lang="en-US" b="0" dirty="0">
                    <a:solidFill>
                      <a:srgbClr val="374151"/>
                    </a:solidFill>
                    <a:latin typeface="Söhne"/>
                  </a:rPr>
                  <a:t>yet</a:t>
                </a:r>
              </a:p>
              <a:p>
                <a:pPr marL="857250" indent="-857250" algn="l">
                  <a:spcAft>
                    <a:spcPts val="1200"/>
                  </a:spcAft>
                  <a:buFont typeface="Arial" panose="020B0604020202020204" pitchFamily="34" charset="0"/>
                  <a:buChar char="•"/>
                </a:pPr>
                <a:r>
                  <a:rPr lang="en-US" b="0" dirty="0">
                    <a:solidFill>
                      <a:srgbClr val="374151"/>
                    </a:solidFill>
                    <a:latin typeface="Söhne"/>
                  </a:rPr>
                  <a:t>Samples from population vary around the population mean </a:t>
                </a:r>
                <a14:m>
                  <m:oMath xmlns:m="http://schemas.openxmlformats.org/officeDocument/2006/math">
                    <m:r>
                      <a:rPr lang="en-US" b="0" i="1" smtClean="0">
                        <a:solidFill>
                          <a:srgbClr val="374151"/>
                        </a:solidFill>
                        <a:latin typeface="Cambria Math" panose="02040503050406030204" pitchFamily="18" charset="0"/>
                        <a:ea typeface="Cambria Math" panose="02040503050406030204" pitchFamily="18" charset="0"/>
                      </a:rPr>
                      <m:t>𝜇</m:t>
                    </m:r>
                  </m:oMath>
                </a14:m>
                <a:endParaRPr lang="en-US" b="0" dirty="0">
                  <a:solidFill>
                    <a:srgbClr val="374151"/>
                  </a:solidFill>
                  <a:latin typeface="Söhne"/>
                </a:endParaRPr>
              </a:p>
              <a:p>
                <a:pPr marL="857250" indent="-857250" algn="l">
                  <a:spcAft>
                    <a:spcPts val="1200"/>
                  </a:spcAft>
                  <a:buFont typeface="Arial" panose="020B0604020202020204" pitchFamily="34" charset="0"/>
                  <a:buChar char="•"/>
                </a:pPr>
                <a:r>
                  <a:rPr lang="en-US" b="0" dirty="0">
                    <a:solidFill>
                      <a:srgbClr val="374151"/>
                    </a:solidFill>
                    <a:latin typeface="Söhne"/>
                  </a:rPr>
                  <a:t>Theoretical probability of samples </a:t>
                </a:r>
              </a:p>
              <a:p>
                <a:pPr lvl="5" indent="0" algn="l">
                  <a:spcAft>
                    <a:spcPts val="1200"/>
                  </a:spcAft>
                </a:pPr>
                <a:r>
                  <a:rPr lang="en-US" b="0" dirty="0">
                    <a:solidFill>
                      <a:srgbClr val="374151"/>
                    </a:solidFill>
                    <a:latin typeface="Söhne"/>
                  </a:rPr>
                  <a:t>		around </a:t>
                </a:r>
                <a14:m>
                  <m:oMath xmlns:m="http://schemas.openxmlformats.org/officeDocument/2006/math">
                    <m:r>
                      <a:rPr lang="en-US" b="0" i="1" smtClean="0">
                        <a:solidFill>
                          <a:srgbClr val="374151"/>
                        </a:solidFill>
                        <a:latin typeface="Cambria Math" panose="02040503050406030204" pitchFamily="18" charset="0"/>
                        <a:ea typeface="Cambria Math" panose="02040503050406030204" pitchFamily="18" charset="0"/>
                      </a:rPr>
                      <m:t>𝜇</m:t>
                    </m:r>
                  </m:oMath>
                </a14:m>
                <a:r>
                  <a:rPr lang="en-US" b="0" dirty="0">
                    <a:solidFill>
                      <a:srgbClr val="374151"/>
                    </a:solidFill>
                    <a:latin typeface="Söhne"/>
                  </a:rPr>
                  <a:t> 			(or further away, the integral) is high</a:t>
                </a:r>
              </a:p>
              <a:p>
                <a:pPr lvl="5" indent="0" algn="l">
                  <a:spcAft>
                    <a:spcPts val="1200"/>
                  </a:spcAft>
                </a:pPr>
                <a:r>
                  <a:rPr lang="en-US" b="0" dirty="0">
                    <a:solidFill>
                      <a:srgbClr val="374151"/>
                    </a:solidFill>
                    <a:latin typeface="Söhne"/>
                  </a:rPr>
                  <a:t>		far away from </a:t>
                </a:r>
                <a14:m>
                  <m:oMath xmlns:m="http://schemas.openxmlformats.org/officeDocument/2006/math">
                    <m:r>
                      <a:rPr lang="en-US" b="0" i="1" smtClean="0">
                        <a:solidFill>
                          <a:srgbClr val="374151"/>
                        </a:solidFill>
                        <a:latin typeface="Cambria Math" panose="02040503050406030204" pitchFamily="18" charset="0"/>
                        <a:ea typeface="Cambria Math" panose="02040503050406030204" pitchFamily="18" charset="0"/>
                      </a:rPr>
                      <m:t>𝜇</m:t>
                    </m:r>
                  </m:oMath>
                </a14:m>
                <a:r>
                  <a:rPr lang="en-US" b="0" dirty="0">
                    <a:solidFill>
                      <a:srgbClr val="374151"/>
                    </a:solidFill>
                    <a:latin typeface="Söhne"/>
                  </a:rPr>
                  <a:t> 	(or even further, the integral) is low</a:t>
                </a:r>
              </a:p>
              <a:p>
                <a:pPr marL="857250" indent="-857250" algn="l">
                  <a:spcAft>
                    <a:spcPts val="1200"/>
                  </a:spcAft>
                  <a:buFont typeface="Arial" panose="020B0604020202020204" pitchFamily="34" charset="0"/>
                  <a:buChar char="•"/>
                </a:pPr>
                <a:r>
                  <a:rPr lang="en-US" b="0" dirty="0">
                    <a:solidFill>
                      <a:srgbClr val="374151"/>
                    </a:solidFill>
                    <a:latin typeface="Söhne"/>
                  </a:rPr>
                  <a:t>Now you take the real sample and focus on distance from </a:t>
                </a:r>
                <a14:m>
                  <m:oMath xmlns:m="http://schemas.openxmlformats.org/officeDocument/2006/math">
                    <m:r>
                      <a:rPr lang="en-US" b="0" i="1" smtClean="0">
                        <a:solidFill>
                          <a:srgbClr val="374151"/>
                        </a:solidFill>
                        <a:latin typeface="Cambria Math" panose="02040503050406030204" pitchFamily="18" charset="0"/>
                        <a:ea typeface="Cambria Math" panose="02040503050406030204" pitchFamily="18" charset="0"/>
                      </a:rPr>
                      <m:t>𝜇</m:t>
                    </m:r>
                  </m:oMath>
                </a14:m>
                <a:endParaRPr lang="en-US" b="0" dirty="0">
                  <a:solidFill>
                    <a:srgbClr val="374151"/>
                  </a:solidFill>
                  <a:latin typeface="Söhne"/>
                </a:endParaRPr>
              </a:p>
              <a:p>
                <a:pPr algn="l">
                  <a:spcAft>
                    <a:spcPts val="1200"/>
                  </a:spcAft>
                </a:pPr>
                <a:endParaRPr lang="en-US" dirty="0">
                  <a:solidFill>
                    <a:srgbClr val="374151"/>
                  </a:solidFill>
                  <a:latin typeface="Söhne"/>
                </a:endParaRPr>
              </a:p>
              <a:p>
                <a:pPr algn="l">
                  <a:spcAft>
                    <a:spcPts val="1200"/>
                  </a:spcAft>
                </a:pPr>
                <a:r>
                  <a:rPr lang="en-US" b="0" dirty="0">
                    <a:solidFill>
                      <a:srgbClr val="374151"/>
                    </a:solidFill>
                    <a:latin typeface="Söhne"/>
                  </a:rPr>
                  <a:t>If it is </a:t>
                </a:r>
                <a:r>
                  <a:rPr lang="en-US" dirty="0">
                    <a:solidFill>
                      <a:srgbClr val="374151"/>
                    </a:solidFill>
                    <a:latin typeface="Söhne"/>
                  </a:rPr>
                  <a:t>very close</a:t>
                </a:r>
                <a:endParaRPr lang="en-US" b="0" dirty="0">
                  <a:solidFill>
                    <a:srgbClr val="374151"/>
                  </a:solidFill>
                  <a:latin typeface="Söhne"/>
                </a:endParaRPr>
              </a:p>
              <a:p>
                <a:pPr algn="l">
                  <a:spcAft>
                    <a:spcPts val="1200"/>
                  </a:spcAft>
                </a:pPr>
                <a:r>
                  <a:rPr lang="en-US" b="0" dirty="0">
                    <a:solidFill>
                      <a:srgbClr val="374151"/>
                    </a:solidFill>
                    <a:latin typeface="Söhne"/>
                  </a:rPr>
                  <a:t>		sample is </a:t>
                </a:r>
                <a:r>
                  <a:rPr lang="en-US" dirty="0">
                    <a:solidFill>
                      <a:srgbClr val="374151"/>
                    </a:solidFill>
                    <a:latin typeface="Söhne"/>
                  </a:rPr>
                  <a:t>not extreme</a:t>
                </a:r>
              </a:p>
              <a:p>
                <a:pPr algn="l">
                  <a:spcAft>
                    <a:spcPts val="1200"/>
                  </a:spcAft>
                </a:pPr>
                <a:r>
                  <a:rPr lang="en-US" b="0" dirty="0">
                    <a:solidFill>
                      <a:srgbClr val="374151"/>
                    </a:solidFill>
                    <a:latin typeface="Söhne"/>
                  </a:rPr>
                  <a:t>		theoretical probability of getting more extreme sample is </a:t>
                </a:r>
                <a:r>
                  <a:rPr lang="en-US" dirty="0">
                    <a:solidFill>
                      <a:srgbClr val="374151"/>
                    </a:solidFill>
                    <a:latin typeface="Söhne"/>
                  </a:rPr>
                  <a:t>high</a:t>
                </a:r>
              </a:p>
              <a:p>
                <a:pPr algn="l">
                  <a:spcAft>
                    <a:spcPts val="1200"/>
                  </a:spcAft>
                </a:pPr>
                <a:r>
                  <a:rPr lang="en-US" b="0" dirty="0">
                    <a:solidFill>
                      <a:srgbClr val="374151"/>
                    </a:solidFill>
                    <a:latin typeface="Söhne"/>
                  </a:rPr>
                  <a:t>		we say: “There is no effect, there is </a:t>
                </a:r>
                <a:r>
                  <a:rPr lang="en-US" dirty="0">
                    <a:solidFill>
                      <a:srgbClr val="374151"/>
                    </a:solidFill>
                    <a:latin typeface="Söhne"/>
                  </a:rPr>
                  <a:t>not enough evidence </a:t>
                </a:r>
                <a:r>
                  <a:rPr lang="en-US" b="0" dirty="0">
                    <a:solidFill>
                      <a:srgbClr val="374151"/>
                    </a:solidFill>
                    <a:latin typeface="Söhne"/>
                  </a:rPr>
                  <a:t>to reject </a:t>
                </a:r>
                <a14:m>
                  <m:oMath xmlns:m="http://schemas.openxmlformats.org/officeDocument/2006/math">
                    <m:sSub>
                      <m:sSubPr>
                        <m:ctrlPr>
                          <a:rPr lang="en-US"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rPr>
                          <m:t>𝐻</m:t>
                        </m:r>
                      </m:e>
                      <m:sub>
                        <m:r>
                          <a:rPr lang="de-DE" b="0" i="1" smtClean="0">
                            <a:solidFill>
                              <a:srgbClr val="374151"/>
                            </a:solidFill>
                            <a:latin typeface="Cambria Math" panose="02040503050406030204" pitchFamily="18" charset="0"/>
                          </a:rPr>
                          <m:t>0</m:t>
                        </m:r>
                      </m:sub>
                    </m:sSub>
                  </m:oMath>
                </a14:m>
                <a:r>
                  <a:rPr lang="en-US" b="0" dirty="0">
                    <a:solidFill>
                      <a:srgbClr val="374151"/>
                    </a:solidFill>
                    <a:latin typeface="Söhne"/>
                  </a:rPr>
                  <a:t>” </a:t>
                </a:r>
              </a:p>
              <a:p>
                <a:pPr algn="l">
                  <a:spcAft>
                    <a:spcPts val="1200"/>
                  </a:spcAft>
                </a:pPr>
                <a:r>
                  <a:rPr lang="en-US" b="0" dirty="0">
                    <a:solidFill>
                      <a:srgbClr val="374151"/>
                    </a:solidFill>
                    <a:latin typeface="Söhne"/>
                  </a:rPr>
                  <a:t>		simpler: “</a:t>
                </a:r>
                <a:r>
                  <a:rPr lang="en-US" dirty="0">
                    <a:solidFill>
                      <a:srgbClr val="374151"/>
                    </a:solidFill>
                    <a:latin typeface="Söhne"/>
                  </a:rPr>
                  <a:t>We choose </a:t>
                </a:r>
                <a14:m>
                  <m:oMath xmlns:m="http://schemas.openxmlformats.org/officeDocument/2006/math">
                    <m:sSub>
                      <m:sSubPr>
                        <m:ctrlPr>
                          <a:rPr lang="en-US" i="1" smtClean="0">
                            <a:solidFill>
                              <a:srgbClr val="374151"/>
                            </a:solidFill>
                            <a:latin typeface="Cambria Math" panose="02040503050406030204" pitchFamily="18" charset="0"/>
                          </a:rPr>
                        </m:ctrlPr>
                      </m:sSubPr>
                      <m:e>
                        <m:r>
                          <a:rPr lang="de-DE" b="1" i="1" smtClean="0">
                            <a:solidFill>
                              <a:srgbClr val="374151"/>
                            </a:solidFill>
                            <a:latin typeface="Cambria Math" panose="02040503050406030204" pitchFamily="18" charset="0"/>
                          </a:rPr>
                          <m:t>𝑯</m:t>
                        </m:r>
                      </m:e>
                      <m:sub>
                        <m:r>
                          <a:rPr lang="de-DE" b="1" i="1" smtClean="0">
                            <a:solidFill>
                              <a:srgbClr val="374151"/>
                            </a:solidFill>
                            <a:latin typeface="Cambria Math" panose="02040503050406030204" pitchFamily="18" charset="0"/>
                          </a:rPr>
                          <m:t>𝟎</m:t>
                        </m:r>
                      </m:sub>
                    </m:sSub>
                  </m:oMath>
                </a14:m>
                <a:r>
                  <a:rPr lang="en-US" b="0" dirty="0">
                    <a:solidFill>
                      <a:srgbClr val="374151"/>
                    </a:solidFill>
                    <a:latin typeface="Söhne"/>
                  </a:rPr>
                  <a:t>” </a:t>
                </a:r>
                <a:endParaRPr lang="en-US" dirty="0">
                  <a:solidFill>
                    <a:srgbClr val="374151"/>
                  </a:solidFill>
                  <a:latin typeface="Söhne"/>
                </a:endParaRPr>
              </a:p>
              <a:p>
                <a:pPr algn="l">
                  <a:spcAft>
                    <a:spcPts val="1200"/>
                  </a:spcAft>
                </a:pPr>
                <a:r>
                  <a:rPr lang="en-US" b="0" dirty="0">
                    <a:solidFill>
                      <a:srgbClr val="374151"/>
                    </a:solidFill>
                    <a:latin typeface="Söhne"/>
                  </a:rPr>
                  <a:t>If it is </a:t>
                </a:r>
                <a:r>
                  <a:rPr lang="en-US" dirty="0">
                    <a:solidFill>
                      <a:srgbClr val="374151"/>
                    </a:solidFill>
                    <a:latin typeface="Söhne"/>
                  </a:rPr>
                  <a:t>very far</a:t>
                </a:r>
              </a:p>
              <a:p>
                <a:pPr algn="l">
                  <a:spcAft>
                    <a:spcPts val="1200"/>
                  </a:spcAft>
                </a:pPr>
                <a:r>
                  <a:rPr lang="en-US" dirty="0">
                    <a:solidFill>
                      <a:srgbClr val="374151"/>
                    </a:solidFill>
                    <a:latin typeface="Söhne"/>
                  </a:rPr>
                  <a:t>		</a:t>
                </a:r>
                <a:r>
                  <a:rPr lang="en-US" b="0" dirty="0">
                    <a:solidFill>
                      <a:srgbClr val="374151"/>
                    </a:solidFill>
                    <a:latin typeface="Söhne"/>
                  </a:rPr>
                  <a:t>sample is </a:t>
                </a:r>
                <a:r>
                  <a:rPr lang="en-US" dirty="0">
                    <a:solidFill>
                      <a:srgbClr val="374151"/>
                    </a:solidFill>
                    <a:latin typeface="Söhne"/>
                  </a:rPr>
                  <a:t>extreme</a:t>
                </a:r>
              </a:p>
              <a:p>
                <a:pPr algn="l">
                  <a:spcAft>
                    <a:spcPts val="1200"/>
                  </a:spcAft>
                </a:pPr>
                <a:r>
                  <a:rPr lang="en-US" b="0" dirty="0">
                    <a:solidFill>
                      <a:srgbClr val="374151"/>
                    </a:solidFill>
                    <a:latin typeface="Söhne"/>
                  </a:rPr>
                  <a:t>		theoretical probability of getting more extreme sample is </a:t>
                </a:r>
                <a:r>
                  <a:rPr lang="en-US" dirty="0">
                    <a:solidFill>
                      <a:srgbClr val="374151"/>
                    </a:solidFill>
                    <a:latin typeface="Söhne"/>
                  </a:rPr>
                  <a:t>low</a:t>
                </a:r>
              </a:p>
              <a:p>
                <a:pPr algn="l">
                  <a:spcAft>
                    <a:spcPts val="1200"/>
                  </a:spcAft>
                </a:pPr>
                <a:r>
                  <a:rPr lang="en-US" b="0" dirty="0">
                    <a:solidFill>
                      <a:srgbClr val="374151"/>
                    </a:solidFill>
                    <a:latin typeface="Söhne"/>
                  </a:rPr>
                  <a:t>		we say: “There is an effect, there is </a:t>
                </a:r>
                <a:r>
                  <a:rPr lang="en-US" dirty="0">
                    <a:solidFill>
                      <a:srgbClr val="374151"/>
                    </a:solidFill>
                    <a:latin typeface="Söhne"/>
                  </a:rPr>
                  <a:t>enough evidence </a:t>
                </a:r>
                <a:r>
                  <a:rPr lang="en-US" b="0" dirty="0">
                    <a:solidFill>
                      <a:srgbClr val="374151"/>
                    </a:solidFill>
                    <a:latin typeface="Söhne"/>
                  </a:rPr>
                  <a:t>to reject </a:t>
                </a:r>
                <a14:m>
                  <m:oMath xmlns:m="http://schemas.openxmlformats.org/officeDocument/2006/math">
                    <m:sSub>
                      <m:sSubPr>
                        <m:ctrlPr>
                          <a:rPr lang="en-US"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rPr>
                          <m:t>𝐻</m:t>
                        </m:r>
                      </m:e>
                      <m:sub>
                        <m:r>
                          <a:rPr lang="de-DE" b="0" i="1" smtClean="0">
                            <a:solidFill>
                              <a:srgbClr val="374151"/>
                            </a:solidFill>
                            <a:latin typeface="Cambria Math" panose="02040503050406030204" pitchFamily="18" charset="0"/>
                          </a:rPr>
                          <m:t>0</m:t>
                        </m:r>
                      </m:sub>
                    </m:sSub>
                  </m:oMath>
                </a14:m>
                <a:r>
                  <a:rPr lang="en-US" b="0" dirty="0">
                    <a:solidFill>
                      <a:srgbClr val="374151"/>
                    </a:solidFill>
                    <a:latin typeface="Söhne"/>
                  </a:rPr>
                  <a:t>” </a:t>
                </a:r>
              </a:p>
              <a:p>
                <a:pPr algn="l">
                  <a:spcAft>
                    <a:spcPts val="1200"/>
                  </a:spcAft>
                </a:pPr>
                <a:r>
                  <a:rPr lang="en-US" b="0" dirty="0">
                    <a:solidFill>
                      <a:srgbClr val="374151"/>
                    </a:solidFill>
                    <a:latin typeface="Söhne"/>
                  </a:rPr>
                  <a:t>		simpler: “</a:t>
                </a:r>
                <a:r>
                  <a:rPr lang="en-US" dirty="0">
                    <a:solidFill>
                      <a:srgbClr val="374151"/>
                    </a:solidFill>
                    <a:latin typeface="Söhne"/>
                  </a:rPr>
                  <a:t>We choose </a:t>
                </a:r>
                <a14:m>
                  <m:oMath xmlns:m="http://schemas.openxmlformats.org/officeDocument/2006/math">
                    <m:sSub>
                      <m:sSubPr>
                        <m:ctrlPr>
                          <a:rPr lang="en-US" i="1" smtClean="0">
                            <a:solidFill>
                              <a:srgbClr val="374151"/>
                            </a:solidFill>
                            <a:latin typeface="Cambria Math" panose="02040503050406030204" pitchFamily="18" charset="0"/>
                          </a:rPr>
                        </m:ctrlPr>
                      </m:sSubPr>
                      <m:e>
                        <m:r>
                          <a:rPr lang="de-DE" b="1" i="1" smtClean="0">
                            <a:solidFill>
                              <a:srgbClr val="374151"/>
                            </a:solidFill>
                            <a:latin typeface="Cambria Math" panose="02040503050406030204" pitchFamily="18" charset="0"/>
                          </a:rPr>
                          <m:t>𝑯</m:t>
                        </m:r>
                      </m:e>
                      <m:sub>
                        <m:r>
                          <a:rPr lang="de-DE" b="1" i="1" smtClean="0">
                            <a:solidFill>
                              <a:srgbClr val="374151"/>
                            </a:solidFill>
                            <a:latin typeface="Cambria Math" panose="02040503050406030204" pitchFamily="18" charset="0"/>
                          </a:rPr>
                          <m:t>𝟏</m:t>
                        </m:r>
                      </m:sub>
                    </m:sSub>
                  </m:oMath>
                </a14:m>
                <a:r>
                  <a:rPr lang="en-US" b="0" dirty="0">
                    <a:solidFill>
                      <a:srgbClr val="374151"/>
                    </a:solidFill>
                    <a:latin typeface="Söhne"/>
                  </a:rPr>
                  <a:t>” </a:t>
                </a:r>
              </a:p>
              <a:p>
                <a:pPr algn="l">
                  <a:spcAft>
                    <a:spcPts val="1200"/>
                  </a:spcAft>
                </a:pPr>
                <a:endParaRPr lang="en-US" b="0" dirty="0">
                  <a:solidFill>
                    <a:srgbClr val="374151"/>
                  </a:solidFill>
                  <a:latin typeface="Söhne"/>
                </a:endParaRPr>
              </a:p>
              <a:p>
                <a:pPr algn="l">
                  <a:spcAft>
                    <a:spcPts val="1200"/>
                  </a:spcAft>
                </a:pPr>
                <a:r>
                  <a:rPr lang="en-US" dirty="0">
                    <a:solidFill>
                      <a:srgbClr val="374151"/>
                    </a:solidFill>
                    <a:latin typeface="Söhne"/>
                  </a:rPr>
                  <a:t>We decide based on this integral. How is it called?</a:t>
                </a:r>
              </a:p>
            </p:txBody>
          </p:sp>
        </mc:Choice>
        <mc:Fallback xmlns="">
          <p:sp>
            <p:nvSpPr>
              <p:cNvPr id="10" name="Textfeld 9">
                <a:extLst>
                  <a:ext uri="{FF2B5EF4-FFF2-40B4-BE49-F238E27FC236}">
                    <a16:creationId xmlns:a16="http://schemas.microsoft.com/office/drawing/2014/main" id="{7CB5ECC7-4677-D9FB-10C9-9063A76F20B3}"/>
                  </a:ext>
                </a:extLst>
              </p:cNvPr>
              <p:cNvSpPr txBox="1">
                <a:spLocks noRot="1" noChangeAspect="1" noMove="1" noResize="1" noEditPoints="1" noAdjustHandles="1" noChangeArrowheads="1" noChangeShapeType="1" noTextEdit="1"/>
              </p:cNvSpPr>
              <p:nvPr/>
            </p:nvSpPr>
            <p:spPr>
              <a:xfrm>
                <a:off x="10503382" y="6351132"/>
                <a:ext cx="27866214" cy="20405586"/>
              </a:xfrm>
              <a:prstGeom prst="rect">
                <a:avLst/>
              </a:prstGeom>
              <a:blipFill>
                <a:blip r:embed="rId3"/>
                <a:stretch>
                  <a:fillRect l="-1335" t="-926" b="-1076"/>
                </a:stretch>
              </a:blipFill>
              <a:ln w="25400" cap="flat">
                <a:noFill/>
                <a:miter lim="400000"/>
              </a:ln>
              <a:effectLst/>
            </p:spPr>
            <p:txBody>
              <a:bodyPr/>
              <a:lstStyle/>
              <a:p>
                <a:r>
                  <a:rPr lang="de-DE">
                    <a:noFill/>
                  </a:rPr>
                  <a:t> </a:t>
                </a:r>
              </a:p>
            </p:txBody>
          </p:sp>
        </mc:Fallback>
      </mc:AlternateContent>
    </p:spTree>
    <p:extLst>
      <p:ext uri="{BB962C8B-B14F-4D97-AF65-F5344CB8AC3E}">
        <p14:creationId xmlns:p14="http://schemas.microsoft.com/office/powerpoint/2010/main" val="5515662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08AEAB69-B0AA-8EC4-5AD3-66659DB66391}"/>
              </a:ext>
            </a:extLst>
          </p:cNvPr>
          <p:cNvSpPr txBox="1"/>
          <p:nvPr/>
        </p:nvSpPr>
        <p:spPr>
          <a:xfrm>
            <a:off x="3038836" y="2141359"/>
            <a:ext cx="7396256"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p-</a:t>
            </a:r>
            <a:r>
              <a:rPr lang="de-DE" sz="15000" dirty="0" err="1">
                <a:solidFill>
                  <a:schemeClr val="tx1"/>
                </a:solidFill>
              </a:rPr>
              <a:t>value</a:t>
            </a:r>
            <a:endParaRPr lang="de-DE" sz="15000" dirty="0">
              <a:solidFill>
                <a:schemeClr val="tx1"/>
              </a:solidFill>
            </a:endParaRPr>
          </a:p>
        </p:txBody>
      </p:sp>
      <p:sp>
        <p:nvSpPr>
          <p:cNvPr id="3" name="Shape">
            <a:extLst>
              <a:ext uri="{FF2B5EF4-FFF2-40B4-BE49-F238E27FC236}">
                <a16:creationId xmlns:a16="http://schemas.microsoft.com/office/drawing/2014/main" id="{104E032D-E061-2AC3-6DCA-94484C01E5A7}"/>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3DE1BFA9-BE1B-A5AB-53F9-C4DD7D73ADFC}"/>
              </a:ext>
            </a:extLst>
          </p:cNvPr>
          <p:cNvSpPr txBox="1"/>
          <p:nvPr/>
        </p:nvSpPr>
        <p:spPr>
          <a:xfrm>
            <a:off x="7095034" y="4937247"/>
            <a:ext cx="3701562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a:solidFill>
                  <a:schemeClr val="accent1">
                    <a:lumMod val="50000"/>
                  </a:schemeClr>
                </a:solidFill>
                <a:latin typeface="Montserrat SemiBold"/>
              </a:rPr>
              <a:t>is a tool for deciding whether to reject or not reject the null hypothesis</a:t>
            </a:r>
            <a:endParaRPr lang="en-US" b="0" dirty="0">
              <a:solidFill>
                <a:schemeClr val="accent1">
                  <a:lumMod val="50000"/>
                </a:schemeClr>
              </a:solidFill>
              <a:latin typeface="Montserrat SemiBold"/>
              <a:sym typeface="Montserrat Regular"/>
            </a:endParaRPr>
          </a:p>
        </p:txBody>
      </p:sp>
      <p:pic>
        <p:nvPicPr>
          <p:cNvPr id="9" name="Grafik 8">
            <a:extLst>
              <a:ext uri="{FF2B5EF4-FFF2-40B4-BE49-F238E27FC236}">
                <a16:creationId xmlns:a16="http://schemas.microsoft.com/office/drawing/2014/main" id="{997A94F1-21AB-43D3-C055-69AB608B0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758" y="7573354"/>
            <a:ext cx="20015804" cy="14653480"/>
          </a:xfrm>
          <a:prstGeom prst="rect">
            <a:avLst/>
          </a:prstGeom>
          <a:ln w="25400">
            <a:solidFill>
              <a:schemeClr val="tx2"/>
            </a:solidFill>
          </a:ln>
        </p:spPr>
      </p:pic>
      <p:sp>
        <p:nvSpPr>
          <p:cNvPr id="11" name="Foliennummernplatzhalter 10">
            <a:extLst>
              <a:ext uri="{FF2B5EF4-FFF2-40B4-BE49-F238E27FC236}">
                <a16:creationId xmlns:a16="http://schemas.microsoft.com/office/drawing/2014/main" id="{7398A494-D14A-6670-C911-FFED3CDF62A5}"/>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53</a:t>
            </a:fld>
            <a:endParaRPr lang="de-DE"/>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7CB5ECC7-4677-D9FB-10C9-9063A76F20B3}"/>
                  </a:ext>
                </a:extLst>
              </p:cNvPr>
              <p:cNvSpPr txBox="1"/>
              <p:nvPr/>
            </p:nvSpPr>
            <p:spPr>
              <a:xfrm>
                <a:off x="24289755" y="7475824"/>
                <a:ext cx="22077946" cy="1317283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dirty="0">
                    <a:solidFill>
                      <a:srgbClr val="374151"/>
                    </a:solidFill>
                    <a:latin typeface="Söhne"/>
                  </a:rPr>
                  <a:t>Interpreting the P-value</a:t>
                </a:r>
              </a:p>
              <a:p>
                <a:pPr marL="857250" indent="-857250" algn="l">
                  <a:spcAft>
                    <a:spcPts val="1200"/>
                  </a:spcAft>
                  <a:buFont typeface="Arial" panose="020B0604020202020204" pitchFamily="34" charset="0"/>
                  <a:buChar char="•"/>
                </a:pPr>
                <a:r>
                  <a:rPr lang="en-US" b="0" dirty="0">
                    <a:solidFill>
                      <a:srgbClr val="374151"/>
                    </a:solidFill>
                    <a:latin typeface="Söhne"/>
                  </a:rPr>
                  <a:t>Small p-value (typically ≤ </a:t>
                </a:r>
                <a14:m>
                  <m:oMath xmlns:m="http://schemas.openxmlformats.org/officeDocument/2006/math">
                    <m:r>
                      <a:rPr lang="en-US" b="0" i="1" smtClean="0">
                        <a:solidFill>
                          <a:srgbClr val="374151"/>
                        </a:solidFill>
                        <a:latin typeface="Cambria Math" panose="02040503050406030204" pitchFamily="18" charset="0"/>
                        <a:ea typeface="Cambria Math" panose="02040503050406030204" pitchFamily="18" charset="0"/>
                      </a:rPr>
                      <m:t>𝛼</m:t>
                    </m:r>
                    <m:r>
                      <a:rPr lang="de-DE" b="0" i="1" smtClean="0">
                        <a:solidFill>
                          <a:srgbClr val="374151"/>
                        </a:solidFill>
                        <a:latin typeface="Cambria Math" panose="02040503050406030204" pitchFamily="18" charset="0"/>
                        <a:ea typeface="Cambria Math" panose="02040503050406030204" pitchFamily="18" charset="0"/>
                      </a:rPr>
                      <m:t>=0.05 </m:t>
                    </m:r>
                  </m:oMath>
                </a14:m>
                <a:r>
                  <a:rPr lang="en-US" b="0" dirty="0">
                    <a:solidFill>
                      <a:srgbClr val="374151"/>
                    </a:solidFill>
                    <a:latin typeface="Söhne"/>
                  </a:rPr>
                  <a:t>) </a:t>
                </a:r>
                <a:br>
                  <a:rPr lang="en-US" b="0" dirty="0">
                    <a:solidFill>
                      <a:srgbClr val="374151"/>
                    </a:solidFill>
                    <a:latin typeface="Söhne"/>
                  </a:rPr>
                </a:br>
                <a:r>
                  <a:rPr lang="en-US" b="0" dirty="0">
                    <a:solidFill>
                      <a:srgbClr val="374151"/>
                    </a:solidFill>
                    <a:latin typeface="Söhne"/>
                  </a:rPr>
                  <a:t>suggests strong evidence against the null hypothesis, </a:t>
                </a:r>
                <a:br>
                  <a:rPr lang="en-US" b="0" dirty="0">
                    <a:solidFill>
                      <a:srgbClr val="374151"/>
                    </a:solidFill>
                    <a:latin typeface="Söhne"/>
                  </a:rPr>
                </a:br>
                <a:r>
                  <a:rPr lang="en-US" b="0" dirty="0">
                    <a:solidFill>
                      <a:srgbClr val="374151"/>
                    </a:solidFill>
                    <a:latin typeface="Söhne"/>
                  </a:rPr>
                  <a:t>“we reject the null”, “we support </a:t>
                </a:r>
                <a14:m>
                  <m:oMath xmlns:m="http://schemas.openxmlformats.org/officeDocument/2006/math">
                    <m:sSub>
                      <m:sSubPr>
                        <m:ctrlPr>
                          <a:rPr lang="en-US"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rPr>
                          <m:t>𝐻</m:t>
                        </m:r>
                      </m:e>
                      <m:sub>
                        <m:r>
                          <a:rPr lang="de-DE" b="0" i="1" smtClean="0">
                            <a:solidFill>
                              <a:srgbClr val="374151"/>
                            </a:solidFill>
                            <a:latin typeface="Cambria Math" panose="02040503050406030204" pitchFamily="18" charset="0"/>
                          </a:rPr>
                          <m:t>1</m:t>
                        </m:r>
                      </m:sub>
                    </m:sSub>
                  </m:oMath>
                </a14:m>
                <a:r>
                  <a:rPr lang="en-US" b="0" dirty="0">
                    <a:solidFill>
                      <a:srgbClr val="374151"/>
                    </a:solidFill>
                    <a:latin typeface="Söhne"/>
                  </a:rPr>
                  <a:t>”</a:t>
                </a:r>
              </a:p>
              <a:p>
                <a:pPr marL="857250" indent="-857250" algn="l">
                  <a:spcAft>
                    <a:spcPts val="1200"/>
                  </a:spcAft>
                  <a:buFont typeface="Arial" panose="020B0604020202020204" pitchFamily="34" charset="0"/>
                  <a:buChar char="•"/>
                </a:pPr>
                <a:r>
                  <a:rPr lang="en-US" b="0" dirty="0">
                    <a:solidFill>
                      <a:srgbClr val="374151"/>
                    </a:solidFill>
                    <a:latin typeface="Söhne"/>
                  </a:rPr>
                  <a:t>Large p-value </a:t>
                </a:r>
                <a14:m>
                  <m:oMath xmlns:m="http://schemas.openxmlformats.org/officeDocument/2006/math">
                    <m:r>
                      <a:rPr lang="en-US" b="0" i="1">
                        <a:solidFill>
                          <a:srgbClr val="374151"/>
                        </a:solidFill>
                        <a:latin typeface="Cambria Math" panose="02040503050406030204" pitchFamily="18" charset="0"/>
                        <a:ea typeface="Cambria Math" panose="02040503050406030204" pitchFamily="18" charset="0"/>
                      </a:rPr>
                      <m:t>𝛼</m:t>
                    </m:r>
                    <m:r>
                      <a:rPr lang="de-DE" b="0" i="1">
                        <a:solidFill>
                          <a:srgbClr val="374151"/>
                        </a:solidFill>
                        <a:latin typeface="Cambria Math" panose="02040503050406030204" pitchFamily="18" charset="0"/>
                        <a:ea typeface="Cambria Math" panose="02040503050406030204" pitchFamily="18" charset="0"/>
                      </a:rPr>
                      <m:t>=0.05 </m:t>
                    </m:r>
                  </m:oMath>
                </a14:m>
                <a:r>
                  <a:rPr lang="en-US" b="0" dirty="0">
                    <a:solidFill>
                      <a:srgbClr val="374151"/>
                    </a:solidFill>
                    <a:latin typeface="Söhne"/>
                  </a:rPr>
                  <a:t>) </a:t>
                </a:r>
                <a:br>
                  <a:rPr lang="en-US" b="0" dirty="0">
                    <a:solidFill>
                      <a:srgbClr val="374151"/>
                    </a:solidFill>
                    <a:latin typeface="Söhne"/>
                  </a:rPr>
                </a:br>
                <a:r>
                  <a:rPr lang="en-US" b="0" dirty="0">
                    <a:solidFill>
                      <a:srgbClr val="374151"/>
                    </a:solidFill>
                    <a:latin typeface="Söhne"/>
                  </a:rPr>
                  <a:t>suggests weak evidence against the null hypothesis,</a:t>
                </a:r>
                <a:br>
                  <a:rPr lang="en-US" b="0" dirty="0">
                    <a:solidFill>
                      <a:srgbClr val="374151"/>
                    </a:solidFill>
                    <a:latin typeface="Söhne"/>
                  </a:rPr>
                </a:br>
                <a:r>
                  <a:rPr lang="en-US" b="0" dirty="0">
                    <a:solidFill>
                      <a:srgbClr val="374151"/>
                    </a:solidFill>
                    <a:latin typeface="Söhne"/>
                  </a:rPr>
                  <a:t>“we fail to reject the null”, “we support </a:t>
                </a:r>
                <a14:m>
                  <m:oMath xmlns:m="http://schemas.openxmlformats.org/officeDocument/2006/math">
                    <m:sSub>
                      <m:sSubPr>
                        <m:ctrlPr>
                          <a:rPr lang="en-US"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rPr>
                          <m:t>𝐻</m:t>
                        </m:r>
                      </m:e>
                      <m:sub>
                        <m:r>
                          <a:rPr lang="de-DE" b="0" i="1" smtClean="0">
                            <a:solidFill>
                              <a:srgbClr val="374151"/>
                            </a:solidFill>
                            <a:latin typeface="Cambria Math" panose="02040503050406030204" pitchFamily="18" charset="0"/>
                          </a:rPr>
                          <m:t>0</m:t>
                        </m:r>
                      </m:sub>
                    </m:sSub>
                  </m:oMath>
                </a14:m>
                <a:r>
                  <a:rPr lang="en-US" b="0" dirty="0">
                    <a:solidFill>
                      <a:srgbClr val="374151"/>
                    </a:solidFill>
                    <a:latin typeface="Söhne"/>
                  </a:rPr>
                  <a:t>”</a:t>
                </a:r>
              </a:p>
              <a:p>
                <a:pPr marL="857250" indent="-857250" algn="l">
                  <a:spcAft>
                    <a:spcPts val="1200"/>
                  </a:spcAft>
                  <a:buFont typeface="Arial" panose="020B0604020202020204" pitchFamily="34" charset="0"/>
                  <a:buChar char="•"/>
                </a:pPr>
                <a:r>
                  <a:rPr lang="en-US" b="0" dirty="0">
                    <a:solidFill>
                      <a:srgbClr val="374151"/>
                    </a:solidFill>
                    <a:latin typeface="Söhne"/>
                  </a:rPr>
                  <a:t>If we reject the null, there is typically significant difference between the 2 groups</a:t>
                </a:r>
              </a:p>
              <a:p>
                <a:pPr marL="857250" indent="-857250" algn="l">
                  <a:spcAft>
                    <a:spcPts val="1200"/>
                  </a:spcAft>
                  <a:buFont typeface="Arial" panose="020B0604020202020204" pitchFamily="34" charset="0"/>
                  <a:buChar char="•"/>
                </a:pPr>
                <a:endParaRPr lang="en-US" b="0" dirty="0">
                  <a:solidFill>
                    <a:srgbClr val="374151"/>
                  </a:solidFill>
                  <a:latin typeface="Söhne"/>
                </a:endParaRPr>
              </a:p>
              <a:p>
                <a:pPr algn="l">
                  <a:spcAft>
                    <a:spcPts val="1200"/>
                  </a:spcAft>
                </a:pPr>
                <a:r>
                  <a:rPr lang="en-US" dirty="0">
                    <a:solidFill>
                      <a:srgbClr val="374151"/>
                    </a:solidFill>
                    <a:latin typeface="Söhne"/>
                  </a:rPr>
                  <a:t>Properties</a:t>
                </a:r>
                <a:endParaRPr lang="en-US" b="0" dirty="0">
                  <a:solidFill>
                    <a:srgbClr val="374151"/>
                  </a:solidFill>
                  <a:latin typeface="Söhne"/>
                </a:endParaRPr>
              </a:p>
              <a:p>
                <a:pPr marL="857250" indent="-857250" algn="l">
                  <a:spcAft>
                    <a:spcPts val="1200"/>
                  </a:spcAft>
                  <a:buFont typeface="Arial" panose="020B0604020202020204" pitchFamily="34" charset="0"/>
                  <a:buChar char="•"/>
                </a:pPr>
                <a:r>
                  <a:rPr lang="en-US" b="0" dirty="0">
                    <a:solidFill>
                      <a:srgbClr val="374151"/>
                    </a:solidFill>
                    <a:latin typeface="Söhne"/>
                  </a:rPr>
                  <a:t>p-values can be affected by the size of the sample.</a:t>
                </a:r>
              </a:p>
              <a:p>
                <a:pPr marL="857250" indent="-857250" algn="l">
                  <a:spcAft>
                    <a:spcPts val="1200"/>
                  </a:spcAft>
                  <a:buFont typeface="Arial" panose="020B0604020202020204" pitchFamily="34" charset="0"/>
                  <a:buChar char="•"/>
                </a:pPr>
                <a:r>
                  <a:rPr lang="en-US" b="0" dirty="0">
                    <a:solidFill>
                      <a:srgbClr val="374151"/>
                    </a:solidFill>
                    <a:latin typeface="Söhne"/>
                  </a:rPr>
                  <a:t>Figure: in 0.72 of 100 times you should have selected </a:t>
                </a:r>
                <a14:m>
                  <m:oMath xmlns:m="http://schemas.openxmlformats.org/officeDocument/2006/math">
                    <m:sSub>
                      <m:sSubPr>
                        <m:ctrlPr>
                          <a:rPr lang="en-US" b="0" i="1">
                            <a:solidFill>
                              <a:srgbClr val="374151"/>
                            </a:solidFill>
                            <a:latin typeface="Cambria Math" panose="02040503050406030204" pitchFamily="18" charset="0"/>
                          </a:rPr>
                        </m:ctrlPr>
                      </m:sSubPr>
                      <m:e>
                        <m:r>
                          <a:rPr lang="de-DE" b="0" i="1">
                            <a:solidFill>
                              <a:srgbClr val="374151"/>
                            </a:solidFill>
                            <a:latin typeface="Cambria Math" panose="02040503050406030204" pitchFamily="18" charset="0"/>
                          </a:rPr>
                          <m:t>𝐻</m:t>
                        </m:r>
                      </m:e>
                      <m:sub>
                        <m:r>
                          <a:rPr lang="de-DE" b="0" i="1">
                            <a:solidFill>
                              <a:srgbClr val="374151"/>
                            </a:solidFill>
                            <a:latin typeface="Cambria Math" panose="02040503050406030204" pitchFamily="18" charset="0"/>
                          </a:rPr>
                          <m:t>0</m:t>
                        </m:r>
                      </m:sub>
                    </m:sSub>
                  </m:oMath>
                </a14:m>
                <a:r>
                  <a:rPr lang="en-US" b="0" dirty="0">
                    <a:solidFill>
                      <a:srgbClr val="374151"/>
                    </a:solidFill>
                    <a:latin typeface="Söhne"/>
                  </a:rPr>
                  <a:t>.</a:t>
                </a:r>
              </a:p>
            </p:txBody>
          </p:sp>
        </mc:Choice>
        <mc:Fallback xmlns="">
          <p:sp>
            <p:nvSpPr>
              <p:cNvPr id="10" name="Textfeld 9">
                <a:extLst>
                  <a:ext uri="{FF2B5EF4-FFF2-40B4-BE49-F238E27FC236}">
                    <a16:creationId xmlns:a16="http://schemas.microsoft.com/office/drawing/2014/main" id="{7CB5ECC7-4677-D9FB-10C9-9063A76F20B3}"/>
                  </a:ext>
                </a:extLst>
              </p:cNvPr>
              <p:cNvSpPr txBox="1">
                <a:spLocks noRot="1" noChangeAspect="1" noMove="1" noResize="1" noEditPoints="1" noAdjustHandles="1" noChangeArrowheads="1" noChangeShapeType="1" noTextEdit="1"/>
              </p:cNvSpPr>
              <p:nvPr/>
            </p:nvSpPr>
            <p:spPr>
              <a:xfrm>
                <a:off x="24289755" y="7475824"/>
                <a:ext cx="22077946" cy="13172837"/>
              </a:xfrm>
              <a:prstGeom prst="rect">
                <a:avLst/>
              </a:prstGeom>
              <a:blipFill>
                <a:blip r:embed="rId3"/>
                <a:stretch>
                  <a:fillRect l="-1685" t="-1388" r="-2320" b="-2175"/>
                </a:stretch>
              </a:blipFill>
              <a:ln w="25400" cap="flat">
                <a:noFill/>
                <a:miter lim="400000"/>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179AF7D3-C3F6-6C1E-1916-2BDA365D8567}"/>
                  </a:ext>
                </a:extLst>
              </p:cNvPr>
              <p:cNvSpPr txBox="1"/>
              <p:nvPr/>
            </p:nvSpPr>
            <p:spPr>
              <a:xfrm>
                <a:off x="1211225" y="22346658"/>
                <a:ext cx="2439162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b="0" dirty="0"/>
                  <a:t>Example </a:t>
                </a:r>
                <a:r>
                  <a:rPr lang="de-DE" b="0" dirty="0" err="1"/>
                  <a:t>for</a:t>
                </a:r>
                <a:r>
                  <a:rPr lang="de-DE" b="0" dirty="0"/>
                  <a:t> </a:t>
                </a:r>
                <a:r>
                  <a:rPr lang="de-DE" b="0" dirty="0" err="1"/>
                  <a:t>rejecting</a:t>
                </a:r>
                <a:r>
                  <a:rPr lang="de-DE" b="0" dirty="0"/>
                  <a: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0</m:t>
                        </m:r>
                      </m:sub>
                    </m:sSub>
                    <m:r>
                      <a:rPr lang="de-DE" b="0" i="1" smtClean="0">
                        <a:latin typeface="Cambria Math" panose="02040503050406030204" pitchFamily="18" charset="0"/>
                      </a:rPr>
                      <m:t>,</m:t>
                    </m:r>
                  </m:oMath>
                </a14:m>
                <a:r>
                  <a:rPr lang="de-DE" b="0" dirty="0"/>
                  <a:t> </a:t>
                </a:r>
                <a:r>
                  <a:rPr lang="de-DE" b="0" dirty="0" err="1"/>
                  <a:t>the</a:t>
                </a:r>
                <a:r>
                  <a:rPr lang="de-DE" b="0" dirty="0"/>
                  <a:t> 2 </a:t>
                </a:r>
                <a:r>
                  <a:rPr lang="de-DE" b="0" dirty="0" err="1"/>
                  <a:t>groups</a:t>
                </a:r>
                <a:r>
                  <a:rPr lang="de-DE" b="0" dirty="0"/>
                  <a:t> </a:t>
                </a:r>
                <a:r>
                  <a:rPr lang="de-DE" b="0" dirty="0" err="1"/>
                  <a:t>are</a:t>
                </a:r>
                <a:r>
                  <a:rPr lang="de-DE" b="0" dirty="0"/>
                  <a:t> different</a:t>
                </a:r>
              </a:p>
            </p:txBody>
          </p:sp>
        </mc:Choice>
        <mc:Fallback xmlns="">
          <p:sp>
            <p:nvSpPr>
              <p:cNvPr id="12" name="Textfeld 11">
                <a:extLst>
                  <a:ext uri="{FF2B5EF4-FFF2-40B4-BE49-F238E27FC236}">
                    <a16:creationId xmlns:a16="http://schemas.microsoft.com/office/drawing/2014/main" id="{179AF7D3-C3F6-6C1E-1916-2BDA365D8567}"/>
                  </a:ext>
                </a:extLst>
              </p:cNvPr>
              <p:cNvSpPr txBox="1">
                <a:spLocks noRot="1" noChangeAspect="1" noMove="1" noResize="1" noEditPoints="1" noAdjustHandles="1" noChangeArrowheads="1" noChangeShapeType="1" noTextEdit="1"/>
              </p:cNvSpPr>
              <p:nvPr/>
            </p:nvSpPr>
            <p:spPr>
              <a:xfrm>
                <a:off x="1211225" y="22346658"/>
                <a:ext cx="24391620" cy="1015663"/>
              </a:xfrm>
              <a:prstGeom prst="rect">
                <a:avLst/>
              </a:prstGeom>
              <a:blipFill>
                <a:blip r:embed="rId4"/>
                <a:stretch>
                  <a:fillRect t="-18675" b="-40361"/>
                </a:stretch>
              </a:blipFill>
              <a:ln w="25400" cap="flat">
                <a:noFill/>
                <a:miter lim="400000"/>
              </a:ln>
              <a:effectLst/>
            </p:spPr>
            <p:txBody>
              <a:bodyPr/>
              <a:lstStyle/>
              <a:p>
                <a:r>
                  <a:rPr lang="de-DE">
                    <a:noFill/>
                  </a:rPr>
                  <a:t> </a:t>
                </a:r>
              </a:p>
            </p:txBody>
          </p:sp>
        </mc:Fallback>
      </mc:AlternateContent>
    </p:spTree>
    <p:extLst>
      <p:ext uri="{BB962C8B-B14F-4D97-AF65-F5344CB8AC3E}">
        <p14:creationId xmlns:p14="http://schemas.microsoft.com/office/powerpoint/2010/main" val="173539421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08AEAB69-B0AA-8EC4-5AD3-66659DB66391}"/>
              </a:ext>
            </a:extLst>
          </p:cNvPr>
          <p:cNvSpPr txBox="1"/>
          <p:nvPr/>
        </p:nvSpPr>
        <p:spPr>
          <a:xfrm>
            <a:off x="3038836" y="2141359"/>
            <a:ext cx="39773709"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Errors: </a:t>
            </a:r>
            <a:r>
              <a:rPr lang="de-DE" sz="15000" dirty="0" err="1">
                <a:solidFill>
                  <a:schemeClr val="tx1"/>
                </a:solidFill>
              </a:rPr>
              <a:t>False</a:t>
            </a:r>
            <a:r>
              <a:rPr lang="de-DE" sz="15000" dirty="0">
                <a:solidFill>
                  <a:schemeClr val="tx1"/>
                </a:solidFill>
              </a:rPr>
              <a:t> positives and </a:t>
            </a:r>
            <a:r>
              <a:rPr lang="de-DE" sz="15000" dirty="0" err="1">
                <a:solidFill>
                  <a:schemeClr val="tx1"/>
                </a:solidFill>
              </a:rPr>
              <a:t>false</a:t>
            </a:r>
            <a:r>
              <a:rPr lang="de-DE" sz="15000" dirty="0">
                <a:solidFill>
                  <a:schemeClr val="tx1"/>
                </a:solidFill>
              </a:rPr>
              <a:t> negatives</a:t>
            </a:r>
          </a:p>
        </p:txBody>
      </p:sp>
      <p:sp>
        <p:nvSpPr>
          <p:cNvPr id="3" name="Shape">
            <a:extLst>
              <a:ext uri="{FF2B5EF4-FFF2-40B4-BE49-F238E27FC236}">
                <a16:creationId xmlns:a16="http://schemas.microsoft.com/office/drawing/2014/main" id="{104E032D-E061-2AC3-6DCA-94484C01E5A7}"/>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3DE1BFA9-BE1B-A5AB-53F9-C4DD7D73ADFC}"/>
              </a:ext>
            </a:extLst>
          </p:cNvPr>
          <p:cNvSpPr txBox="1"/>
          <p:nvPr/>
        </p:nvSpPr>
        <p:spPr>
          <a:xfrm>
            <a:off x="7095034" y="4937247"/>
            <a:ext cx="4028862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matter, as they represent incorrect conclusions that can impact decisions based on test results</a:t>
            </a:r>
          </a:p>
        </p:txBody>
      </p:sp>
      <p:pic>
        <p:nvPicPr>
          <p:cNvPr id="6" name="Grafik 5">
            <a:extLst>
              <a:ext uri="{FF2B5EF4-FFF2-40B4-BE49-F238E27FC236}">
                <a16:creationId xmlns:a16="http://schemas.microsoft.com/office/drawing/2014/main" id="{26188081-BA45-F05B-1A2B-97BE1F951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8497461"/>
            <a:ext cx="20878801" cy="15659101"/>
          </a:xfrm>
          <a:prstGeom prst="rect">
            <a:avLst/>
          </a:prstGeom>
          <a:ln w="25400">
            <a:solidFill>
              <a:schemeClr val="tx2"/>
            </a:solidFill>
          </a:ln>
        </p:spPr>
      </p:pic>
      <p:sp>
        <p:nvSpPr>
          <p:cNvPr id="7" name="Foliennummernplatzhalter 6">
            <a:extLst>
              <a:ext uri="{FF2B5EF4-FFF2-40B4-BE49-F238E27FC236}">
                <a16:creationId xmlns:a16="http://schemas.microsoft.com/office/drawing/2014/main" id="{AC57C169-5873-B278-E335-9B81504D79D8}"/>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54</a:t>
            </a:fld>
            <a:endParaRPr lang="de-DE"/>
          </a:p>
        </p:txBody>
      </p:sp>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1A5160FC-981D-2604-D0CF-E8CB44D98F32}"/>
                  </a:ext>
                </a:extLst>
              </p:cNvPr>
              <p:cNvSpPr txBox="1"/>
              <p:nvPr/>
            </p:nvSpPr>
            <p:spPr>
              <a:xfrm>
                <a:off x="25717500" y="8497461"/>
                <a:ext cx="22559932" cy="139422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857250" indent="-857250" algn="l">
                  <a:buFont typeface="Arial" panose="020B0604020202020204" pitchFamily="34" charset="0"/>
                  <a:buChar char="•"/>
                </a:pPr>
                <a:r>
                  <a:rPr lang="en-US" b="0" dirty="0">
                    <a:solidFill>
                      <a:srgbClr val="374151"/>
                    </a:solidFill>
                    <a:latin typeface="Söhne"/>
                  </a:rPr>
                  <a:t>Selecting </a:t>
                </a:r>
                <a14:m>
                  <m:oMath xmlns:m="http://schemas.openxmlformats.org/officeDocument/2006/math">
                    <m:sSub>
                      <m:sSubPr>
                        <m:ctrlPr>
                          <a:rPr lang="en-US" b="0" i="1">
                            <a:solidFill>
                              <a:srgbClr val="374151"/>
                            </a:solidFill>
                            <a:latin typeface="Cambria Math" panose="02040503050406030204" pitchFamily="18" charset="0"/>
                          </a:rPr>
                        </m:ctrlPr>
                      </m:sSubPr>
                      <m:e>
                        <m:r>
                          <a:rPr lang="de-DE" b="0" i="1">
                            <a:solidFill>
                              <a:srgbClr val="374151"/>
                            </a:solidFill>
                            <a:latin typeface="Cambria Math" panose="02040503050406030204" pitchFamily="18" charset="0"/>
                          </a:rPr>
                          <m:t>𝐻</m:t>
                        </m:r>
                      </m:e>
                      <m:sub>
                        <m:r>
                          <a:rPr lang="de-DE" b="0" i="1">
                            <a:solidFill>
                              <a:srgbClr val="374151"/>
                            </a:solidFill>
                            <a:latin typeface="Cambria Math" panose="02040503050406030204" pitchFamily="18" charset="0"/>
                          </a:rPr>
                          <m:t>1</m:t>
                        </m:r>
                      </m:sub>
                    </m:sSub>
                  </m:oMath>
                </a14:m>
                <a:r>
                  <a:rPr lang="en-US" b="0" dirty="0">
                    <a:solidFill>
                      <a:srgbClr val="374151"/>
                    </a:solidFill>
                    <a:latin typeface="Söhne"/>
                  </a:rPr>
                  <a:t> is the “positive” statement</a:t>
                </a:r>
              </a:p>
              <a:p>
                <a:pPr marL="857250" indent="-857250" algn="l">
                  <a:buFont typeface="Arial" panose="020B0604020202020204" pitchFamily="34" charset="0"/>
                  <a:buChar char="•"/>
                </a:pPr>
                <a:r>
                  <a:rPr lang="en-US" b="0" dirty="0">
                    <a:solidFill>
                      <a:srgbClr val="374151"/>
                    </a:solidFill>
                    <a:latin typeface="Söhne"/>
                  </a:rPr>
                  <a:t>Selecting </a:t>
                </a:r>
                <a14:m>
                  <m:oMath xmlns:m="http://schemas.openxmlformats.org/officeDocument/2006/math">
                    <m:sSub>
                      <m:sSubPr>
                        <m:ctrlPr>
                          <a:rPr lang="en-US" b="0" i="1">
                            <a:solidFill>
                              <a:srgbClr val="374151"/>
                            </a:solidFill>
                            <a:latin typeface="Cambria Math" panose="02040503050406030204" pitchFamily="18" charset="0"/>
                          </a:rPr>
                        </m:ctrlPr>
                      </m:sSubPr>
                      <m:e>
                        <m:r>
                          <a:rPr lang="de-DE" b="0" i="1">
                            <a:solidFill>
                              <a:srgbClr val="374151"/>
                            </a:solidFill>
                            <a:latin typeface="Cambria Math" panose="02040503050406030204" pitchFamily="18" charset="0"/>
                          </a:rPr>
                          <m:t>𝐻</m:t>
                        </m:r>
                      </m:e>
                      <m:sub>
                        <m:r>
                          <a:rPr lang="de-DE" b="0" i="1" smtClean="0">
                            <a:solidFill>
                              <a:srgbClr val="374151"/>
                            </a:solidFill>
                            <a:latin typeface="Cambria Math" panose="02040503050406030204" pitchFamily="18" charset="0"/>
                          </a:rPr>
                          <m:t>0</m:t>
                        </m:r>
                      </m:sub>
                    </m:sSub>
                  </m:oMath>
                </a14:m>
                <a:r>
                  <a:rPr lang="en-US" b="0" dirty="0">
                    <a:solidFill>
                      <a:srgbClr val="374151"/>
                    </a:solidFill>
                    <a:latin typeface="Söhne"/>
                  </a:rPr>
                  <a:t> is the “negative” statement</a:t>
                </a:r>
              </a:p>
              <a:p>
                <a:pPr algn="l"/>
                <a:endParaRPr lang="en-US" dirty="0">
                  <a:solidFill>
                    <a:srgbClr val="374151"/>
                  </a:solidFill>
                  <a:latin typeface="Söhne"/>
                </a:endParaRPr>
              </a:p>
              <a:p>
                <a:pPr algn="l"/>
                <a:r>
                  <a:rPr lang="en-US" dirty="0">
                    <a:solidFill>
                      <a:srgbClr val="374151"/>
                    </a:solidFill>
                    <a:latin typeface="Söhne"/>
                  </a:rPr>
                  <a:t>Type I error means “false positive”:</a:t>
                </a:r>
              </a:p>
              <a:p>
                <a:pPr marL="857250" indent="-857250" algn="l">
                  <a:buFont typeface="Arial" panose="020B0604020202020204" pitchFamily="34" charset="0"/>
                  <a:buChar char="•"/>
                </a:pPr>
                <a:r>
                  <a:rPr lang="en-US" b="0" dirty="0">
                    <a:solidFill>
                      <a:srgbClr val="374151"/>
                    </a:solidFill>
                    <a:latin typeface="Söhne"/>
                  </a:rPr>
                  <a:t>When </a:t>
                </a:r>
                <a14:m>
                  <m:oMath xmlns:m="http://schemas.openxmlformats.org/officeDocument/2006/math">
                    <m:sSub>
                      <m:sSubPr>
                        <m:ctrlPr>
                          <a:rPr lang="en-US"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rPr>
                          <m:t>𝐻</m:t>
                        </m:r>
                      </m:e>
                      <m:sub>
                        <m:r>
                          <a:rPr lang="de-DE" b="0" i="1" smtClean="0">
                            <a:solidFill>
                              <a:srgbClr val="374151"/>
                            </a:solidFill>
                            <a:latin typeface="Cambria Math" panose="02040503050406030204" pitchFamily="18" charset="0"/>
                          </a:rPr>
                          <m:t>0</m:t>
                        </m:r>
                      </m:sub>
                    </m:sSub>
                  </m:oMath>
                </a14:m>
                <a:r>
                  <a:rPr lang="en-US" b="0" dirty="0">
                    <a:solidFill>
                      <a:srgbClr val="374151"/>
                    </a:solidFill>
                    <a:latin typeface="Söhne"/>
                  </a:rPr>
                  <a:t> is </a:t>
                </a:r>
                <a:r>
                  <a:rPr lang="en-US" b="0" u="sng" dirty="0">
                    <a:solidFill>
                      <a:srgbClr val="374151"/>
                    </a:solidFill>
                    <a:latin typeface="Söhne"/>
                  </a:rPr>
                  <a:t>true</a:t>
                </a:r>
                <a:r>
                  <a:rPr lang="en-US" b="0" dirty="0">
                    <a:solidFill>
                      <a:srgbClr val="374151"/>
                    </a:solidFill>
                    <a:latin typeface="Söhne"/>
                  </a:rPr>
                  <a:t> and therefore “selecting </a:t>
                </a:r>
                <a14:m>
                  <m:oMath xmlns:m="http://schemas.openxmlformats.org/officeDocument/2006/math">
                    <m:sSub>
                      <m:sSubPr>
                        <m:ctrlPr>
                          <a:rPr lang="en-US" b="0" i="1">
                            <a:solidFill>
                              <a:srgbClr val="374151"/>
                            </a:solidFill>
                            <a:latin typeface="Cambria Math" panose="02040503050406030204" pitchFamily="18" charset="0"/>
                          </a:rPr>
                        </m:ctrlPr>
                      </m:sSubPr>
                      <m:e>
                        <m:r>
                          <a:rPr lang="de-DE" b="0" i="1">
                            <a:solidFill>
                              <a:srgbClr val="374151"/>
                            </a:solidFill>
                            <a:latin typeface="Cambria Math" panose="02040503050406030204" pitchFamily="18" charset="0"/>
                          </a:rPr>
                          <m:t>𝐻</m:t>
                        </m:r>
                      </m:e>
                      <m:sub>
                        <m:r>
                          <a:rPr lang="de-DE" b="0" i="1" smtClean="0">
                            <a:solidFill>
                              <a:srgbClr val="374151"/>
                            </a:solidFill>
                            <a:latin typeface="Cambria Math" panose="02040503050406030204" pitchFamily="18" charset="0"/>
                          </a:rPr>
                          <m:t>1</m:t>
                        </m:r>
                      </m:sub>
                    </m:sSub>
                  </m:oMath>
                </a14:m>
                <a:r>
                  <a:rPr lang="en-US" b="0" dirty="0">
                    <a:solidFill>
                      <a:srgbClr val="374151"/>
                    </a:solidFill>
                    <a:latin typeface="Söhne"/>
                  </a:rPr>
                  <a:t> is incorrect” </a:t>
                </a:r>
              </a:p>
              <a:p>
                <a:pPr marL="857250" indent="-857250" algn="l">
                  <a:buFont typeface="Arial" panose="020B0604020202020204" pitchFamily="34" charset="0"/>
                  <a:buChar char="•"/>
                </a:pPr>
                <a:r>
                  <a:rPr lang="en-US" b="0" dirty="0">
                    <a:solidFill>
                      <a:srgbClr val="374151"/>
                    </a:solidFill>
                    <a:latin typeface="Söhne"/>
                  </a:rPr>
                  <a:t>precise formulation: </a:t>
                </a:r>
                <a14:m>
                  <m:oMath xmlns:m="http://schemas.openxmlformats.org/officeDocument/2006/math">
                    <m:sSub>
                      <m:sSubPr>
                        <m:ctrlPr>
                          <a:rPr lang="en-US" b="0" i="1">
                            <a:solidFill>
                              <a:srgbClr val="374151"/>
                            </a:solidFill>
                            <a:latin typeface="Cambria Math" panose="02040503050406030204" pitchFamily="18" charset="0"/>
                          </a:rPr>
                        </m:ctrlPr>
                      </m:sSubPr>
                      <m:e>
                        <m:r>
                          <a:rPr lang="de-DE" b="0" i="1">
                            <a:solidFill>
                              <a:srgbClr val="374151"/>
                            </a:solidFill>
                            <a:latin typeface="Cambria Math" panose="02040503050406030204" pitchFamily="18" charset="0"/>
                          </a:rPr>
                          <m:t>𝐻</m:t>
                        </m:r>
                      </m:e>
                      <m:sub>
                        <m:r>
                          <a:rPr lang="de-DE" b="0" i="1">
                            <a:solidFill>
                              <a:srgbClr val="374151"/>
                            </a:solidFill>
                            <a:latin typeface="Cambria Math" panose="02040503050406030204" pitchFamily="18" charset="0"/>
                          </a:rPr>
                          <m:t>0</m:t>
                        </m:r>
                      </m:sub>
                    </m:sSub>
                  </m:oMath>
                </a14:m>
                <a:r>
                  <a:rPr lang="en-US" b="0" dirty="0">
                    <a:solidFill>
                      <a:srgbClr val="374151"/>
                    </a:solidFill>
                    <a:latin typeface="Söhne"/>
                  </a:rPr>
                  <a:t> is incorrectly rejected</a:t>
                </a:r>
              </a:p>
              <a:p>
                <a:pPr algn="l"/>
                <a:endParaRPr lang="en-US" b="0" dirty="0">
                  <a:solidFill>
                    <a:srgbClr val="374151"/>
                  </a:solidFill>
                  <a:latin typeface="Söhne"/>
                </a:endParaRPr>
              </a:p>
              <a:p>
                <a:pPr algn="l"/>
                <a:r>
                  <a:rPr lang="en-US" dirty="0">
                    <a:solidFill>
                      <a:srgbClr val="374151"/>
                    </a:solidFill>
                    <a:latin typeface="Söhne"/>
                  </a:rPr>
                  <a:t>Type II error means false negative:</a:t>
                </a:r>
              </a:p>
              <a:p>
                <a:pPr marL="857250" indent="-857250" algn="l">
                  <a:buFont typeface="Arial" panose="020B0604020202020204" pitchFamily="34" charset="0"/>
                  <a:buChar char="•"/>
                </a:pPr>
                <a:r>
                  <a:rPr lang="en-US" b="0" dirty="0">
                    <a:solidFill>
                      <a:srgbClr val="374151"/>
                    </a:solidFill>
                    <a:latin typeface="Söhne"/>
                  </a:rPr>
                  <a:t>W</a:t>
                </a:r>
                <a:r>
                  <a:rPr lang="en-US" b="0" i="0" dirty="0">
                    <a:solidFill>
                      <a:srgbClr val="374151"/>
                    </a:solidFill>
                    <a:effectLst/>
                    <a:latin typeface="Söhne"/>
                  </a:rPr>
                  <a:t>hen the </a:t>
                </a:r>
                <a14:m>
                  <m:oMath xmlns:m="http://schemas.openxmlformats.org/officeDocument/2006/math">
                    <m:sSub>
                      <m:sSubPr>
                        <m:ctrlPr>
                          <a:rPr lang="en-US" b="0" i="1" smtClean="0">
                            <a:solidFill>
                              <a:srgbClr val="374151"/>
                            </a:solidFill>
                            <a:latin typeface="Cambria Math" panose="02040503050406030204" pitchFamily="18" charset="0"/>
                          </a:rPr>
                        </m:ctrlPr>
                      </m:sSubPr>
                      <m:e>
                        <m:r>
                          <a:rPr lang="de-DE" b="0" i="1">
                            <a:solidFill>
                              <a:srgbClr val="374151"/>
                            </a:solidFill>
                            <a:latin typeface="Cambria Math" panose="02040503050406030204" pitchFamily="18" charset="0"/>
                          </a:rPr>
                          <m:t>𝐻</m:t>
                        </m:r>
                      </m:e>
                      <m:sub>
                        <m:r>
                          <a:rPr lang="de-DE" b="0" i="1">
                            <a:solidFill>
                              <a:srgbClr val="374151"/>
                            </a:solidFill>
                            <a:latin typeface="Cambria Math" panose="02040503050406030204" pitchFamily="18" charset="0"/>
                          </a:rPr>
                          <m:t>0</m:t>
                        </m:r>
                      </m:sub>
                    </m:sSub>
                  </m:oMath>
                </a14:m>
                <a:r>
                  <a:rPr lang="en-US" b="0" dirty="0">
                    <a:solidFill>
                      <a:srgbClr val="374151"/>
                    </a:solidFill>
                    <a:latin typeface="Söhne"/>
                  </a:rPr>
                  <a:t> </a:t>
                </a:r>
                <a:r>
                  <a:rPr lang="en-US" b="0" i="0" dirty="0">
                    <a:solidFill>
                      <a:srgbClr val="374151"/>
                    </a:solidFill>
                    <a:effectLst/>
                    <a:latin typeface="Söhne"/>
                  </a:rPr>
                  <a:t>is </a:t>
                </a:r>
                <a:r>
                  <a:rPr lang="en-US" b="0" i="0" u="sng" dirty="0">
                    <a:solidFill>
                      <a:srgbClr val="374151"/>
                    </a:solidFill>
                    <a:effectLst/>
                    <a:latin typeface="Söhne"/>
                  </a:rPr>
                  <a:t>false</a:t>
                </a:r>
                <a:r>
                  <a:rPr lang="en-US" b="0" i="0" dirty="0">
                    <a:solidFill>
                      <a:srgbClr val="374151"/>
                    </a:solidFill>
                    <a:effectLst/>
                    <a:latin typeface="Söhne"/>
                  </a:rPr>
                  <a:t>, but “we select it”</a:t>
                </a:r>
                <a:endParaRPr lang="en-US" b="0" dirty="0">
                  <a:solidFill>
                    <a:srgbClr val="374151"/>
                  </a:solidFill>
                  <a:latin typeface="Söhne"/>
                </a:endParaRPr>
              </a:p>
              <a:p>
                <a:pPr marL="857250" indent="-857250" algn="l">
                  <a:buFont typeface="Arial" panose="020B0604020202020204" pitchFamily="34" charset="0"/>
                  <a:buChar char="•"/>
                </a:pPr>
                <a:r>
                  <a:rPr lang="en-US" b="0" dirty="0">
                    <a:solidFill>
                      <a:srgbClr val="374151"/>
                    </a:solidFill>
                    <a:latin typeface="Söhne"/>
                  </a:rPr>
                  <a:t>precise formulation: we fail to reject it</a:t>
                </a:r>
              </a:p>
              <a:p>
                <a:pPr algn="l"/>
                <a:endParaRPr lang="en-US" b="0" dirty="0">
                  <a:solidFill>
                    <a:srgbClr val="374151"/>
                  </a:solidFill>
                  <a:latin typeface="Söhne"/>
                </a:endParaRPr>
              </a:p>
              <a:p>
                <a:pPr algn="l"/>
                <a:r>
                  <a:rPr lang="en-US" dirty="0">
                    <a:solidFill>
                      <a:srgbClr val="374151"/>
                    </a:solidFill>
                    <a:latin typeface="Söhne"/>
                  </a:rPr>
                  <a:t>Connection to significance level </a:t>
                </a:r>
                <a14:m>
                  <m:oMath xmlns:m="http://schemas.openxmlformats.org/officeDocument/2006/math">
                    <m:r>
                      <a:rPr lang="en-US" b="1" i="1" smtClean="0">
                        <a:solidFill>
                          <a:srgbClr val="374151"/>
                        </a:solidFill>
                        <a:latin typeface="Cambria Math" panose="02040503050406030204" pitchFamily="18" charset="0"/>
                        <a:ea typeface="Cambria Math" panose="02040503050406030204" pitchFamily="18" charset="0"/>
                      </a:rPr>
                      <m:t>𝜶</m:t>
                    </m:r>
                  </m:oMath>
                </a14:m>
                <a:r>
                  <a:rPr lang="en-US" dirty="0">
                    <a:solidFill>
                      <a:srgbClr val="374151"/>
                    </a:solidFill>
                    <a:latin typeface="Söhne"/>
                  </a:rPr>
                  <a:t>:</a:t>
                </a:r>
              </a:p>
              <a:p>
                <a:pPr marL="857250" indent="-857250" algn="l">
                  <a:buFont typeface="Arial" panose="020B0604020202020204" pitchFamily="34" charset="0"/>
                  <a:buChar char="•"/>
                </a:pPr>
                <a:r>
                  <a:rPr lang="en-US" b="0" dirty="0">
                    <a:solidFill>
                      <a:srgbClr val="374151"/>
                    </a:solidFill>
                    <a:latin typeface="Söhne"/>
                  </a:rPr>
                  <a:t>The maximal probability of making Type I error is defined by </a:t>
                </a:r>
                <a14:m>
                  <m:oMath xmlns:m="http://schemas.openxmlformats.org/officeDocument/2006/math">
                    <m:r>
                      <a:rPr lang="en-US" b="0" i="1" smtClean="0">
                        <a:solidFill>
                          <a:srgbClr val="374151"/>
                        </a:solidFill>
                        <a:latin typeface="Cambria Math" panose="02040503050406030204" pitchFamily="18" charset="0"/>
                        <a:ea typeface="Cambria Math" panose="02040503050406030204" pitchFamily="18" charset="0"/>
                      </a:rPr>
                      <m:t>𝛼</m:t>
                    </m:r>
                  </m:oMath>
                </a14:m>
                <a:r>
                  <a:rPr lang="en-US" b="0" dirty="0">
                    <a:solidFill>
                      <a:srgbClr val="374151"/>
                    </a:solidFill>
                    <a:latin typeface="Söhne"/>
                  </a:rPr>
                  <a:t>, such as 0.05 or 0.01.</a:t>
                </a:r>
              </a:p>
              <a:p>
                <a:pPr algn="l"/>
                <a:endParaRPr lang="en-US" b="0" dirty="0">
                  <a:solidFill>
                    <a:srgbClr val="374151"/>
                  </a:solidFill>
                  <a:latin typeface="Söhne"/>
                </a:endParaRPr>
              </a:p>
            </p:txBody>
          </p:sp>
        </mc:Choice>
        <mc:Fallback xmlns="">
          <p:sp>
            <p:nvSpPr>
              <p:cNvPr id="8" name="Textfeld 7">
                <a:extLst>
                  <a:ext uri="{FF2B5EF4-FFF2-40B4-BE49-F238E27FC236}">
                    <a16:creationId xmlns:a16="http://schemas.microsoft.com/office/drawing/2014/main" id="{1A5160FC-981D-2604-D0CF-E8CB44D98F32}"/>
                  </a:ext>
                </a:extLst>
              </p:cNvPr>
              <p:cNvSpPr txBox="1">
                <a:spLocks noRot="1" noChangeAspect="1" noMove="1" noResize="1" noEditPoints="1" noAdjustHandles="1" noChangeArrowheads="1" noChangeShapeType="1" noTextEdit="1"/>
              </p:cNvSpPr>
              <p:nvPr/>
            </p:nvSpPr>
            <p:spPr>
              <a:xfrm>
                <a:off x="25717500" y="8497461"/>
                <a:ext cx="22559932" cy="13942278"/>
              </a:xfrm>
              <a:prstGeom prst="rect">
                <a:avLst/>
              </a:prstGeom>
              <a:blipFill>
                <a:blip r:embed="rId3"/>
                <a:stretch>
                  <a:fillRect l="-1648" t="-1355" r="-243"/>
                </a:stretch>
              </a:blipFill>
              <a:ln w="25400" cap="flat">
                <a:noFill/>
                <a:miter lim="400000"/>
              </a:ln>
              <a:effectLst/>
            </p:spPr>
            <p:txBody>
              <a:bodyPr/>
              <a:lstStyle/>
              <a:p>
                <a:r>
                  <a:rPr lang="de-DE">
                    <a:noFill/>
                  </a:rPr>
                  <a:t> </a:t>
                </a:r>
              </a:p>
            </p:txBody>
          </p:sp>
        </mc:Fallback>
      </mc:AlternateContent>
    </p:spTree>
    <p:extLst>
      <p:ext uri="{BB962C8B-B14F-4D97-AF65-F5344CB8AC3E}">
        <p14:creationId xmlns:p14="http://schemas.microsoft.com/office/powerpoint/2010/main" val="347614869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FCF5369A-0B12-78B4-6117-32DBE5C7A907}"/>
              </a:ext>
            </a:extLst>
          </p:cNvPr>
          <p:cNvSpPr txBox="1"/>
          <p:nvPr/>
        </p:nvSpPr>
        <p:spPr>
          <a:xfrm>
            <a:off x="3038836" y="2141359"/>
            <a:ext cx="20449509"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What</a:t>
            </a:r>
            <a:r>
              <a:rPr lang="de-DE" sz="15000" dirty="0">
                <a:solidFill>
                  <a:schemeClr val="tx1"/>
                </a:solidFill>
              </a:rPr>
              <a:t> </a:t>
            </a:r>
            <a:r>
              <a:rPr lang="de-DE" sz="15000" dirty="0" err="1">
                <a:solidFill>
                  <a:schemeClr val="tx1"/>
                </a:solidFill>
              </a:rPr>
              <a:t>is</a:t>
            </a:r>
            <a:r>
              <a:rPr lang="de-DE" sz="15000" dirty="0">
                <a:solidFill>
                  <a:schemeClr val="tx1"/>
                </a:solidFill>
              </a:rPr>
              <a:t> A/B-</a:t>
            </a:r>
            <a:r>
              <a:rPr lang="de-DE" sz="15000" dirty="0" err="1">
                <a:solidFill>
                  <a:schemeClr val="tx1"/>
                </a:solidFill>
              </a:rPr>
              <a:t>Testing</a:t>
            </a:r>
            <a:r>
              <a:rPr lang="de-DE" sz="15000" dirty="0">
                <a:solidFill>
                  <a:schemeClr val="tx1"/>
                </a:solidFill>
              </a:rPr>
              <a:t>?</a:t>
            </a:r>
          </a:p>
        </p:txBody>
      </p:sp>
      <p:sp>
        <p:nvSpPr>
          <p:cNvPr id="3" name="Shape">
            <a:extLst>
              <a:ext uri="{FF2B5EF4-FFF2-40B4-BE49-F238E27FC236}">
                <a16:creationId xmlns:a16="http://schemas.microsoft.com/office/drawing/2014/main" id="{60C8C1D4-97E9-5399-067E-AD9D441A238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4" name="Textfeld 3">
            <a:extLst>
              <a:ext uri="{FF2B5EF4-FFF2-40B4-BE49-F238E27FC236}">
                <a16:creationId xmlns:a16="http://schemas.microsoft.com/office/drawing/2014/main" id="{09625BB9-E22F-24C8-D0FA-77694BE7ED40}"/>
              </a:ext>
            </a:extLst>
          </p:cNvPr>
          <p:cNvSpPr txBox="1"/>
          <p:nvPr/>
        </p:nvSpPr>
        <p:spPr>
          <a:xfrm>
            <a:off x="7095034" y="4937247"/>
            <a:ext cx="38634130"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also known as split testing, is method of comparing two versions of webpage, email, or other user experience to determine which one performs better.</a:t>
            </a:r>
          </a:p>
        </p:txBody>
      </p:sp>
      <p:sp>
        <p:nvSpPr>
          <p:cNvPr id="7" name="Foliennummernplatzhalter 6">
            <a:extLst>
              <a:ext uri="{FF2B5EF4-FFF2-40B4-BE49-F238E27FC236}">
                <a16:creationId xmlns:a16="http://schemas.microsoft.com/office/drawing/2014/main" id="{B7A810E0-7AF3-BF96-4BE9-0988A0E80D35}"/>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55</a:t>
            </a:fld>
            <a:endParaRPr lang="de-DE"/>
          </a:p>
        </p:txBody>
      </p:sp>
      <p:grpSp>
        <p:nvGrpSpPr>
          <p:cNvPr id="20" name="Gruppieren 19">
            <a:extLst>
              <a:ext uri="{FF2B5EF4-FFF2-40B4-BE49-F238E27FC236}">
                <a16:creationId xmlns:a16="http://schemas.microsoft.com/office/drawing/2014/main" id="{FE9BDE5C-8CF4-4868-2418-D19D17E3B4D1}"/>
              </a:ext>
            </a:extLst>
          </p:cNvPr>
          <p:cNvGrpSpPr/>
          <p:nvPr/>
        </p:nvGrpSpPr>
        <p:grpSpPr>
          <a:xfrm>
            <a:off x="3038836" y="8021776"/>
            <a:ext cx="16344900" cy="13728004"/>
            <a:chOff x="3581990" y="7455596"/>
            <a:chExt cx="16344900" cy="13728004"/>
          </a:xfrm>
        </p:grpSpPr>
        <p:sp>
          <p:nvSpPr>
            <p:cNvPr id="19" name="Rechteck 18">
              <a:extLst>
                <a:ext uri="{FF2B5EF4-FFF2-40B4-BE49-F238E27FC236}">
                  <a16:creationId xmlns:a16="http://schemas.microsoft.com/office/drawing/2014/main" id="{1EF1FC55-BC78-F8C8-650C-8928ACD7880E}"/>
                </a:ext>
              </a:extLst>
            </p:cNvPr>
            <p:cNvSpPr/>
            <p:nvPr/>
          </p:nvSpPr>
          <p:spPr>
            <a:xfrm>
              <a:off x="3581990" y="7455596"/>
              <a:ext cx="16344900" cy="13728004"/>
            </a:xfrm>
            <a:prstGeom prst="rect">
              <a:avLst/>
            </a:prstGeom>
            <a:solidFill>
              <a:schemeClr val="bg1">
                <a:lumMod val="75000"/>
              </a:schemeClr>
            </a:solidFill>
            <a:ln w="25400">
              <a:solidFill>
                <a:schemeClr val="tx2"/>
              </a:solidFill>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8" name="Grafik 7">
              <a:extLst>
                <a:ext uri="{FF2B5EF4-FFF2-40B4-BE49-F238E27FC236}">
                  <a16:creationId xmlns:a16="http://schemas.microsoft.com/office/drawing/2014/main" id="{920A9D84-AA03-C970-B245-50C639CA4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9088" y="7954661"/>
              <a:ext cx="15650705" cy="9564319"/>
            </a:xfrm>
            <a:prstGeom prst="rect">
              <a:avLst/>
            </a:prstGeom>
          </p:spPr>
        </p:pic>
        <p:pic>
          <p:nvPicPr>
            <p:cNvPr id="10" name="Grafik 9">
              <a:extLst>
                <a:ext uri="{FF2B5EF4-FFF2-40B4-BE49-F238E27FC236}">
                  <a16:creationId xmlns:a16="http://schemas.microsoft.com/office/drawing/2014/main" id="{CC0D817F-A0A6-9356-545C-556C90381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488" y="17956451"/>
              <a:ext cx="10644258" cy="2862322"/>
            </a:xfrm>
            <a:prstGeom prst="rect">
              <a:avLst/>
            </a:prstGeom>
          </p:spPr>
        </p:pic>
      </p:grpSp>
      <p:sp>
        <p:nvSpPr>
          <p:cNvPr id="18" name="Textfeld 17">
            <a:extLst>
              <a:ext uri="{FF2B5EF4-FFF2-40B4-BE49-F238E27FC236}">
                <a16:creationId xmlns:a16="http://schemas.microsoft.com/office/drawing/2014/main" id="{7DBC6446-84A9-CC9D-F169-EB4A990AC9A5}"/>
              </a:ext>
            </a:extLst>
          </p:cNvPr>
          <p:cNvSpPr txBox="1"/>
          <p:nvPr/>
        </p:nvSpPr>
        <p:spPr>
          <a:xfrm>
            <a:off x="4833734" y="22315960"/>
            <a:ext cx="11120412" cy="95410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sz="2800" dirty="0"/>
              <a:t>https://medium.com/towards-data-science/data-science-you-need-to-know-a-b-testing-f2f12aff619a</a:t>
            </a:r>
          </a:p>
        </p:txBody>
      </p:sp>
      <p:sp>
        <p:nvSpPr>
          <p:cNvPr id="22" name="Textfeld 21">
            <a:extLst>
              <a:ext uri="{FF2B5EF4-FFF2-40B4-BE49-F238E27FC236}">
                <a16:creationId xmlns:a16="http://schemas.microsoft.com/office/drawing/2014/main" id="{07DB0919-4DAA-4FC2-2BB7-EDA23DFB5EA5}"/>
              </a:ext>
            </a:extLst>
          </p:cNvPr>
          <p:cNvSpPr txBox="1"/>
          <p:nvPr/>
        </p:nvSpPr>
        <p:spPr>
          <a:xfrm>
            <a:off x="20802010" y="8066000"/>
            <a:ext cx="24908236" cy="1655837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857250" indent="-857250" algn="l">
              <a:spcAft>
                <a:spcPts val="1200"/>
              </a:spcAft>
              <a:buFont typeface="Arial" panose="020B0604020202020204" pitchFamily="34" charset="0"/>
              <a:buChar char="•"/>
            </a:pPr>
            <a:r>
              <a:rPr lang="en-US" dirty="0">
                <a:solidFill>
                  <a:srgbClr val="374151"/>
                </a:solidFill>
                <a:latin typeface="Söhne"/>
              </a:rPr>
              <a:t>Identify goal: </a:t>
            </a:r>
            <a:br>
              <a:rPr lang="en-US" b="0" dirty="0">
                <a:solidFill>
                  <a:srgbClr val="374151"/>
                </a:solidFill>
                <a:latin typeface="Söhne"/>
              </a:rPr>
            </a:br>
            <a:r>
              <a:rPr lang="en-US" b="0" dirty="0">
                <a:solidFill>
                  <a:srgbClr val="374151"/>
                </a:solidFill>
                <a:latin typeface="Söhne"/>
              </a:rPr>
              <a:t>Your goal might be to increase website conversions, improve email click-through rates, or boost the number of sign-ups.</a:t>
            </a:r>
          </a:p>
          <a:p>
            <a:pPr marL="857250" indent="-857250" algn="l">
              <a:spcAft>
                <a:spcPts val="1200"/>
              </a:spcAft>
              <a:buFont typeface="Arial" panose="020B0604020202020204" pitchFamily="34" charset="0"/>
              <a:buChar char="•"/>
            </a:pPr>
            <a:r>
              <a:rPr lang="en-US" dirty="0">
                <a:solidFill>
                  <a:srgbClr val="374151"/>
                </a:solidFill>
                <a:latin typeface="Söhne"/>
              </a:rPr>
              <a:t>Create Variants: </a:t>
            </a:r>
            <a:br>
              <a:rPr lang="en-US" b="0" dirty="0">
                <a:solidFill>
                  <a:srgbClr val="374151"/>
                </a:solidFill>
                <a:latin typeface="Söhne"/>
              </a:rPr>
            </a:br>
            <a:r>
              <a:rPr lang="en-US" b="0" dirty="0">
                <a:solidFill>
                  <a:srgbClr val="374151"/>
                </a:solidFill>
                <a:latin typeface="Söhne"/>
              </a:rPr>
              <a:t>Develop two versions of element you want to test - the control (A) and the variant (B). The versions should be identical except for one change.</a:t>
            </a:r>
          </a:p>
          <a:p>
            <a:pPr marL="857250" indent="-857250" algn="l">
              <a:spcAft>
                <a:spcPts val="1200"/>
              </a:spcAft>
              <a:buFont typeface="Arial" panose="020B0604020202020204" pitchFamily="34" charset="0"/>
              <a:buChar char="•"/>
            </a:pPr>
            <a:r>
              <a:rPr lang="en-US" dirty="0">
                <a:solidFill>
                  <a:srgbClr val="374151"/>
                </a:solidFill>
                <a:latin typeface="Söhne"/>
              </a:rPr>
              <a:t>Split audience: </a:t>
            </a:r>
            <a:br>
              <a:rPr lang="en-US" b="0" dirty="0">
                <a:solidFill>
                  <a:srgbClr val="374151"/>
                </a:solidFill>
                <a:latin typeface="Söhne"/>
              </a:rPr>
            </a:br>
            <a:r>
              <a:rPr lang="en-US" b="0" dirty="0">
                <a:solidFill>
                  <a:srgbClr val="374151"/>
                </a:solidFill>
                <a:latin typeface="Söhne"/>
              </a:rPr>
              <a:t>Randomly divide audience into two equal groups. </a:t>
            </a:r>
            <a:br>
              <a:rPr lang="en-US" b="0" dirty="0">
                <a:solidFill>
                  <a:srgbClr val="374151"/>
                </a:solidFill>
                <a:latin typeface="Söhne"/>
              </a:rPr>
            </a:br>
            <a:r>
              <a:rPr lang="en-US" b="0" dirty="0">
                <a:solidFill>
                  <a:srgbClr val="374151"/>
                </a:solidFill>
                <a:latin typeface="Söhne"/>
              </a:rPr>
              <a:t>One sees version A, the other sees B.</a:t>
            </a:r>
          </a:p>
          <a:p>
            <a:pPr marL="857250" indent="-857250" algn="l">
              <a:spcAft>
                <a:spcPts val="1200"/>
              </a:spcAft>
              <a:buFont typeface="Arial" panose="020B0604020202020204" pitchFamily="34" charset="0"/>
              <a:buChar char="•"/>
            </a:pPr>
            <a:r>
              <a:rPr lang="en-US" dirty="0">
                <a:solidFill>
                  <a:srgbClr val="374151"/>
                </a:solidFill>
                <a:latin typeface="Söhne"/>
              </a:rPr>
              <a:t>Conduct test: </a:t>
            </a:r>
            <a:br>
              <a:rPr lang="en-US" b="0" dirty="0">
                <a:solidFill>
                  <a:srgbClr val="374151"/>
                </a:solidFill>
                <a:latin typeface="Söhne"/>
              </a:rPr>
            </a:br>
            <a:r>
              <a:rPr lang="en-US" b="0" dirty="0">
                <a:solidFill>
                  <a:srgbClr val="374151"/>
                </a:solidFill>
                <a:latin typeface="Söhne"/>
              </a:rPr>
              <a:t>Release both versions at the same time and collect data on how each version performs in relation to your goal.</a:t>
            </a:r>
          </a:p>
          <a:p>
            <a:pPr marL="857250" indent="-857250" algn="l">
              <a:spcAft>
                <a:spcPts val="1200"/>
              </a:spcAft>
              <a:buFont typeface="Arial" panose="020B0604020202020204" pitchFamily="34" charset="0"/>
              <a:buChar char="•"/>
            </a:pPr>
            <a:r>
              <a:rPr lang="en-US" dirty="0">
                <a:solidFill>
                  <a:srgbClr val="374151"/>
                </a:solidFill>
                <a:latin typeface="Söhne"/>
              </a:rPr>
              <a:t>Analyze the Results: </a:t>
            </a:r>
            <a:br>
              <a:rPr lang="en-US" b="0" dirty="0">
                <a:solidFill>
                  <a:srgbClr val="374151"/>
                </a:solidFill>
                <a:latin typeface="Söhne"/>
              </a:rPr>
            </a:br>
            <a:r>
              <a:rPr lang="en-US" b="0" dirty="0">
                <a:solidFill>
                  <a:srgbClr val="374151"/>
                </a:solidFill>
                <a:latin typeface="Söhne"/>
              </a:rPr>
              <a:t>Use statistical analysis to determine which version performed better. </a:t>
            </a:r>
            <a:endParaRPr lang="en-US" dirty="0">
              <a:solidFill>
                <a:srgbClr val="FF0000"/>
              </a:solidFill>
              <a:latin typeface="Söhne"/>
            </a:endParaRPr>
          </a:p>
          <a:p>
            <a:pPr marL="857250" indent="-857250" algn="l">
              <a:spcAft>
                <a:spcPts val="1200"/>
              </a:spcAft>
              <a:buFont typeface="Arial" panose="020B0604020202020204" pitchFamily="34" charset="0"/>
              <a:buChar char="•"/>
            </a:pPr>
            <a:r>
              <a:rPr lang="en-US" dirty="0">
                <a:solidFill>
                  <a:srgbClr val="374151"/>
                </a:solidFill>
                <a:latin typeface="Söhne"/>
              </a:rPr>
              <a:t>Implement Changes: </a:t>
            </a:r>
            <a:br>
              <a:rPr lang="en-US" dirty="0">
                <a:solidFill>
                  <a:srgbClr val="374151"/>
                </a:solidFill>
                <a:latin typeface="Söhne"/>
              </a:rPr>
            </a:br>
            <a:r>
              <a:rPr lang="en-US" b="0" dirty="0">
                <a:solidFill>
                  <a:srgbClr val="374151"/>
                </a:solidFill>
                <a:latin typeface="Söhne"/>
              </a:rPr>
              <a:t>If B performs significantly better, consider replacing version A with B.</a:t>
            </a:r>
            <a:endParaRPr lang="de-DE" b="0" dirty="0">
              <a:solidFill>
                <a:srgbClr val="374151"/>
              </a:solidFill>
              <a:latin typeface="Söhne"/>
            </a:endParaRPr>
          </a:p>
        </p:txBody>
      </p:sp>
    </p:spTree>
    <p:extLst>
      <p:ext uri="{BB962C8B-B14F-4D97-AF65-F5344CB8AC3E}">
        <p14:creationId xmlns:p14="http://schemas.microsoft.com/office/powerpoint/2010/main" val="281447621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8F50EDF3-B679-C033-6895-4092FEEF6A90}"/>
              </a:ext>
            </a:extLst>
          </p:cNvPr>
          <p:cNvSpPr txBox="1"/>
          <p:nvPr/>
        </p:nvSpPr>
        <p:spPr>
          <a:xfrm>
            <a:off x="3038836" y="2141359"/>
            <a:ext cx="40565592"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en-US" sz="15000" dirty="0">
                <a:solidFill>
                  <a:schemeClr val="tx1"/>
                </a:solidFill>
              </a:rPr>
              <a:t>A/B Testing: Choosing the Right Test Type</a:t>
            </a:r>
            <a:endParaRPr lang="de-DE" sz="15000" dirty="0">
              <a:solidFill>
                <a:schemeClr val="tx1"/>
              </a:solidFill>
            </a:endParaRPr>
          </a:p>
        </p:txBody>
      </p:sp>
      <p:sp>
        <p:nvSpPr>
          <p:cNvPr id="5" name="Shape">
            <a:extLst>
              <a:ext uri="{FF2B5EF4-FFF2-40B4-BE49-F238E27FC236}">
                <a16:creationId xmlns:a16="http://schemas.microsoft.com/office/drawing/2014/main" id="{DE8ABCF4-E707-3186-02A0-3E65BC6CA7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11769262-74C4-46EE-8C83-71D20AA4934D}"/>
              </a:ext>
            </a:extLst>
          </p:cNvPr>
          <p:cNvSpPr txBox="1"/>
          <p:nvPr/>
        </p:nvSpPr>
        <p:spPr>
          <a:xfrm>
            <a:off x="7095034" y="4937247"/>
            <a:ext cx="36509394"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Tests types are nuanced, slight differences in hypothesis determine selection</a:t>
            </a:r>
          </a:p>
        </p:txBody>
      </p:sp>
      <p:sp>
        <p:nvSpPr>
          <p:cNvPr id="3" name="Foliennummernplatzhalter 2">
            <a:extLst>
              <a:ext uri="{FF2B5EF4-FFF2-40B4-BE49-F238E27FC236}">
                <a16:creationId xmlns:a16="http://schemas.microsoft.com/office/drawing/2014/main" id="{42D20ECE-2039-C159-5D83-E1BCD98B82C2}"/>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56</a:t>
            </a:fld>
            <a:endParaRPr lang="de-DE"/>
          </a:p>
        </p:txBody>
      </p:sp>
      <mc:AlternateContent xmlns:mc="http://schemas.openxmlformats.org/markup-compatibility/2006" xmlns:a14="http://schemas.microsoft.com/office/drawing/2010/main">
        <mc:Choice Requires="a14">
          <p:graphicFrame>
            <p:nvGraphicFramePr>
              <p:cNvPr id="2" name="Tabelle 2">
                <a:extLst>
                  <a:ext uri="{FF2B5EF4-FFF2-40B4-BE49-F238E27FC236}">
                    <a16:creationId xmlns:a16="http://schemas.microsoft.com/office/drawing/2014/main" id="{BC362DD8-4E8C-ABB8-E537-DEFE3C6365B1}"/>
                  </a:ext>
                </a:extLst>
              </p:cNvPr>
              <p:cNvGraphicFramePr>
                <a:graphicFrameLocks noGrp="1"/>
              </p:cNvGraphicFramePr>
              <p:nvPr>
                <p:extLst>
                  <p:ext uri="{D42A27DB-BD31-4B8C-83A1-F6EECF244321}">
                    <p14:modId xmlns:p14="http://schemas.microsoft.com/office/powerpoint/2010/main" val="568859765"/>
                  </p:ext>
                </p:extLst>
              </p:nvPr>
            </p:nvGraphicFramePr>
            <p:xfrm>
              <a:off x="3038835" y="6575159"/>
              <a:ext cx="41525302" cy="17368438"/>
            </p:xfrm>
            <a:graphic>
              <a:graphicData uri="http://schemas.openxmlformats.org/drawingml/2006/table">
                <a:tbl>
                  <a:tblPr firstRow="1" bandRow="1">
                    <a:tableStyleId>{5940675A-B579-460E-94D1-54222C63F5DA}</a:tableStyleId>
                  </a:tblPr>
                  <a:tblGrid>
                    <a:gridCol w="5263917">
                      <a:extLst>
                        <a:ext uri="{9D8B030D-6E8A-4147-A177-3AD203B41FA5}">
                          <a16:colId xmlns:a16="http://schemas.microsoft.com/office/drawing/2014/main" val="2623579527"/>
                        </a:ext>
                      </a:extLst>
                    </a:gridCol>
                    <a:gridCol w="5413248">
                      <a:extLst>
                        <a:ext uri="{9D8B030D-6E8A-4147-A177-3AD203B41FA5}">
                          <a16:colId xmlns:a16="http://schemas.microsoft.com/office/drawing/2014/main" val="3825195047"/>
                        </a:ext>
                      </a:extLst>
                    </a:gridCol>
                    <a:gridCol w="12033504">
                      <a:extLst>
                        <a:ext uri="{9D8B030D-6E8A-4147-A177-3AD203B41FA5}">
                          <a16:colId xmlns:a16="http://schemas.microsoft.com/office/drawing/2014/main" val="4011333871"/>
                        </a:ext>
                      </a:extLst>
                    </a:gridCol>
                    <a:gridCol w="18814633">
                      <a:extLst>
                        <a:ext uri="{9D8B030D-6E8A-4147-A177-3AD203B41FA5}">
                          <a16:colId xmlns:a16="http://schemas.microsoft.com/office/drawing/2014/main" val="3850278456"/>
                        </a:ext>
                      </a:extLst>
                    </a:gridCol>
                  </a:tblGrid>
                  <a:tr h="1450160">
                    <a:tc>
                      <a:txBody>
                        <a:bodyPr/>
                        <a:lstStyle/>
                        <a:p>
                          <a:pPr algn="ctr" fontAlgn="b"/>
                          <a:r>
                            <a:rPr lang="de-DE" b="1" dirty="0">
                              <a:effectLst/>
                            </a:rPr>
                            <a:t>Test Type</a:t>
                          </a:r>
                        </a:p>
                      </a:txBody>
                      <a:tcPr marL="180000" marR="180000" marT="180000" marB="180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de-DE" b="1" dirty="0" err="1">
                              <a:effectLst/>
                            </a:rPr>
                            <a:t>Scipy</a:t>
                          </a:r>
                          <a:r>
                            <a:rPr lang="de-DE" b="1" baseline="0" dirty="0">
                              <a:effectLst/>
                            </a:rPr>
                            <a:t> </a:t>
                          </a:r>
                          <a:r>
                            <a:rPr lang="de-DE" b="1" dirty="0" err="1">
                              <a:effectLst/>
                            </a:rPr>
                            <a:t>method</a:t>
                          </a:r>
                          <a:endParaRPr lang="de-DE" b="1" dirty="0">
                            <a:effectLst/>
                          </a:endParaRP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651000" eaLnBrk="1" fontAlgn="b" latinLnBrk="0" hangingPunct="1">
                            <a:lnSpc>
                              <a:spcPct val="100000"/>
                            </a:lnSpc>
                            <a:spcBef>
                              <a:spcPts val="0"/>
                            </a:spcBef>
                            <a:spcAft>
                              <a:spcPts val="0"/>
                            </a:spcAft>
                            <a:buClrTx/>
                            <a:buSzTx/>
                            <a:buFontTx/>
                            <a:buNone/>
                            <a:tabLst/>
                            <a:defRPr/>
                          </a:pPr>
                          <a:r>
                            <a:rPr lang="de-DE" b="1" dirty="0" err="1">
                              <a:effectLst/>
                            </a:rPr>
                            <a:t>Use</a:t>
                          </a:r>
                          <a:r>
                            <a:rPr lang="de-DE" b="1" dirty="0">
                              <a:effectLst/>
                            </a:rPr>
                            <a:t> Case, </a:t>
                          </a:r>
                          <a:r>
                            <a:rPr lang="de-DE" b="1" dirty="0" err="1">
                              <a:effectLst/>
                            </a:rPr>
                            <a:t>compare</a:t>
                          </a:r>
                          <a:r>
                            <a:rPr lang="de-DE" b="1" dirty="0">
                              <a:effectLst/>
                            </a:rPr>
                            <a:t>:</a:t>
                          </a: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de-DE" b="1" dirty="0" err="1">
                              <a:effectLst/>
                            </a:rPr>
                            <a:t>Examples</a:t>
                          </a:r>
                          <a:endParaRPr lang="de-DE" b="1" dirty="0">
                            <a:effectLst/>
                          </a:endParaRPr>
                        </a:p>
                      </a:txBody>
                      <a:tcPr marL="180000" marR="180000" marT="180000" marB="180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91527889"/>
                      </a:ext>
                    </a:extLst>
                  </a:tr>
                  <a:tr h="4307299">
                    <a:tc>
                      <a:txBody>
                        <a:bodyPr/>
                        <a:lstStyle/>
                        <a:p>
                          <a:pPr algn="l" fontAlgn="base"/>
                          <a:r>
                            <a:rPr lang="de-DE" b="1" dirty="0">
                              <a:effectLst/>
                            </a:rPr>
                            <a:t>1.</a:t>
                          </a:r>
                          <a:r>
                            <a:rPr lang="de-DE" b="1" baseline="0" dirty="0">
                              <a:effectLst/>
                            </a:rPr>
                            <a:t> </a:t>
                          </a:r>
                          <a:r>
                            <a:rPr lang="de-DE" b="1" dirty="0" err="1">
                              <a:effectLst/>
                            </a:rPr>
                            <a:t>Two</a:t>
                          </a:r>
                          <a:r>
                            <a:rPr lang="de-DE" b="1" dirty="0">
                              <a:effectLst/>
                            </a:rPr>
                            <a:t> sample t</a:t>
                          </a:r>
                        </a:p>
                      </a:txBody>
                      <a:tcPr marL="180000" marR="180000" marT="180000" marB="180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de-DE" sz="4800" b="0" i="0" u="none" strike="noStrike" cap="none" spc="0" baseline="0" dirty="0" err="1">
                              <a:solidFill>
                                <a:schemeClr val="tx1"/>
                              </a:solidFill>
                              <a:effectLst/>
                              <a:uFillTx/>
                              <a:latin typeface="+mn-lt"/>
                              <a:ea typeface="+mn-ea"/>
                              <a:cs typeface="+mn-cs"/>
                              <a:sym typeface="Helvetica Neue Light"/>
                            </a:rPr>
                            <a:t>ttest_ind</a:t>
                          </a:r>
                          <a:endParaRPr lang="de-DE" sz="4800" b="0" i="0" u="none" strike="noStrike" cap="none" spc="0" baseline="0" dirty="0">
                            <a:solidFill>
                              <a:schemeClr val="tx1"/>
                            </a:solidFill>
                            <a:effectLst/>
                            <a:uFillTx/>
                            <a:latin typeface="+mn-lt"/>
                            <a:ea typeface="+mn-ea"/>
                            <a:cs typeface="+mn-cs"/>
                            <a:sym typeface="Helvetica Neue Light"/>
                          </a:endParaRP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means of </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continuous data between</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two groups of independent samples</a:t>
                          </a: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indent="-685800" algn="l" fontAlgn="base">
                            <a:buFont typeface="Arial" panose="020B0604020202020204" pitchFamily="34" charset="0"/>
                            <a:buChar char="•"/>
                          </a:pPr>
                          <a:r>
                            <a:rPr lang="en-US" dirty="0">
                              <a:effectLst/>
                            </a:rPr>
                            <a:t>Company tests new website B and compares it with old one A</a:t>
                          </a:r>
                        </a:p>
                        <a:p>
                          <a:pPr marL="685800" indent="-685800" algn="l" fontAlgn="base">
                            <a:buFont typeface="Arial" panose="020B0604020202020204" pitchFamily="34" charset="0"/>
                            <a:buChar char="•"/>
                          </a:pPr>
                          <a:r>
                            <a:rPr lang="en-US" dirty="0">
                              <a:effectLst/>
                            </a:rPr>
                            <a:t>Visitors are divided into 2 groups that only</a:t>
                          </a:r>
                          <a:r>
                            <a:rPr lang="en-US" baseline="0" dirty="0">
                              <a:effectLst/>
                            </a:rPr>
                            <a:t> see one of them</a:t>
                          </a:r>
                        </a:p>
                        <a:p>
                          <a:pPr marL="685800" indent="-685800" algn="l" fontAlgn="base">
                            <a:buFont typeface="Arial" panose="020B0604020202020204" pitchFamily="34" charset="0"/>
                            <a:buChar char="•"/>
                          </a:pPr>
                          <a:r>
                            <a:rPr lang="en-US" baseline="0" dirty="0">
                              <a:effectLst/>
                            </a:rPr>
                            <a:t>Visit durations are measured</a:t>
                          </a:r>
                        </a:p>
                        <a:p>
                          <a:pPr algn="l" fontAlgn="base"/>
                          <a:endParaRPr lang="en-US" dirty="0">
                            <a:effectLst/>
                          </a:endParaRPr>
                        </a:p>
                        <a:p>
                          <a:pPr algn="l" fontAlgn="base"/>
                          <a:r>
                            <a:rPr lang="en-US" b="1" dirty="0">
                              <a:effectLst/>
                              <a:sym typeface="Wingdings" panose="05000000000000000000" pitchFamily="2" charset="2"/>
                            </a:rPr>
                            <a:t> </a:t>
                          </a:r>
                          <a:r>
                            <a:rPr lang="en-US" b="1" dirty="0">
                              <a:effectLst/>
                            </a:rPr>
                            <a:t>Do</a:t>
                          </a:r>
                          <a:r>
                            <a:rPr lang="en-US" b="1" baseline="0" dirty="0">
                              <a:effectLst/>
                            </a:rPr>
                            <a:t>es the subgroup stay longer on new website B?</a:t>
                          </a:r>
                          <a:endParaRPr lang="en-US" b="1" dirty="0">
                            <a:effectLst/>
                          </a:endParaRPr>
                        </a:p>
                      </a:txBody>
                      <a:tcPr marL="180000" marR="180000" marT="180000" marB="180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31960928"/>
                      </a:ext>
                    </a:extLst>
                  </a:tr>
                  <a:tr h="4307299">
                    <a:tc>
                      <a:txBody>
                        <a:bodyPr/>
                        <a:lstStyle/>
                        <a:p>
                          <a:pPr algn="ctr" fontAlgn="base"/>
                          <a:r>
                            <a:rPr lang="de-DE" b="1" dirty="0">
                              <a:effectLst/>
                            </a:rPr>
                            <a:t>2. </a:t>
                          </a:r>
                          <a:r>
                            <a:rPr lang="de-DE" b="1" dirty="0" err="1">
                              <a:effectLst/>
                            </a:rPr>
                            <a:t>Paired</a:t>
                          </a:r>
                          <a:r>
                            <a:rPr lang="de-DE" b="1" dirty="0">
                              <a:effectLst/>
                            </a:rPr>
                            <a:t> t</a:t>
                          </a:r>
                        </a:p>
                      </a:txBody>
                      <a:tcPr marL="180000" marR="180000" marT="180000" marB="180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de-DE" sz="4800" b="0" i="0" u="none" strike="noStrike" cap="none" spc="0" baseline="0" dirty="0" err="1">
                              <a:solidFill>
                                <a:schemeClr val="tx1"/>
                              </a:solidFill>
                              <a:effectLst/>
                              <a:uFillTx/>
                              <a:latin typeface="+mn-lt"/>
                              <a:ea typeface="+mn-ea"/>
                              <a:cs typeface="+mn-cs"/>
                              <a:sym typeface="Helvetica Neue Light"/>
                            </a:rPr>
                            <a:t>ttest_rel</a:t>
                          </a:r>
                          <a:endParaRPr lang="de-DE" sz="4800" b="0" i="0" u="none" strike="noStrike" cap="none" spc="0" baseline="0" dirty="0">
                            <a:solidFill>
                              <a:schemeClr val="tx1"/>
                            </a:solidFill>
                            <a:effectLst/>
                            <a:uFillTx/>
                            <a:latin typeface="+mn-lt"/>
                            <a:ea typeface="+mn-ea"/>
                            <a:cs typeface="+mn-cs"/>
                            <a:sym typeface="Helvetica Neue Light"/>
                          </a:endParaRP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means of </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continuous data for the </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same group at different times</a:t>
                          </a: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indent="-685800" algn="l" fontAlgn="base">
                            <a:buFont typeface="Arial" panose="020B0604020202020204" pitchFamily="34" charset="0"/>
                            <a:buChar char="•"/>
                          </a:pPr>
                          <a:r>
                            <a:rPr lang="en-US" dirty="0">
                              <a:effectLst/>
                            </a:rPr>
                            <a:t>Like 1</a:t>
                          </a:r>
                        </a:p>
                        <a:p>
                          <a:pPr marL="685800" indent="-685800" algn="l" fontAlgn="base">
                            <a:buFont typeface="Arial" panose="020B0604020202020204" pitchFamily="34" charset="0"/>
                            <a:buChar char="•"/>
                          </a:pPr>
                          <a:r>
                            <a:rPr lang="en-US" dirty="0">
                              <a:effectLst/>
                            </a:rPr>
                            <a:t>But:</a:t>
                          </a:r>
                          <a:r>
                            <a:rPr lang="en-US" baseline="0" dirty="0">
                              <a:effectLst/>
                            </a:rPr>
                            <a:t> The same group is tested</a:t>
                          </a:r>
                        </a:p>
                        <a:p>
                          <a:pPr marL="685800" indent="-685800" algn="l" fontAlgn="base">
                            <a:buFont typeface="Arial" panose="020B0604020202020204" pitchFamily="34" charset="0"/>
                            <a:buChar char="•"/>
                          </a:pPr>
                          <a:r>
                            <a:rPr lang="en-US" baseline="0" dirty="0">
                              <a:effectLst/>
                            </a:rPr>
                            <a:t>Visit durations are measured, first with website A later with B </a:t>
                          </a:r>
                        </a:p>
                        <a:p>
                          <a:pPr marL="0" indent="0" algn="l" fontAlgn="base">
                            <a:buFont typeface="Arial" panose="020B0604020202020204" pitchFamily="34" charset="0"/>
                            <a:buNone/>
                          </a:pPr>
                          <a:endParaRPr lang="en-US" dirty="0">
                            <a:effectLst/>
                          </a:endParaRPr>
                        </a:p>
                        <a:p>
                          <a:pPr marL="0" marR="0" lvl="0" indent="0" algn="l" defTabSz="1651000" eaLnBrk="1" fontAlgn="base" latinLnBrk="0" hangingPunct="1">
                            <a:lnSpc>
                              <a:spcPct val="100000"/>
                            </a:lnSpc>
                            <a:spcBef>
                              <a:spcPts val="0"/>
                            </a:spcBef>
                            <a:spcAft>
                              <a:spcPts val="0"/>
                            </a:spcAft>
                            <a:buClrTx/>
                            <a:buSzTx/>
                            <a:buFont typeface="Arial" panose="020B0604020202020204" pitchFamily="34" charset="0"/>
                            <a:buNone/>
                            <a:tabLst/>
                            <a:defRPr/>
                          </a:pPr>
                          <a:r>
                            <a:rPr lang="en-US" b="1" dirty="0">
                              <a:effectLst/>
                              <a:sym typeface="Wingdings" panose="05000000000000000000" pitchFamily="2" charset="2"/>
                            </a:rPr>
                            <a:t> </a:t>
                          </a:r>
                          <a:r>
                            <a:rPr lang="en-US" b="1" dirty="0">
                              <a:effectLst/>
                            </a:rPr>
                            <a:t>Do</a:t>
                          </a:r>
                          <a:r>
                            <a:rPr lang="en-US" b="1" baseline="0" dirty="0">
                              <a:effectLst/>
                            </a:rPr>
                            <a:t>es the same group stay longer on new website B?</a:t>
                          </a:r>
                          <a:endParaRPr lang="en-US" b="1" dirty="0">
                            <a:effectLst/>
                          </a:endParaRPr>
                        </a:p>
                      </a:txBody>
                      <a:tcPr marL="180000" marR="180000" marT="180000" marB="180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8616258"/>
                      </a:ext>
                    </a:extLst>
                  </a:tr>
                  <a:tr h="3078556">
                    <a:tc>
                      <a:txBody>
                        <a:bodyPr/>
                        <a:lstStyle/>
                        <a:p>
                          <a:pPr marL="0" marR="0" indent="0" algn="ctr" defTabSz="1651000" fontAlgn="base" latinLnBrk="0">
                            <a:lnSpc>
                              <a:spcPct val="100000"/>
                            </a:lnSpc>
                            <a:spcBef>
                              <a:spcPts val="0"/>
                            </a:spcBef>
                            <a:spcAft>
                              <a:spcPts val="0"/>
                            </a:spcAft>
                            <a:buClrTx/>
                            <a:buSzTx/>
                            <a:buFontTx/>
                            <a:buNone/>
                            <a:tabLst/>
                          </a:pPr>
                          <a:r>
                            <a:rPr lang="de-DE" sz="4800" b="1" i="0" u="none" strike="noStrike" cap="none" spc="0" baseline="0" dirty="0">
                              <a:solidFill>
                                <a:schemeClr val="tx1"/>
                              </a:solidFill>
                              <a:effectLst/>
                              <a:uFillTx/>
                              <a:latin typeface="+mn-lt"/>
                              <a:ea typeface="+mn-ea"/>
                              <a:cs typeface="+mn-cs"/>
                              <a:sym typeface="Helvetica Neue Light"/>
                            </a:rPr>
                            <a:t>3.</a:t>
                          </a:r>
                          <a:r>
                            <a:rPr lang="de-DE" b="1" i="1" baseline="0" dirty="0">
                              <a:effectLst/>
                              <a:latin typeface="Cambria Math" panose="02040503050406030204" pitchFamily="18" charset="0"/>
                            </a:rPr>
                            <a:t> </a:t>
                          </a:r>
                          <a14:m>
                            <m:oMath xmlns:m="http://schemas.openxmlformats.org/officeDocument/2006/math">
                              <m:sSup>
                                <m:sSupPr>
                                  <m:ctrlPr>
                                    <a:rPr lang="de-DE" b="1" i="1" smtClean="0">
                                      <a:effectLst/>
                                      <a:latin typeface="Cambria Math" panose="02040503050406030204" pitchFamily="18" charset="0"/>
                                    </a:rPr>
                                  </m:ctrlPr>
                                </m:sSupPr>
                                <m:e>
                                  <m:r>
                                    <a:rPr lang="de-DE" b="1" i="1" smtClean="0">
                                      <a:effectLst/>
                                      <a:latin typeface="Cambria Math" panose="02040503050406030204" pitchFamily="18" charset="0"/>
                                      <a:ea typeface="Cambria Math" panose="02040503050406030204" pitchFamily="18" charset="0"/>
                                    </a:rPr>
                                    <m:t>𝝌</m:t>
                                  </m:r>
                                </m:e>
                                <m:sup>
                                  <m:r>
                                    <a:rPr lang="de-DE" b="1" i="1" smtClean="0">
                                      <a:effectLst/>
                                      <a:latin typeface="Cambria Math" panose="02040503050406030204" pitchFamily="18" charset="0"/>
                                    </a:rPr>
                                    <m:t>𝟐</m:t>
                                  </m:r>
                                </m:sup>
                              </m:sSup>
                            </m:oMath>
                          </a14:m>
                          <a:r>
                            <a:rPr lang="de-DE" b="1" dirty="0">
                              <a:effectLst/>
                            </a:rPr>
                            <a:t> </a:t>
                          </a:r>
                          <a:r>
                            <a:rPr lang="de-DE" b="1" dirty="0" err="1">
                              <a:effectLst/>
                            </a:rPr>
                            <a:t>for</a:t>
                          </a:r>
                          <a:r>
                            <a:rPr lang="de-DE" b="1" dirty="0">
                              <a:effectLst/>
                            </a:rPr>
                            <a:t> </a:t>
                          </a:r>
                          <a:r>
                            <a:rPr lang="de-DE" b="1" dirty="0" err="1">
                              <a:effectLst/>
                            </a:rPr>
                            <a:t>independence</a:t>
                          </a:r>
                          <a:endParaRPr lang="de-DE" b="1" dirty="0">
                            <a:effectLst/>
                          </a:endParaRPr>
                        </a:p>
                      </a:txBody>
                      <a:tcPr marL="180000" marR="180000" marT="180000" marB="180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solidFill>
                              <a:effectLst/>
                              <a:uFillTx/>
                              <a:latin typeface="+mn-lt"/>
                              <a:ea typeface="+mn-ea"/>
                              <a:cs typeface="+mn-cs"/>
                              <a:sym typeface="Helvetica Neue Light"/>
                            </a:rPr>
                            <a:t>chi2_contingency</a:t>
                          </a:r>
                        </a:p>
                        <a:p>
                          <a:pPr marL="0" marR="0" lvl="0" indent="0" algn="ctr" defTabSz="1651000" eaLnBrk="1" fontAlgn="base" latinLnBrk="0" hangingPunct="1">
                            <a:lnSpc>
                              <a:spcPct val="100000"/>
                            </a:lnSpc>
                            <a:spcBef>
                              <a:spcPts val="0"/>
                            </a:spcBef>
                            <a:spcAft>
                              <a:spcPts val="0"/>
                            </a:spcAft>
                            <a:buClrTx/>
                            <a:buSzTx/>
                            <a:buFontTx/>
                            <a:buNone/>
                            <a:tabLst/>
                            <a:defRPr/>
                          </a:pPr>
                          <a:r>
                            <a:rPr lang="de-DE" sz="4800" b="0" i="0" u="none" strike="noStrike" cap="none" spc="0" baseline="0" dirty="0" err="1">
                              <a:solidFill>
                                <a:schemeClr val="tx1"/>
                              </a:solidFill>
                              <a:effectLst/>
                              <a:uFillTx/>
                              <a:latin typeface="+mn-lt"/>
                              <a:ea typeface="+mn-ea"/>
                              <a:cs typeface="+mn-cs"/>
                              <a:sym typeface="Helvetica Neue Light"/>
                            </a:rPr>
                            <a:t>or</a:t>
                          </a:r>
                          <a:endParaRPr lang="de-DE" sz="4800" b="0" i="0" u="none" strike="noStrike" cap="none" spc="0" baseline="0" dirty="0">
                            <a:solidFill>
                              <a:schemeClr val="tx1"/>
                            </a:solidFill>
                            <a:effectLst/>
                            <a:uFillTx/>
                            <a:latin typeface="+mn-lt"/>
                            <a:ea typeface="+mn-ea"/>
                            <a:cs typeface="+mn-cs"/>
                            <a:sym typeface="Helvetica Neue Light"/>
                          </a:endParaRPr>
                        </a:p>
                        <a:p>
                          <a:pPr marL="0" marR="0" lvl="0" indent="0" algn="ctr" defTabSz="1651000" eaLnBrk="1" fontAlgn="base"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solidFill>
                              <a:effectLst/>
                              <a:uFillTx/>
                              <a:latin typeface="+mn-lt"/>
                              <a:ea typeface="+mn-ea"/>
                              <a:cs typeface="+mn-cs"/>
                              <a:sym typeface="Helvetica Neue Light"/>
                            </a:rPr>
                            <a:t>chi2.sf</a:t>
                          </a: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Variance of</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categorical data between </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two or more groups</a:t>
                          </a: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indent="-685800" algn="l" fontAlgn="base">
                            <a:buFont typeface="Arial" panose="020B0604020202020204" pitchFamily="34" charset="0"/>
                            <a:buChar char="•"/>
                          </a:pPr>
                          <a:r>
                            <a:rPr lang="en-US" dirty="0">
                              <a:effectLst/>
                            </a:rPr>
                            <a:t>A company has employees</a:t>
                          </a:r>
                          <a:r>
                            <a:rPr lang="en-US" baseline="0" dirty="0">
                              <a:effectLst/>
                            </a:rPr>
                            <a:t> in 4 experience levels</a:t>
                          </a:r>
                        </a:p>
                        <a:p>
                          <a:pPr marL="685800" indent="-685800" algn="l" fontAlgn="base">
                            <a:buFont typeface="Arial" panose="020B0604020202020204" pitchFamily="34" charset="0"/>
                            <a:buChar char="•"/>
                          </a:pPr>
                          <a:r>
                            <a:rPr lang="en-US" baseline="0" dirty="0">
                              <a:effectLst/>
                            </a:rPr>
                            <a:t>On each level a part of them received promotion (yes/no)</a:t>
                          </a:r>
                          <a:endParaRPr lang="en-US" dirty="0">
                            <a:effectLst/>
                          </a:endParaRPr>
                        </a:p>
                        <a:p>
                          <a:pPr marL="685800" indent="-685800" algn="l" fontAlgn="base">
                            <a:buFont typeface="Arial" panose="020B0604020202020204" pitchFamily="34" charset="0"/>
                            <a:buChar char="•"/>
                          </a:pPr>
                          <a:endParaRPr lang="en-US" dirty="0">
                            <a:effectLst/>
                          </a:endParaRPr>
                        </a:p>
                        <a:p>
                          <a:pPr marL="0" marR="0" lvl="0" indent="0" algn="l" defTabSz="1651000" eaLnBrk="1" fontAlgn="base" latinLnBrk="0" hangingPunct="1">
                            <a:lnSpc>
                              <a:spcPct val="100000"/>
                            </a:lnSpc>
                            <a:spcBef>
                              <a:spcPts val="0"/>
                            </a:spcBef>
                            <a:spcAft>
                              <a:spcPts val="0"/>
                            </a:spcAft>
                            <a:buClrTx/>
                            <a:buSzTx/>
                            <a:buFont typeface="Arial" panose="020B0604020202020204" pitchFamily="34" charset="0"/>
                            <a:buNone/>
                            <a:tabLst/>
                            <a:defRPr/>
                          </a:pPr>
                          <a:r>
                            <a:rPr lang="en-US" b="1" dirty="0">
                              <a:effectLst/>
                              <a:sym typeface="Wingdings" panose="05000000000000000000" pitchFamily="2" charset="2"/>
                            </a:rPr>
                            <a:t> </a:t>
                          </a:r>
                          <a:r>
                            <a:rPr lang="en-US" b="1" dirty="0">
                              <a:effectLst/>
                            </a:rPr>
                            <a:t>Do</a:t>
                          </a:r>
                          <a:r>
                            <a:rPr lang="en-US" b="1" baseline="0" dirty="0">
                              <a:effectLst/>
                            </a:rPr>
                            <a:t>es experience level have impact on promotion?</a:t>
                          </a:r>
                          <a:endParaRPr lang="en-US" b="1" dirty="0">
                            <a:effectLst/>
                          </a:endParaRPr>
                        </a:p>
                      </a:txBody>
                      <a:tcPr marL="180000" marR="180000" marT="180000" marB="180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66494690"/>
                      </a:ext>
                    </a:extLst>
                  </a:tr>
                  <a:tr h="2739191">
                    <a:tc>
                      <a:txBody>
                        <a:bodyPr/>
                        <a:lstStyle/>
                        <a:p>
                          <a:pPr algn="ctr" fontAlgn="base"/>
                          <a:r>
                            <a:rPr lang="de-DE" b="1" dirty="0">
                              <a:effectLst/>
                            </a:rPr>
                            <a:t>4.</a:t>
                          </a:r>
                          <a:r>
                            <a:rPr lang="de-DE" b="1" baseline="0" dirty="0">
                              <a:effectLst/>
                            </a:rPr>
                            <a:t> </a:t>
                          </a:r>
                          <a:r>
                            <a:rPr lang="de-DE" b="1" dirty="0" err="1">
                              <a:effectLst/>
                            </a:rPr>
                            <a:t>One</a:t>
                          </a:r>
                          <a:r>
                            <a:rPr lang="de-DE" b="1" dirty="0">
                              <a:effectLst/>
                            </a:rPr>
                            <a:t> </a:t>
                          </a:r>
                          <a:r>
                            <a:rPr lang="de-DE" b="1" dirty="0" err="1">
                              <a:effectLst/>
                            </a:rPr>
                            <a:t>factor</a:t>
                          </a:r>
                          <a:endParaRPr lang="de-DE" b="1" dirty="0">
                            <a:effectLst/>
                          </a:endParaRPr>
                        </a:p>
                        <a:p>
                          <a:pPr algn="ctr" fontAlgn="base"/>
                          <a:r>
                            <a:rPr lang="de-DE" b="1" dirty="0">
                              <a:effectLst/>
                            </a:rPr>
                            <a:t>ANOVA</a:t>
                          </a:r>
                        </a:p>
                      </a:txBody>
                      <a:tcPr marL="180000" marR="180000" marT="180000" marB="180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de-DE" dirty="0" err="1">
                              <a:effectLst/>
                            </a:rPr>
                            <a:t>f_oneway</a:t>
                          </a:r>
                          <a:endParaRPr lang="de-DE" dirty="0">
                            <a:effectLst/>
                          </a:endParaRP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means of</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continuous data between</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lang="en-US" i="1" u="none" smtClean="0">
                                  <a:effectLst/>
                                  <a:latin typeface="Cambria Math" panose="02040503050406030204" pitchFamily="18" charset="0"/>
                                  <a:ea typeface="Cambria Math" panose="02040503050406030204" pitchFamily="18" charset="0"/>
                                </a:rPr>
                                <m:t>≥</m:t>
                              </m:r>
                            </m:oMath>
                          </a14:m>
                          <a:r>
                            <a:rPr lang="en-US" u="none" dirty="0">
                              <a:effectLst/>
                            </a:rPr>
                            <a:t> three groups of independent samples</a:t>
                          </a: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indent="-685800" algn="l" fontAlgn="base">
                            <a:buFont typeface="Arial" panose="020B0604020202020204" pitchFamily="34" charset="0"/>
                            <a:buChar char="•"/>
                          </a:pPr>
                          <a:r>
                            <a:rPr lang="en-US" dirty="0">
                              <a:effectLst/>
                            </a:rPr>
                            <a:t>Education program in company, </a:t>
                          </a:r>
                        </a:p>
                        <a:p>
                          <a:pPr marL="685800" indent="-685800" algn="l" fontAlgn="base">
                            <a:buFont typeface="Arial" panose="020B0604020202020204" pitchFamily="34" charset="0"/>
                            <a:buChar char="•"/>
                          </a:pPr>
                          <a:r>
                            <a:rPr lang="en-US" dirty="0">
                              <a:effectLst/>
                            </a:rPr>
                            <a:t>3 learning</a:t>
                          </a:r>
                          <a:r>
                            <a:rPr lang="en-US" baseline="0" dirty="0">
                              <a:effectLst/>
                            </a:rPr>
                            <a:t> styles</a:t>
                          </a:r>
                          <a:r>
                            <a:rPr lang="en-US" dirty="0">
                              <a:effectLst/>
                            </a:rPr>
                            <a:t>: self-paced online courses, instructor led, mixed</a:t>
                          </a:r>
                        </a:p>
                        <a:p>
                          <a:pPr marL="685800" indent="-685800" algn="l" fontAlgn="base">
                            <a:buFont typeface="Arial" panose="020B0604020202020204" pitchFamily="34" charset="0"/>
                            <a:buChar char="•"/>
                          </a:pPr>
                          <a:r>
                            <a:rPr lang="en-US" dirty="0">
                              <a:effectLst/>
                            </a:rPr>
                            <a:t>Employees are divided in 3 subgroups</a:t>
                          </a:r>
                        </a:p>
                        <a:p>
                          <a:pPr marL="0" indent="0" algn="l" fontAlgn="base">
                            <a:buFont typeface="Arial" panose="020B0604020202020204" pitchFamily="34" charset="0"/>
                            <a:buNone/>
                          </a:pPr>
                          <a:endParaRPr lang="en-US" dirty="0">
                            <a:effectLst/>
                          </a:endParaRPr>
                        </a:p>
                        <a:p>
                          <a:pPr marL="0" indent="0" algn="l" fontAlgn="base">
                            <a:buFont typeface="Arial" panose="020B0604020202020204" pitchFamily="34" charset="0"/>
                            <a:buNone/>
                          </a:pPr>
                          <a:r>
                            <a:rPr lang="en-US" b="1" dirty="0">
                              <a:effectLst/>
                              <a:sym typeface="Wingdings" panose="05000000000000000000" pitchFamily="2" charset="2"/>
                            </a:rPr>
                            <a:t> Does the learning style have impact on learning success?</a:t>
                          </a:r>
                          <a:endParaRPr lang="en-US" b="1" dirty="0">
                            <a:effectLst/>
                          </a:endParaRPr>
                        </a:p>
                      </a:txBody>
                      <a:tcPr marL="180000" marR="180000" marT="180000" marB="180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8628864"/>
                      </a:ext>
                    </a:extLst>
                  </a:tr>
                </a:tbl>
              </a:graphicData>
            </a:graphic>
          </p:graphicFrame>
        </mc:Choice>
        <mc:Fallback xmlns="">
          <p:graphicFrame>
            <p:nvGraphicFramePr>
              <p:cNvPr id="2" name="Tabelle 2">
                <a:extLst>
                  <a:ext uri="{FF2B5EF4-FFF2-40B4-BE49-F238E27FC236}">
                    <a16:creationId xmlns:a16="http://schemas.microsoft.com/office/drawing/2014/main" id="{BC362DD8-4E8C-ABB8-E537-DEFE3C6365B1}"/>
                  </a:ext>
                </a:extLst>
              </p:cNvPr>
              <p:cNvGraphicFramePr>
                <a:graphicFrameLocks noGrp="1"/>
              </p:cNvGraphicFramePr>
              <p:nvPr>
                <p:extLst>
                  <p:ext uri="{D42A27DB-BD31-4B8C-83A1-F6EECF244321}">
                    <p14:modId xmlns:p14="http://schemas.microsoft.com/office/powerpoint/2010/main" val="568859765"/>
                  </p:ext>
                </p:extLst>
              </p:nvPr>
            </p:nvGraphicFramePr>
            <p:xfrm>
              <a:off x="3038835" y="6575159"/>
              <a:ext cx="41525302" cy="17368438"/>
            </p:xfrm>
            <a:graphic>
              <a:graphicData uri="http://schemas.openxmlformats.org/drawingml/2006/table">
                <a:tbl>
                  <a:tblPr firstRow="1" bandRow="1">
                    <a:tableStyleId>{5940675A-B579-460E-94D1-54222C63F5DA}</a:tableStyleId>
                  </a:tblPr>
                  <a:tblGrid>
                    <a:gridCol w="5263917">
                      <a:extLst>
                        <a:ext uri="{9D8B030D-6E8A-4147-A177-3AD203B41FA5}">
                          <a16:colId xmlns:a16="http://schemas.microsoft.com/office/drawing/2014/main" val="2623579527"/>
                        </a:ext>
                      </a:extLst>
                    </a:gridCol>
                    <a:gridCol w="5413248">
                      <a:extLst>
                        <a:ext uri="{9D8B030D-6E8A-4147-A177-3AD203B41FA5}">
                          <a16:colId xmlns:a16="http://schemas.microsoft.com/office/drawing/2014/main" val="3825195047"/>
                        </a:ext>
                      </a:extLst>
                    </a:gridCol>
                    <a:gridCol w="12033504">
                      <a:extLst>
                        <a:ext uri="{9D8B030D-6E8A-4147-A177-3AD203B41FA5}">
                          <a16:colId xmlns:a16="http://schemas.microsoft.com/office/drawing/2014/main" val="4011333871"/>
                        </a:ext>
                      </a:extLst>
                    </a:gridCol>
                    <a:gridCol w="18814633">
                      <a:extLst>
                        <a:ext uri="{9D8B030D-6E8A-4147-A177-3AD203B41FA5}">
                          <a16:colId xmlns:a16="http://schemas.microsoft.com/office/drawing/2014/main" val="3850278456"/>
                        </a:ext>
                      </a:extLst>
                    </a:gridCol>
                  </a:tblGrid>
                  <a:tr h="1450160">
                    <a:tc>
                      <a:txBody>
                        <a:bodyPr/>
                        <a:lstStyle/>
                        <a:p>
                          <a:pPr algn="ctr" fontAlgn="b"/>
                          <a:r>
                            <a:rPr lang="de-DE" b="1" dirty="0">
                              <a:effectLst/>
                            </a:rPr>
                            <a:t>Test Type</a:t>
                          </a:r>
                        </a:p>
                      </a:txBody>
                      <a:tcPr marL="180000" marR="180000" marT="180000" marB="180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de-DE" b="1" dirty="0" err="1">
                              <a:effectLst/>
                            </a:rPr>
                            <a:t>Scipy</a:t>
                          </a:r>
                          <a:r>
                            <a:rPr lang="de-DE" b="1" baseline="0" dirty="0">
                              <a:effectLst/>
                            </a:rPr>
                            <a:t> </a:t>
                          </a:r>
                          <a:r>
                            <a:rPr lang="de-DE" b="1" dirty="0" err="1">
                              <a:effectLst/>
                            </a:rPr>
                            <a:t>method</a:t>
                          </a:r>
                          <a:endParaRPr lang="de-DE" b="1" dirty="0">
                            <a:effectLst/>
                          </a:endParaRP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651000" eaLnBrk="1" fontAlgn="b" latinLnBrk="0" hangingPunct="1">
                            <a:lnSpc>
                              <a:spcPct val="100000"/>
                            </a:lnSpc>
                            <a:spcBef>
                              <a:spcPts val="0"/>
                            </a:spcBef>
                            <a:spcAft>
                              <a:spcPts val="0"/>
                            </a:spcAft>
                            <a:buClrTx/>
                            <a:buSzTx/>
                            <a:buFontTx/>
                            <a:buNone/>
                            <a:tabLst/>
                            <a:defRPr/>
                          </a:pPr>
                          <a:r>
                            <a:rPr lang="de-DE" b="1" dirty="0" err="1">
                              <a:effectLst/>
                            </a:rPr>
                            <a:t>Use</a:t>
                          </a:r>
                          <a:r>
                            <a:rPr lang="de-DE" b="1" dirty="0">
                              <a:effectLst/>
                            </a:rPr>
                            <a:t> Case, </a:t>
                          </a:r>
                          <a:r>
                            <a:rPr lang="de-DE" b="1" dirty="0" err="1">
                              <a:effectLst/>
                            </a:rPr>
                            <a:t>compare</a:t>
                          </a:r>
                          <a:r>
                            <a:rPr lang="de-DE" b="1" dirty="0">
                              <a:effectLst/>
                            </a:rPr>
                            <a:t>:</a:t>
                          </a: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de-DE" b="1" dirty="0" err="1">
                              <a:effectLst/>
                            </a:rPr>
                            <a:t>Examples</a:t>
                          </a:r>
                          <a:endParaRPr lang="de-DE" b="1" dirty="0">
                            <a:effectLst/>
                          </a:endParaRPr>
                        </a:p>
                      </a:txBody>
                      <a:tcPr marL="180000" marR="180000" marT="180000" marB="180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91527889"/>
                      </a:ext>
                    </a:extLst>
                  </a:tr>
                  <a:tr h="4307299">
                    <a:tc>
                      <a:txBody>
                        <a:bodyPr/>
                        <a:lstStyle/>
                        <a:p>
                          <a:pPr algn="l" fontAlgn="base"/>
                          <a:r>
                            <a:rPr lang="de-DE" b="1" dirty="0">
                              <a:effectLst/>
                            </a:rPr>
                            <a:t>1.</a:t>
                          </a:r>
                          <a:r>
                            <a:rPr lang="de-DE" b="1" baseline="0" dirty="0">
                              <a:effectLst/>
                            </a:rPr>
                            <a:t> </a:t>
                          </a:r>
                          <a:r>
                            <a:rPr lang="de-DE" b="1" dirty="0" err="1">
                              <a:effectLst/>
                            </a:rPr>
                            <a:t>Two</a:t>
                          </a:r>
                          <a:r>
                            <a:rPr lang="de-DE" b="1" dirty="0">
                              <a:effectLst/>
                            </a:rPr>
                            <a:t> sample t</a:t>
                          </a:r>
                        </a:p>
                      </a:txBody>
                      <a:tcPr marL="180000" marR="180000" marT="180000" marB="180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de-DE" sz="4800" b="0" i="0" u="none" strike="noStrike" cap="none" spc="0" baseline="0" dirty="0" err="1">
                              <a:solidFill>
                                <a:schemeClr val="tx1"/>
                              </a:solidFill>
                              <a:effectLst/>
                              <a:uFillTx/>
                              <a:latin typeface="+mn-lt"/>
                              <a:ea typeface="+mn-ea"/>
                              <a:cs typeface="+mn-cs"/>
                              <a:sym typeface="Helvetica Neue Light"/>
                            </a:rPr>
                            <a:t>ttest_ind</a:t>
                          </a:r>
                          <a:endParaRPr lang="de-DE" sz="4800" b="0" i="0" u="none" strike="noStrike" cap="none" spc="0" baseline="0" dirty="0">
                            <a:solidFill>
                              <a:schemeClr val="tx1"/>
                            </a:solidFill>
                            <a:effectLst/>
                            <a:uFillTx/>
                            <a:latin typeface="+mn-lt"/>
                            <a:ea typeface="+mn-ea"/>
                            <a:cs typeface="+mn-cs"/>
                            <a:sym typeface="Helvetica Neue Light"/>
                          </a:endParaRP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means of </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continuous data between</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two groups of independent samples</a:t>
                          </a: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indent="-685800" algn="l" fontAlgn="base">
                            <a:buFont typeface="Arial" panose="020B0604020202020204" pitchFamily="34" charset="0"/>
                            <a:buChar char="•"/>
                          </a:pPr>
                          <a:r>
                            <a:rPr lang="en-US" dirty="0">
                              <a:effectLst/>
                            </a:rPr>
                            <a:t>Company tests new website B and compares it with old one A</a:t>
                          </a:r>
                        </a:p>
                        <a:p>
                          <a:pPr marL="685800" indent="-685800" algn="l" fontAlgn="base">
                            <a:buFont typeface="Arial" panose="020B0604020202020204" pitchFamily="34" charset="0"/>
                            <a:buChar char="•"/>
                          </a:pPr>
                          <a:r>
                            <a:rPr lang="en-US" dirty="0">
                              <a:effectLst/>
                            </a:rPr>
                            <a:t>Visitors are divided into 2 groups that only</a:t>
                          </a:r>
                          <a:r>
                            <a:rPr lang="en-US" baseline="0" dirty="0">
                              <a:effectLst/>
                            </a:rPr>
                            <a:t> see one of them</a:t>
                          </a:r>
                        </a:p>
                        <a:p>
                          <a:pPr marL="685800" indent="-685800" algn="l" fontAlgn="base">
                            <a:buFont typeface="Arial" panose="020B0604020202020204" pitchFamily="34" charset="0"/>
                            <a:buChar char="•"/>
                          </a:pPr>
                          <a:r>
                            <a:rPr lang="en-US" baseline="0" dirty="0">
                              <a:effectLst/>
                            </a:rPr>
                            <a:t>Visit durations are measured</a:t>
                          </a:r>
                        </a:p>
                        <a:p>
                          <a:pPr algn="l" fontAlgn="base"/>
                          <a:endParaRPr lang="en-US" dirty="0">
                            <a:effectLst/>
                          </a:endParaRPr>
                        </a:p>
                        <a:p>
                          <a:pPr algn="l" fontAlgn="base"/>
                          <a:r>
                            <a:rPr lang="en-US" b="1" dirty="0">
                              <a:effectLst/>
                              <a:sym typeface="Wingdings" panose="05000000000000000000" pitchFamily="2" charset="2"/>
                            </a:rPr>
                            <a:t> </a:t>
                          </a:r>
                          <a:r>
                            <a:rPr lang="en-US" b="1" dirty="0">
                              <a:effectLst/>
                            </a:rPr>
                            <a:t>Do</a:t>
                          </a:r>
                          <a:r>
                            <a:rPr lang="en-US" b="1" baseline="0" dirty="0">
                              <a:effectLst/>
                            </a:rPr>
                            <a:t>es the subgroup stay longer on new website B?</a:t>
                          </a:r>
                          <a:endParaRPr lang="en-US" b="1" dirty="0">
                            <a:effectLst/>
                          </a:endParaRPr>
                        </a:p>
                      </a:txBody>
                      <a:tcPr marL="180000" marR="180000" marT="180000" marB="180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31960928"/>
                      </a:ext>
                    </a:extLst>
                  </a:tr>
                  <a:tr h="4307299">
                    <a:tc>
                      <a:txBody>
                        <a:bodyPr/>
                        <a:lstStyle/>
                        <a:p>
                          <a:pPr algn="ctr" fontAlgn="base"/>
                          <a:r>
                            <a:rPr lang="de-DE" b="1" dirty="0">
                              <a:effectLst/>
                            </a:rPr>
                            <a:t>2. </a:t>
                          </a:r>
                          <a:r>
                            <a:rPr lang="de-DE" b="1" dirty="0" err="1">
                              <a:effectLst/>
                            </a:rPr>
                            <a:t>Paired</a:t>
                          </a:r>
                          <a:r>
                            <a:rPr lang="de-DE" b="1" dirty="0">
                              <a:effectLst/>
                            </a:rPr>
                            <a:t> t</a:t>
                          </a:r>
                        </a:p>
                      </a:txBody>
                      <a:tcPr marL="180000" marR="180000" marT="180000" marB="180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de-DE" sz="4800" b="0" i="0" u="none" strike="noStrike" cap="none" spc="0" baseline="0" dirty="0" err="1">
                              <a:solidFill>
                                <a:schemeClr val="tx1"/>
                              </a:solidFill>
                              <a:effectLst/>
                              <a:uFillTx/>
                              <a:latin typeface="+mn-lt"/>
                              <a:ea typeface="+mn-ea"/>
                              <a:cs typeface="+mn-cs"/>
                              <a:sym typeface="Helvetica Neue Light"/>
                            </a:rPr>
                            <a:t>ttest_rel</a:t>
                          </a:r>
                          <a:endParaRPr lang="de-DE" sz="4800" b="0" i="0" u="none" strike="noStrike" cap="none" spc="0" baseline="0" dirty="0">
                            <a:solidFill>
                              <a:schemeClr val="tx1"/>
                            </a:solidFill>
                            <a:effectLst/>
                            <a:uFillTx/>
                            <a:latin typeface="+mn-lt"/>
                            <a:ea typeface="+mn-ea"/>
                            <a:cs typeface="+mn-cs"/>
                            <a:sym typeface="Helvetica Neue Light"/>
                          </a:endParaRP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means of </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continuous data for the </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same group at different times</a:t>
                          </a: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indent="-685800" algn="l" fontAlgn="base">
                            <a:buFont typeface="Arial" panose="020B0604020202020204" pitchFamily="34" charset="0"/>
                            <a:buChar char="•"/>
                          </a:pPr>
                          <a:r>
                            <a:rPr lang="en-US" dirty="0">
                              <a:effectLst/>
                            </a:rPr>
                            <a:t>Like 1</a:t>
                          </a:r>
                        </a:p>
                        <a:p>
                          <a:pPr marL="685800" indent="-685800" algn="l" fontAlgn="base">
                            <a:buFont typeface="Arial" panose="020B0604020202020204" pitchFamily="34" charset="0"/>
                            <a:buChar char="•"/>
                          </a:pPr>
                          <a:r>
                            <a:rPr lang="en-US" dirty="0">
                              <a:effectLst/>
                            </a:rPr>
                            <a:t>But:</a:t>
                          </a:r>
                          <a:r>
                            <a:rPr lang="en-US" baseline="0" dirty="0">
                              <a:effectLst/>
                            </a:rPr>
                            <a:t> The same group is tested</a:t>
                          </a:r>
                        </a:p>
                        <a:p>
                          <a:pPr marL="685800" indent="-685800" algn="l" fontAlgn="base">
                            <a:buFont typeface="Arial" panose="020B0604020202020204" pitchFamily="34" charset="0"/>
                            <a:buChar char="•"/>
                          </a:pPr>
                          <a:r>
                            <a:rPr lang="en-US" baseline="0" dirty="0">
                              <a:effectLst/>
                            </a:rPr>
                            <a:t>Visit durations are measured, first with website A later with B </a:t>
                          </a:r>
                        </a:p>
                        <a:p>
                          <a:pPr marL="0" indent="0" algn="l" fontAlgn="base">
                            <a:buFont typeface="Arial" panose="020B0604020202020204" pitchFamily="34" charset="0"/>
                            <a:buNone/>
                          </a:pPr>
                          <a:endParaRPr lang="en-US" dirty="0">
                            <a:effectLst/>
                          </a:endParaRPr>
                        </a:p>
                        <a:p>
                          <a:pPr marL="0" marR="0" lvl="0" indent="0" algn="l" defTabSz="1651000" eaLnBrk="1" fontAlgn="base" latinLnBrk="0" hangingPunct="1">
                            <a:lnSpc>
                              <a:spcPct val="100000"/>
                            </a:lnSpc>
                            <a:spcBef>
                              <a:spcPts val="0"/>
                            </a:spcBef>
                            <a:spcAft>
                              <a:spcPts val="0"/>
                            </a:spcAft>
                            <a:buClrTx/>
                            <a:buSzTx/>
                            <a:buFont typeface="Arial" panose="020B0604020202020204" pitchFamily="34" charset="0"/>
                            <a:buNone/>
                            <a:tabLst/>
                            <a:defRPr/>
                          </a:pPr>
                          <a:r>
                            <a:rPr lang="en-US" b="1" dirty="0">
                              <a:effectLst/>
                              <a:sym typeface="Wingdings" panose="05000000000000000000" pitchFamily="2" charset="2"/>
                            </a:rPr>
                            <a:t> </a:t>
                          </a:r>
                          <a:r>
                            <a:rPr lang="en-US" b="1" dirty="0">
                              <a:effectLst/>
                            </a:rPr>
                            <a:t>Do</a:t>
                          </a:r>
                          <a:r>
                            <a:rPr lang="en-US" b="1" baseline="0" dirty="0">
                              <a:effectLst/>
                            </a:rPr>
                            <a:t>es the same group stay longer on new website B?</a:t>
                          </a:r>
                          <a:endParaRPr lang="en-US" b="1" dirty="0">
                            <a:effectLst/>
                          </a:endParaRPr>
                        </a:p>
                      </a:txBody>
                      <a:tcPr marL="180000" marR="180000" marT="180000" marB="180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38616258"/>
                      </a:ext>
                    </a:extLst>
                  </a:tr>
                  <a:tr h="3286080">
                    <a:tc>
                      <a:txBody>
                        <a:bodyPr/>
                        <a:lstStyle/>
                        <a:p>
                          <a:endParaRPr lang="de-DE"/>
                        </a:p>
                      </a:txBody>
                      <a:tcPr marL="180000" marR="180000" marT="180000" marB="180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1" t="-306865" r="-689120" b="-128015"/>
                          </a:stretch>
                        </a:blipFill>
                      </a:tcPr>
                    </a:tc>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solidFill>
                              <a:effectLst/>
                              <a:uFillTx/>
                              <a:latin typeface="+mn-lt"/>
                              <a:ea typeface="+mn-ea"/>
                              <a:cs typeface="+mn-cs"/>
                              <a:sym typeface="Helvetica Neue Light"/>
                            </a:rPr>
                            <a:t>chi2_contingency</a:t>
                          </a:r>
                        </a:p>
                        <a:p>
                          <a:pPr marL="0" marR="0" lvl="0" indent="0" algn="ctr" defTabSz="1651000" eaLnBrk="1" fontAlgn="base" latinLnBrk="0" hangingPunct="1">
                            <a:lnSpc>
                              <a:spcPct val="100000"/>
                            </a:lnSpc>
                            <a:spcBef>
                              <a:spcPts val="0"/>
                            </a:spcBef>
                            <a:spcAft>
                              <a:spcPts val="0"/>
                            </a:spcAft>
                            <a:buClrTx/>
                            <a:buSzTx/>
                            <a:buFontTx/>
                            <a:buNone/>
                            <a:tabLst/>
                            <a:defRPr/>
                          </a:pPr>
                          <a:r>
                            <a:rPr lang="de-DE" sz="4800" b="0" i="0" u="none" strike="noStrike" cap="none" spc="0" baseline="0" dirty="0" err="1">
                              <a:solidFill>
                                <a:schemeClr val="tx1"/>
                              </a:solidFill>
                              <a:effectLst/>
                              <a:uFillTx/>
                              <a:latin typeface="+mn-lt"/>
                              <a:ea typeface="+mn-ea"/>
                              <a:cs typeface="+mn-cs"/>
                              <a:sym typeface="Helvetica Neue Light"/>
                            </a:rPr>
                            <a:t>or</a:t>
                          </a:r>
                          <a:endParaRPr lang="de-DE" sz="4800" b="0" i="0" u="none" strike="noStrike" cap="none" spc="0" baseline="0" dirty="0">
                            <a:solidFill>
                              <a:schemeClr val="tx1"/>
                            </a:solidFill>
                            <a:effectLst/>
                            <a:uFillTx/>
                            <a:latin typeface="+mn-lt"/>
                            <a:ea typeface="+mn-ea"/>
                            <a:cs typeface="+mn-cs"/>
                            <a:sym typeface="Helvetica Neue Light"/>
                          </a:endParaRPr>
                        </a:p>
                        <a:p>
                          <a:pPr marL="0" marR="0" lvl="0" indent="0" algn="ctr" defTabSz="1651000" eaLnBrk="1" fontAlgn="base"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solidFill>
                              <a:effectLst/>
                              <a:uFillTx/>
                              <a:latin typeface="+mn-lt"/>
                              <a:ea typeface="+mn-ea"/>
                              <a:cs typeface="+mn-cs"/>
                              <a:sym typeface="Helvetica Neue Light"/>
                            </a:rPr>
                            <a:t>chi2.sf</a:t>
                          </a: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Variance of</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categorical data between </a:t>
                          </a:r>
                        </a:p>
                        <a:p>
                          <a:pPr marL="685800" marR="0" lvl="0" indent="-685800" algn="l" defTabSz="165100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u="none" dirty="0">
                              <a:effectLst/>
                            </a:rPr>
                            <a:t>two or more groups</a:t>
                          </a: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685800" indent="-685800" algn="l" fontAlgn="base">
                            <a:buFont typeface="Arial" panose="020B0604020202020204" pitchFamily="34" charset="0"/>
                            <a:buChar char="•"/>
                          </a:pPr>
                          <a:r>
                            <a:rPr lang="en-US" dirty="0">
                              <a:effectLst/>
                            </a:rPr>
                            <a:t>A company has employees</a:t>
                          </a:r>
                          <a:r>
                            <a:rPr lang="en-US" baseline="0" dirty="0">
                              <a:effectLst/>
                            </a:rPr>
                            <a:t> in 4 experience levels</a:t>
                          </a:r>
                        </a:p>
                        <a:p>
                          <a:pPr marL="685800" indent="-685800" algn="l" fontAlgn="base">
                            <a:buFont typeface="Arial" panose="020B0604020202020204" pitchFamily="34" charset="0"/>
                            <a:buChar char="•"/>
                          </a:pPr>
                          <a:r>
                            <a:rPr lang="en-US" baseline="0" dirty="0">
                              <a:effectLst/>
                            </a:rPr>
                            <a:t>On each level a part of them received promotion (yes/no)</a:t>
                          </a:r>
                          <a:endParaRPr lang="en-US" dirty="0">
                            <a:effectLst/>
                          </a:endParaRPr>
                        </a:p>
                        <a:p>
                          <a:pPr marL="685800" indent="-685800" algn="l" fontAlgn="base">
                            <a:buFont typeface="Arial" panose="020B0604020202020204" pitchFamily="34" charset="0"/>
                            <a:buChar char="•"/>
                          </a:pPr>
                          <a:endParaRPr lang="en-US" dirty="0">
                            <a:effectLst/>
                          </a:endParaRPr>
                        </a:p>
                        <a:p>
                          <a:pPr marL="0" marR="0" lvl="0" indent="0" algn="l" defTabSz="1651000" eaLnBrk="1" fontAlgn="base" latinLnBrk="0" hangingPunct="1">
                            <a:lnSpc>
                              <a:spcPct val="100000"/>
                            </a:lnSpc>
                            <a:spcBef>
                              <a:spcPts val="0"/>
                            </a:spcBef>
                            <a:spcAft>
                              <a:spcPts val="0"/>
                            </a:spcAft>
                            <a:buClrTx/>
                            <a:buSzTx/>
                            <a:buFont typeface="Arial" panose="020B0604020202020204" pitchFamily="34" charset="0"/>
                            <a:buNone/>
                            <a:tabLst/>
                            <a:defRPr/>
                          </a:pPr>
                          <a:r>
                            <a:rPr lang="en-US" b="1" dirty="0">
                              <a:effectLst/>
                              <a:sym typeface="Wingdings" panose="05000000000000000000" pitchFamily="2" charset="2"/>
                            </a:rPr>
                            <a:t> </a:t>
                          </a:r>
                          <a:r>
                            <a:rPr lang="en-US" b="1" dirty="0">
                              <a:effectLst/>
                            </a:rPr>
                            <a:t>Do</a:t>
                          </a:r>
                          <a:r>
                            <a:rPr lang="en-US" b="1" baseline="0" dirty="0">
                              <a:effectLst/>
                            </a:rPr>
                            <a:t>es experience level have impact on promotion?</a:t>
                          </a:r>
                          <a:endParaRPr lang="en-US" b="1" dirty="0">
                            <a:effectLst/>
                          </a:endParaRPr>
                        </a:p>
                      </a:txBody>
                      <a:tcPr marL="180000" marR="180000" marT="180000" marB="180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66494690"/>
                      </a:ext>
                    </a:extLst>
                  </a:tr>
                  <a:tr h="4017600">
                    <a:tc>
                      <a:txBody>
                        <a:bodyPr/>
                        <a:lstStyle/>
                        <a:p>
                          <a:pPr algn="ctr" fontAlgn="base"/>
                          <a:r>
                            <a:rPr lang="de-DE" b="1" dirty="0">
                              <a:effectLst/>
                            </a:rPr>
                            <a:t>4.</a:t>
                          </a:r>
                          <a:r>
                            <a:rPr lang="de-DE" b="1" baseline="0" dirty="0">
                              <a:effectLst/>
                            </a:rPr>
                            <a:t> </a:t>
                          </a:r>
                          <a:r>
                            <a:rPr lang="de-DE" b="1" dirty="0" err="1">
                              <a:effectLst/>
                            </a:rPr>
                            <a:t>One</a:t>
                          </a:r>
                          <a:r>
                            <a:rPr lang="de-DE" b="1" dirty="0">
                              <a:effectLst/>
                            </a:rPr>
                            <a:t> </a:t>
                          </a:r>
                          <a:r>
                            <a:rPr lang="de-DE" b="1" dirty="0" err="1">
                              <a:effectLst/>
                            </a:rPr>
                            <a:t>factor</a:t>
                          </a:r>
                          <a:endParaRPr lang="de-DE" b="1" dirty="0">
                            <a:effectLst/>
                          </a:endParaRPr>
                        </a:p>
                        <a:p>
                          <a:pPr algn="ctr" fontAlgn="base"/>
                          <a:r>
                            <a:rPr lang="de-DE" b="1" dirty="0">
                              <a:effectLst/>
                            </a:rPr>
                            <a:t>ANOVA</a:t>
                          </a:r>
                        </a:p>
                      </a:txBody>
                      <a:tcPr marL="180000" marR="180000" marT="180000" marB="1800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ase"/>
                          <a:r>
                            <a:rPr lang="de-DE" dirty="0" err="1">
                              <a:effectLst/>
                            </a:rPr>
                            <a:t>f_oneway</a:t>
                          </a:r>
                          <a:endParaRPr lang="de-DE" dirty="0">
                            <a:effectLst/>
                          </a:endParaRPr>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de-DE"/>
                        </a:p>
                      </a:txBody>
                      <a:tcPr marL="180000" marR="180000" marT="180000" marB="18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2"/>
                          <a:stretch>
                            <a:fillRect l="-88855" t="-332777" r="-156636" b="-4704"/>
                          </a:stretch>
                        </a:blipFill>
                      </a:tcPr>
                    </a:tc>
                    <a:tc>
                      <a:txBody>
                        <a:bodyPr/>
                        <a:lstStyle/>
                        <a:p>
                          <a:pPr marL="685800" indent="-685800" algn="l" fontAlgn="base">
                            <a:buFont typeface="Arial" panose="020B0604020202020204" pitchFamily="34" charset="0"/>
                            <a:buChar char="•"/>
                          </a:pPr>
                          <a:r>
                            <a:rPr lang="en-US" dirty="0">
                              <a:effectLst/>
                            </a:rPr>
                            <a:t>Education program in company, </a:t>
                          </a:r>
                        </a:p>
                        <a:p>
                          <a:pPr marL="685800" indent="-685800" algn="l" fontAlgn="base">
                            <a:buFont typeface="Arial" panose="020B0604020202020204" pitchFamily="34" charset="0"/>
                            <a:buChar char="•"/>
                          </a:pPr>
                          <a:r>
                            <a:rPr lang="en-US" dirty="0">
                              <a:effectLst/>
                            </a:rPr>
                            <a:t>3 learning</a:t>
                          </a:r>
                          <a:r>
                            <a:rPr lang="en-US" baseline="0" dirty="0">
                              <a:effectLst/>
                            </a:rPr>
                            <a:t> styles</a:t>
                          </a:r>
                          <a:r>
                            <a:rPr lang="en-US" dirty="0">
                              <a:effectLst/>
                            </a:rPr>
                            <a:t>: self-paced online courses, instructor led, mixed</a:t>
                          </a:r>
                        </a:p>
                        <a:p>
                          <a:pPr marL="685800" indent="-685800" algn="l" fontAlgn="base">
                            <a:buFont typeface="Arial" panose="020B0604020202020204" pitchFamily="34" charset="0"/>
                            <a:buChar char="•"/>
                          </a:pPr>
                          <a:r>
                            <a:rPr lang="en-US" dirty="0">
                              <a:effectLst/>
                            </a:rPr>
                            <a:t>Employees are divided in 3 subgroups</a:t>
                          </a:r>
                        </a:p>
                        <a:p>
                          <a:pPr marL="0" indent="0" algn="l" fontAlgn="base">
                            <a:buFont typeface="Arial" panose="020B0604020202020204" pitchFamily="34" charset="0"/>
                            <a:buNone/>
                          </a:pPr>
                          <a:endParaRPr lang="en-US" dirty="0">
                            <a:effectLst/>
                          </a:endParaRPr>
                        </a:p>
                        <a:p>
                          <a:pPr marL="0" indent="0" algn="l" fontAlgn="base">
                            <a:buFont typeface="Arial" panose="020B0604020202020204" pitchFamily="34" charset="0"/>
                            <a:buNone/>
                          </a:pPr>
                          <a:r>
                            <a:rPr lang="en-US" b="1" dirty="0">
                              <a:effectLst/>
                              <a:sym typeface="Wingdings" panose="05000000000000000000" pitchFamily="2" charset="2"/>
                            </a:rPr>
                            <a:t> Does the learning style have impact on learning success?</a:t>
                          </a:r>
                          <a:endParaRPr lang="en-US" b="1" dirty="0">
                            <a:effectLst/>
                          </a:endParaRPr>
                        </a:p>
                      </a:txBody>
                      <a:tcPr marL="180000" marR="180000" marT="180000" marB="1800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8628864"/>
                      </a:ext>
                    </a:extLst>
                  </a:tr>
                </a:tbl>
              </a:graphicData>
            </a:graphic>
          </p:graphicFrame>
        </mc:Fallback>
      </mc:AlternateContent>
    </p:spTree>
    <p:extLst>
      <p:ext uri="{BB962C8B-B14F-4D97-AF65-F5344CB8AC3E}">
        <p14:creationId xmlns:p14="http://schemas.microsoft.com/office/powerpoint/2010/main" val="272848112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8F50EDF3-B679-C033-6895-4092FEEF6A90}"/>
              </a:ext>
            </a:extLst>
          </p:cNvPr>
          <p:cNvSpPr txBox="1"/>
          <p:nvPr/>
        </p:nvSpPr>
        <p:spPr>
          <a:xfrm>
            <a:off x="3038836" y="2141359"/>
            <a:ext cx="16342615"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Two</a:t>
            </a:r>
            <a:r>
              <a:rPr lang="de-DE" sz="15000" dirty="0">
                <a:solidFill>
                  <a:schemeClr val="tx1"/>
                </a:solidFill>
              </a:rPr>
              <a:t> sample t-tests</a:t>
            </a:r>
          </a:p>
        </p:txBody>
      </p:sp>
      <p:sp>
        <p:nvSpPr>
          <p:cNvPr id="5" name="Shape">
            <a:extLst>
              <a:ext uri="{FF2B5EF4-FFF2-40B4-BE49-F238E27FC236}">
                <a16:creationId xmlns:a16="http://schemas.microsoft.com/office/drawing/2014/main" id="{DE8ABCF4-E707-3186-02A0-3E65BC6CA7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11769262-74C4-46EE-8C83-71D20AA4934D}"/>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are statistical tests used to compare the </a:t>
            </a:r>
            <a:r>
              <a:rPr lang="en-US" b="0" u="sng" dirty="0">
                <a:solidFill>
                  <a:schemeClr val="accent1">
                    <a:lumMod val="50000"/>
                  </a:schemeClr>
                </a:solidFill>
                <a:latin typeface="Montserrat SemiBold"/>
              </a:rPr>
              <a:t>means</a:t>
            </a:r>
            <a:r>
              <a:rPr lang="en-US" b="0" dirty="0">
                <a:solidFill>
                  <a:schemeClr val="accent1">
                    <a:lumMod val="50000"/>
                  </a:schemeClr>
                </a:solidFill>
                <a:latin typeface="Montserrat SemiBold"/>
              </a:rPr>
              <a:t> of </a:t>
            </a:r>
            <a:r>
              <a:rPr lang="en-US" b="0" u="sng" dirty="0">
                <a:solidFill>
                  <a:schemeClr val="accent1">
                    <a:lumMod val="50000"/>
                  </a:schemeClr>
                </a:solidFill>
                <a:latin typeface="Montserrat SemiBold"/>
              </a:rPr>
              <a:t>continuous data </a:t>
            </a:r>
            <a:r>
              <a:rPr lang="en-US" b="0" dirty="0">
                <a:solidFill>
                  <a:schemeClr val="accent1">
                    <a:lumMod val="50000"/>
                  </a:schemeClr>
                </a:solidFill>
                <a:latin typeface="Montserrat SemiBold"/>
              </a:rPr>
              <a:t>between </a:t>
            </a:r>
            <a:r>
              <a:rPr lang="en-US" b="0" u="sng" dirty="0">
                <a:solidFill>
                  <a:schemeClr val="accent1">
                    <a:lumMod val="50000"/>
                  </a:schemeClr>
                </a:solidFill>
                <a:latin typeface="Montserrat SemiBold"/>
              </a:rPr>
              <a:t>two groups</a:t>
            </a:r>
          </a:p>
          <a:p>
            <a:pPr algn="l"/>
            <a:r>
              <a:rPr lang="en-US" b="0" dirty="0">
                <a:solidFill>
                  <a:schemeClr val="accent1">
                    <a:lumMod val="50000"/>
                  </a:schemeClr>
                </a:solidFill>
                <a:latin typeface="Montserrat SemiBold"/>
                <a:sym typeface="Montserrat Regular"/>
              </a:rPr>
              <a:t>and determine if they are significantly different from each other.</a:t>
            </a:r>
          </a:p>
        </p:txBody>
      </p:sp>
      <p:sp>
        <p:nvSpPr>
          <p:cNvPr id="3" name="Foliennummernplatzhalter 2">
            <a:extLst>
              <a:ext uri="{FF2B5EF4-FFF2-40B4-BE49-F238E27FC236}">
                <a16:creationId xmlns:a16="http://schemas.microsoft.com/office/drawing/2014/main" id="{42D20ECE-2039-C159-5D83-E1BCD98B82C2}"/>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57</a:t>
            </a:fld>
            <a:endParaRPr lang="de-DE"/>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E6ED087A-C1AA-57B7-4D67-AD3407FE5484}"/>
                  </a:ext>
                </a:extLst>
              </p:cNvPr>
              <p:cNvSpPr txBox="1"/>
              <p:nvPr/>
            </p:nvSpPr>
            <p:spPr>
              <a:xfrm>
                <a:off x="15207155" y="7272848"/>
                <a:ext cx="18353690" cy="921508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dirty="0">
                    <a:solidFill>
                      <a:srgbClr val="374151"/>
                    </a:solidFill>
                    <a:latin typeface="Söhne"/>
                  </a:rPr>
                  <a:t>The formula for the t-statistic in a two-sample t-test is:</a:t>
                </a:r>
              </a:p>
              <a:p>
                <a:pPr algn="l">
                  <a:spcAft>
                    <a:spcPts val="1200"/>
                  </a:spcAft>
                </a:pPr>
                <a:r>
                  <a:rPr lang="en-US" b="0" i="0" dirty="0">
                    <a:solidFill>
                      <a:srgbClr val="374151"/>
                    </a:solidFill>
                    <a:effectLst/>
                    <a:latin typeface="Söhne"/>
                  </a:rPr>
                  <a:t>	</a:t>
                </a:r>
                <a14:m>
                  <m:oMath xmlns:m="http://schemas.openxmlformats.org/officeDocument/2006/math">
                    <m:r>
                      <a:rPr lang="de-DE" sz="7200" b="0" i="1" smtClean="0">
                        <a:solidFill>
                          <a:srgbClr val="374151"/>
                        </a:solidFill>
                        <a:effectLst/>
                        <a:latin typeface="Cambria Math" panose="02040503050406030204" pitchFamily="18" charset="0"/>
                      </a:rPr>
                      <m:t>𝑡</m:t>
                    </m:r>
                    <m:r>
                      <a:rPr lang="de-DE" sz="7200" b="0" i="1" smtClean="0">
                        <a:solidFill>
                          <a:srgbClr val="374151"/>
                        </a:solidFill>
                        <a:effectLst/>
                        <a:latin typeface="Cambria Math" panose="02040503050406030204" pitchFamily="18" charset="0"/>
                      </a:rPr>
                      <m:t>=</m:t>
                    </m:r>
                    <m:f>
                      <m:fPr>
                        <m:ctrlPr>
                          <a:rPr lang="de-DE" sz="7200" b="0" i="1" smtClean="0">
                            <a:solidFill>
                              <a:srgbClr val="374151"/>
                            </a:solidFill>
                            <a:effectLst/>
                            <a:latin typeface="Cambria Math" panose="02040503050406030204" pitchFamily="18" charset="0"/>
                          </a:rPr>
                        </m:ctrlPr>
                      </m:fPr>
                      <m:num>
                        <m:sSub>
                          <m:sSubPr>
                            <m:ctrlPr>
                              <a:rPr lang="de-DE" sz="7200" b="0" i="1" smtClean="0">
                                <a:solidFill>
                                  <a:srgbClr val="374151"/>
                                </a:solidFill>
                                <a:effectLst/>
                                <a:latin typeface="Cambria Math" panose="02040503050406030204" pitchFamily="18" charset="0"/>
                              </a:rPr>
                            </m:ctrlPr>
                          </m:sSubPr>
                          <m:e>
                            <m:acc>
                              <m:accPr>
                                <m:chr m:val="̅"/>
                                <m:ctrlPr>
                                  <a:rPr lang="de-DE" sz="7200" b="0" i="1" smtClean="0">
                                    <a:solidFill>
                                      <a:srgbClr val="374151"/>
                                    </a:solidFill>
                                    <a:effectLst/>
                                    <a:latin typeface="Cambria Math" panose="02040503050406030204" pitchFamily="18" charset="0"/>
                                  </a:rPr>
                                </m:ctrlPr>
                              </m:accPr>
                              <m:e>
                                <m:r>
                                  <a:rPr lang="de-DE" sz="7200" b="0" i="1" smtClean="0">
                                    <a:solidFill>
                                      <a:srgbClr val="374151"/>
                                    </a:solidFill>
                                    <a:effectLst/>
                                    <a:latin typeface="Cambria Math" panose="02040503050406030204" pitchFamily="18" charset="0"/>
                                  </a:rPr>
                                  <m:t>𝑋</m:t>
                                </m:r>
                              </m:e>
                            </m:acc>
                          </m:e>
                          <m:sub>
                            <m:r>
                              <a:rPr lang="de-DE" sz="7200" b="0" i="1" smtClean="0">
                                <a:solidFill>
                                  <a:srgbClr val="374151"/>
                                </a:solidFill>
                                <a:effectLst/>
                                <a:latin typeface="Cambria Math" panose="02040503050406030204" pitchFamily="18" charset="0"/>
                              </a:rPr>
                              <m:t>1</m:t>
                            </m:r>
                          </m:sub>
                        </m:sSub>
                        <m:r>
                          <a:rPr lang="de-DE" sz="7200" b="0" i="1" smtClean="0">
                            <a:solidFill>
                              <a:srgbClr val="374151"/>
                            </a:solidFill>
                            <a:effectLst/>
                            <a:latin typeface="Cambria Math" panose="02040503050406030204" pitchFamily="18" charset="0"/>
                          </a:rPr>
                          <m:t>−</m:t>
                        </m:r>
                        <m:sSub>
                          <m:sSubPr>
                            <m:ctrlPr>
                              <a:rPr lang="de-DE" sz="7200" b="0" i="1" smtClean="0">
                                <a:solidFill>
                                  <a:srgbClr val="374151"/>
                                </a:solidFill>
                                <a:effectLst/>
                                <a:latin typeface="Cambria Math" panose="02040503050406030204" pitchFamily="18" charset="0"/>
                              </a:rPr>
                            </m:ctrlPr>
                          </m:sSubPr>
                          <m:e>
                            <m:acc>
                              <m:accPr>
                                <m:chr m:val="̅"/>
                                <m:ctrlPr>
                                  <a:rPr lang="de-DE" sz="7200" b="0" i="1" smtClean="0">
                                    <a:solidFill>
                                      <a:srgbClr val="374151"/>
                                    </a:solidFill>
                                    <a:effectLst/>
                                    <a:latin typeface="Cambria Math" panose="02040503050406030204" pitchFamily="18" charset="0"/>
                                  </a:rPr>
                                </m:ctrlPr>
                              </m:accPr>
                              <m:e>
                                <m:r>
                                  <a:rPr lang="de-DE" sz="7200" b="0" i="1" smtClean="0">
                                    <a:solidFill>
                                      <a:srgbClr val="374151"/>
                                    </a:solidFill>
                                    <a:effectLst/>
                                    <a:latin typeface="Cambria Math" panose="02040503050406030204" pitchFamily="18" charset="0"/>
                                  </a:rPr>
                                  <m:t>𝑋</m:t>
                                </m:r>
                              </m:e>
                            </m:acc>
                          </m:e>
                          <m:sub>
                            <m:r>
                              <a:rPr lang="de-DE" sz="7200" b="0" i="1" smtClean="0">
                                <a:solidFill>
                                  <a:srgbClr val="374151"/>
                                </a:solidFill>
                                <a:effectLst/>
                                <a:latin typeface="Cambria Math" panose="02040503050406030204" pitchFamily="18" charset="0"/>
                              </a:rPr>
                              <m:t>2</m:t>
                            </m:r>
                          </m:sub>
                        </m:sSub>
                      </m:num>
                      <m:den>
                        <m:rad>
                          <m:radPr>
                            <m:degHide m:val="on"/>
                            <m:ctrlPr>
                              <a:rPr lang="de-DE" sz="7200" b="0" i="1" smtClean="0">
                                <a:solidFill>
                                  <a:srgbClr val="374151"/>
                                </a:solidFill>
                                <a:effectLst/>
                                <a:latin typeface="Cambria Math" panose="02040503050406030204" pitchFamily="18" charset="0"/>
                              </a:rPr>
                            </m:ctrlPr>
                          </m:radPr>
                          <m:deg/>
                          <m:e>
                            <m:f>
                              <m:fPr>
                                <m:ctrlPr>
                                  <a:rPr lang="de-DE" sz="7200" b="0" i="1" smtClean="0">
                                    <a:solidFill>
                                      <a:srgbClr val="374151"/>
                                    </a:solidFill>
                                    <a:effectLst/>
                                    <a:latin typeface="Cambria Math" panose="02040503050406030204" pitchFamily="18" charset="0"/>
                                  </a:rPr>
                                </m:ctrlPr>
                              </m:fPr>
                              <m:num>
                                <m:sSubSup>
                                  <m:sSubSupPr>
                                    <m:ctrlPr>
                                      <a:rPr lang="de-DE" sz="7200" b="0" i="1" smtClean="0">
                                        <a:solidFill>
                                          <a:srgbClr val="374151"/>
                                        </a:solidFill>
                                        <a:effectLst/>
                                        <a:latin typeface="Cambria Math" panose="02040503050406030204" pitchFamily="18" charset="0"/>
                                      </a:rPr>
                                    </m:ctrlPr>
                                  </m:sSubSupPr>
                                  <m:e>
                                    <m:r>
                                      <a:rPr lang="de-DE" sz="7200" b="0" i="1" smtClean="0">
                                        <a:solidFill>
                                          <a:srgbClr val="374151"/>
                                        </a:solidFill>
                                        <a:effectLst/>
                                        <a:latin typeface="Cambria Math" panose="02040503050406030204" pitchFamily="18" charset="0"/>
                                      </a:rPr>
                                      <m:t>𝑠</m:t>
                                    </m:r>
                                  </m:e>
                                  <m:sub>
                                    <m:r>
                                      <a:rPr lang="de-DE" sz="7200" b="0" i="1" smtClean="0">
                                        <a:solidFill>
                                          <a:srgbClr val="374151"/>
                                        </a:solidFill>
                                        <a:effectLst/>
                                        <a:latin typeface="Cambria Math" panose="02040503050406030204" pitchFamily="18" charset="0"/>
                                      </a:rPr>
                                      <m:t>1</m:t>
                                    </m:r>
                                  </m:sub>
                                  <m:sup>
                                    <m:r>
                                      <a:rPr lang="de-DE" sz="7200" b="0" i="1" smtClean="0">
                                        <a:solidFill>
                                          <a:srgbClr val="374151"/>
                                        </a:solidFill>
                                        <a:effectLst/>
                                        <a:latin typeface="Cambria Math" panose="02040503050406030204" pitchFamily="18" charset="0"/>
                                      </a:rPr>
                                      <m:t>2</m:t>
                                    </m:r>
                                  </m:sup>
                                </m:sSubSup>
                              </m:num>
                              <m:den>
                                <m:sSub>
                                  <m:sSubPr>
                                    <m:ctrlPr>
                                      <a:rPr lang="de-DE" sz="7200" b="0" i="1" smtClean="0">
                                        <a:solidFill>
                                          <a:srgbClr val="374151"/>
                                        </a:solidFill>
                                        <a:effectLst/>
                                        <a:latin typeface="Cambria Math" panose="02040503050406030204" pitchFamily="18" charset="0"/>
                                      </a:rPr>
                                    </m:ctrlPr>
                                  </m:sSubPr>
                                  <m:e>
                                    <m:r>
                                      <a:rPr lang="de-DE" sz="7200" b="0" i="1" smtClean="0">
                                        <a:solidFill>
                                          <a:srgbClr val="374151"/>
                                        </a:solidFill>
                                        <a:effectLst/>
                                        <a:latin typeface="Cambria Math" panose="02040503050406030204" pitchFamily="18" charset="0"/>
                                      </a:rPr>
                                      <m:t>𝑛</m:t>
                                    </m:r>
                                  </m:e>
                                  <m:sub>
                                    <m:r>
                                      <a:rPr lang="de-DE" sz="7200" b="0" i="1" smtClean="0">
                                        <a:solidFill>
                                          <a:srgbClr val="374151"/>
                                        </a:solidFill>
                                        <a:effectLst/>
                                        <a:latin typeface="Cambria Math" panose="02040503050406030204" pitchFamily="18" charset="0"/>
                                      </a:rPr>
                                      <m:t>1</m:t>
                                    </m:r>
                                  </m:sub>
                                </m:sSub>
                              </m:den>
                            </m:f>
                            <m:r>
                              <a:rPr lang="de-DE" sz="7200" b="0" i="1" smtClean="0">
                                <a:solidFill>
                                  <a:srgbClr val="374151"/>
                                </a:solidFill>
                                <a:effectLst/>
                                <a:latin typeface="Cambria Math" panose="02040503050406030204" pitchFamily="18" charset="0"/>
                              </a:rPr>
                              <m:t>+</m:t>
                            </m:r>
                            <m:f>
                              <m:fPr>
                                <m:ctrlPr>
                                  <a:rPr lang="de-DE" sz="7200" b="0" i="1" smtClean="0">
                                    <a:solidFill>
                                      <a:srgbClr val="374151"/>
                                    </a:solidFill>
                                    <a:effectLst/>
                                    <a:latin typeface="Cambria Math" panose="02040503050406030204" pitchFamily="18" charset="0"/>
                                  </a:rPr>
                                </m:ctrlPr>
                              </m:fPr>
                              <m:num>
                                <m:sSubSup>
                                  <m:sSubSupPr>
                                    <m:ctrlPr>
                                      <a:rPr lang="de-DE" sz="7200" b="0" i="1" smtClean="0">
                                        <a:solidFill>
                                          <a:srgbClr val="374151"/>
                                        </a:solidFill>
                                        <a:effectLst/>
                                        <a:latin typeface="Cambria Math" panose="02040503050406030204" pitchFamily="18" charset="0"/>
                                      </a:rPr>
                                    </m:ctrlPr>
                                  </m:sSubSupPr>
                                  <m:e>
                                    <m:r>
                                      <a:rPr lang="de-DE" sz="7200" b="0" i="1" smtClean="0">
                                        <a:solidFill>
                                          <a:srgbClr val="374151"/>
                                        </a:solidFill>
                                        <a:effectLst/>
                                        <a:latin typeface="Cambria Math" panose="02040503050406030204" pitchFamily="18" charset="0"/>
                                      </a:rPr>
                                      <m:t>𝑠</m:t>
                                    </m:r>
                                  </m:e>
                                  <m:sub>
                                    <m:r>
                                      <a:rPr lang="de-DE" sz="7200" b="0" i="1" smtClean="0">
                                        <a:solidFill>
                                          <a:srgbClr val="374151"/>
                                        </a:solidFill>
                                        <a:effectLst/>
                                        <a:latin typeface="Cambria Math" panose="02040503050406030204" pitchFamily="18" charset="0"/>
                                      </a:rPr>
                                      <m:t>2</m:t>
                                    </m:r>
                                  </m:sub>
                                  <m:sup>
                                    <m:r>
                                      <a:rPr lang="de-DE" sz="7200" b="0" i="1" smtClean="0">
                                        <a:solidFill>
                                          <a:srgbClr val="374151"/>
                                        </a:solidFill>
                                        <a:effectLst/>
                                        <a:latin typeface="Cambria Math" panose="02040503050406030204" pitchFamily="18" charset="0"/>
                                      </a:rPr>
                                      <m:t>2</m:t>
                                    </m:r>
                                  </m:sup>
                                </m:sSubSup>
                              </m:num>
                              <m:den>
                                <m:sSub>
                                  <m:sSubPr>
                                    <m:ctrlPr>
                                      <a:rPr lang="de-DE" sz="7200" b="0" i="1" smtClean="0">
                                        <a:solidFill>
                                          <a:srgbClr val="374151"/>
                                        </a:solidFill>
                                        <a:effectLst/>
                                        <a:latin typeface="Cambria Math" panose="02040503050406030204" pitchFamily="18" charset="0"/>
                                      </a:rPr>
                                    </m:ctrlPr>
                                  </m:sSubPr>
                                  <m:e>
                                    <m:r>
                                      <a:rPr lang="de-DE" sz="7200" b="0" i="1" smtClean="0">
                                        <a:solidFill>
                                          <a:srgbClr val="374151"/>
                                        </a:solidFill>
                                        <a:effectLst/>
                                        <a:latin typeface="Cambria Math" panose="02040503050406030204" pitchFamily="18" charset="0"/>
                                      </a:rPr>
                                      <m:t>𝑛</m:t>
                                    </m:r>
                                  </m:e>
                                  <m:sub>
                                    <m:r>
                                      <a:rPr lang="de-DE" sz="7200" b="0" i="1" smtClean="0">
                                        <a:solidFill>
                                          <a:srgbClr val="374151"/>
                                        </a:solidFill>
                                        <a:effectLst/>
                                        <a:latin typeface="Cambria Math" panose="02040503050406030204" pitchFamily="18" charset="0"/>
                                      </a:rPr>
                                      <m:t>2</m:t>
                                    </m:r>
                                  </m:sub>
                                </m:sSub>
                              </m:den>
                            </m:f>
                          </m:e>
                        </m:rad>
                      </m:den>
                    </m:f>
                  </m:oMath>
                </a14:m>
                <a:r>
                  <a:rPr lang="en-US" sz="7200" b="0" i="0" dirty="0">
                    <a:solidFill>
                      <a:srgbClr val="374151"/>
                    </a:solidFill>
                    <a:effectLst/>
                    <a:latin typeface="Söhne"/>
                  </a:rPr>
                  <a:t>  </a:t>
                </a:r>
              </a:p>
              <a:p>
                <a:pPr algn="l">
                  <a:spcAft>
                    <a:spcPts val="1200"/>
                  </a:spcAft>
                </a:pPr>
                <a:r>
                  <a:rPr lang="en-US" dirty="0">
                    <a:solidFill>
                      <a:srgbClr val="374151"/>
                    </a:solidFill>
                    <a:latin typeface="Söhne"/>
                  </a:rPr>
                  <a:t>With:</a:t>
                </a:r>
              </a:p>
              <a:p>
                <a:pPr marL="571500" indent="-571500" algn="l">
                  <a:spcAft>
                    <a:spcPts val="1200"/>
                  </a:spcAft>
                  <a:buFont typeface="Arial" panose="020B0604020202020204" pitchFamily="34" charset="0"/>
                  <a:buChar char="•"/>
                </a:pPr>
                <a14:m>
                  <m:oMath xmlns:m="http://schemas.openxmlformats.org/officeDocument/2006/math">
                    <m:sSub>
                      <m:sSubPr>
                        <m:ctrlPr>
                          <a:rPr lang="en-US" sz="4800" b="0" i="1">
                            <a:latin typeface="Cambria Math" panose="02040503050406030204" pitchFamily="18" charset="0"/>
                          </a:rPr>
                        </m:ctrlPr>
                      </m:sSubPr>
                      <m:e>
                        <m:acc>
                          <m:accPr>
                            <m:chr m:val="̅"/>
                            <m:ctrlPr>
                              <a:rPr lang="en-US" sz="4800" b="0" i="1">
                                <a:latin typeface="Cambria Math" panose="02040503050406030204" pitchFamily="18" charset="0"/>
                              </a:rPr>
                            </m:ctrlPr>
                          </m:accPr>
                          <m:e>
                            <m:r>
                              <a:rPr lang="de-DE" sz="4800" b="0">
                                <a:latin typeface="Cambria Math" panose="02040503050406030204" pitchFamily="18" charset="0"/>
                              </a:rPr>
                              <m:t>𝑋</m:t>
                            </m:r>
                          </m:e>
                        </m:acc>
                      </m:e>
                      <m:sub>
                        <m:r>
                          <a:rPr lang="de-DE" sz="4800" b="0">
                            <a:latin typeface="Cambria Math" panose="02040503050406030204" pitchFamily="18" charset="0"/>
                          </a:rPr>
                          <m:t>1</m:t>
                        </m:r>
                      </m:sub>
                    </m:sSub>
                  </m:oMath>
                </a14:m>
                <a:r>
                  <a:rPr lang="en-US" sz="4800" b="0" dirty="0">
                    <a:latin typeface="Söhne"/>
                  </a:rPr>
                  <a:t>and </a:t>
                </a:r>
                <a14:m>
                  <m:oMath xmlns:m="http://schemas.openxmlformats.org/officeDocument/2006/math">
                    <m:sSub>
                      <m:sSubPr>
                        <m:ctrlPr>
                          <a:rPr lang="en-US" sz="4800" b="0" i="1">
                            <a:latin typeface="Cambria Math" panose="02040503050406030204" pitchFamily="18" charset="0"/>
                          </a:rPr>
                        </m:ctrlPr>
                      </m:sSubPr>
                      <m:e>
                        <m:acc>
                          <m:accPr>
                            <m:chr m:val="̅"/>
                            <m:ctrlPr>
                              <a:rPr lang="en-US" sz="4800" b="0" i="1">
                                <a:latin typeface="Cambria Math" panose="02040503050406030204" pitchFamily="18" charset="0"/>
                              </a:rPr>
                            </m:ctrlPr>
                          </m:accPr>
                          <m:e>
                            <m:r>
                              <a:rPr lang="de-DE" sz="4800" b="0">
                                <a:latin typeface="Cambria Math" panose="02040503050406030204" pitchFamily="18" charset="0"/>
                              </a:rPr>
                              <m:t>𝑋</m:t>
                            </m:r>
                          </m:e>
                        </m:acc>
                      </m:e>
                      <m:sub>
                        <m:r>
                          <a:rPr lang="de-DE" sz="4800" b="0">
                            <a:latin typeface="Cambria Math" panose="02040503050406030204" pitchFamily="18" charset="0"/>
                          </a:rPr>
                          <m:t>2</m:t>
                        </m:r>
                      </m:sub>
                    </m:sSub>
                  </m:oMath>
                </a14:m>
                <a:r>
                  <a:rPr lang="en-US" sz="4800" b="0" dirty="0">
                    <a:latin typeface="Söhne"/>
                  </a:rPr>
                  <a:t> are the sample means of the two groups</a:t>
                </a:r>
              </a:p>
              <a:p>
                <a:pPr marL="571500" indent="-571500" algn="l">
                  <a:spcAft>
                    <a:spcPts val="1200"/>
                  </a:spcAft>
                  <a:buFont typeface="Arial" panose="020B0604020202020204" pitchFamily="34" charset="0"/>
                  <a:buChar char="•"/>
                </a:pPr>
                <a14:m>
                  <m:oMath xmlns:m="http://schemas.openxmlformats.org/officeDocument/2006/math">
                    <m:sSubSup>
                      <m:sSubSupPr>
                        <m:ctrlPr>
                          <a:rPr lang="de-DE" sz="4800" b="0" i="1">
                            <a:latin typeface="Cambria Math" panose="02040503050406030204" pitchFamily="18" charset="0"/>
                          </a:rPr>
                        </m:ctrlPr>
                      </m:sSubSupPr>
                      <m:e>
                        <m:r>
                          <a:rPr lang="de-DE" sz="4800" b="0">
                            <a:latin typeface="Cambria Math" panose="02040503050406030204" pitchFamily="18" charset="0"/>
                          </a:rPr>
                          <m:t>𝑠</m:t>
                        </m:r>
                      </m:e>
                      <m:sub>
                        <m:r>
                          <a:rPr lang="de-DE" sz="4800" b="0">
                            <a:latin typeface="Cambria Math" panose="02040503050406030204" pitchFamily="18" charset="0"/>
                          </a:rPr>
                          <m:t>1</m:t>
                        </m:r>
                      </m:sub>
                      <m:sup>
                        <m:r>
                          <a:rPr lang="de-DE" sz="4800" b="0">
                            <a:latin typeface="Cambria Math" panose="02040503050406030204" pitchFamily="18" charset="0"/>
                          </a:rPr>
                          <m:t>2</m:t>
                        </m:r>
                      </m:sup>
                    </m:sSubSup>
                  </m:oMath>
                </a14:m>
                <a:r>
                  <a:rPr lang="en-US" sz="4800" b="0" dirty="0">
                    <a:latin typeface="Söhne"/>
                  </a:rPr>
                  <a:t> and </a:t>
                </a:r>
                <a14:m>
                  <m:oMath xmlns:m="http://schemas.openxmlformats.org/officeDocument/2006/math">
                    <m:sSubSup>
                      <m:sSubSupPr>
                        <m:ctrlPr>
                          <a:rPr lang="de-DE" sz="4800" b="0" i="1">
                            <a:latin typeface="Cambria Math" panose="02040503050406030204" pitchFamily="18" charset="0"/>
                          </a:rPr>
                        </m:ctrlPr>
                      </m:sSubSupPr>
                      <m:e>
                        <m:r>
                          <a:rPr lang="de-DE" sz="4800" b="0">
                            <a:latin typeface="Cambria Math" panose="02040503050406030204" pitchFamily="18" charset="0"/>
                          </a:rPr>
                          <m:t>𝑠</m:t>
                        </m:r>
                      </m:e>
                      <m:sub>
                        <m:r>
                          <a:rPr lang="de-DE" sz="4800" b="0">
                            <a:latin typeface="Cambria Math" panose="02040503050406030204" pitchFamily="18" charset="0"/>
                          </a:rPr>
                          <m:t>2</m:t>
                        </m:r>
                      </m:sub>
                      <m:sup>
                        <m:r>
                          <a:rPr lang="de-DE" sz="4800" b="0">
                            <a:latin typeface="Cambria Math" panose="02040503050406030204" pitchFamily="18" charset="0"/>
                          </a:rPr>
                          <m:t>2</m:t>
                        </m:r>
                      </m:sup>
                    </m:sSubSup>
                  </m:oMath>
                </a14:m>
                <a:r>
                  <a:rPr lang="en-US" sz="4800" b="0" dirty="0">
                    <a:latin typeface="Söhne"/>
                  </a:rPr>
                  <a:t> are the sample variances of the two groups. </a:t>
                </a:r>
              </a:p>
              <a:p>
                <a:pPr marL="571500" indent="-571500" algn="l">
                  <a:spcAft>
                    <a:spcPts val="1200"/>
                  </a:spcAft>
                  <a:buFont typeface="Arial" panose="020B0604020202020204" pitchFamily="34" charset="0"/>
                  <a:buChar char="•"/>
                </a:pPr>
                <a14:m>
                  <m:oMath xmlns:m="http://schemas.openxmlformats.org/officeDocument/2006/math">
                    <m:sSub>
                      <m:sSubPr>
                        <m:ctrlPr>
                          <a:rPr lang="de-DE" sz="4800" b="0" i="1">
                            <a:latin typeface="Cambria Math" panose="02040503050406030204" pitchFamily="18" charset="0"/>
                          </a:rPr>
                        </m:ctrlPr>
                      </m:sSubPr>
                      <m:e>
                        <m:r>
                          <a:rPr lang="de-DE" sz="4800" b="0">
                            <a:latin typeface="Cambria Math" panose="02040503050406030204" pitchFamily="18" charset="0"/>
                          </a:rPr>
                          <m:t>𝑛</m:t>
                        </m:r>
                      </m:e>
                      <m:sub>
                        <m:r>
                          <a:rPr lang="de-DE" sz="4800" b="0">
                            <a:latin typeface="Cambria Math" panose="02040503050406030204" pitchFamily="18" charset="0"/>
                          </a:rPr>
                          <m:t>1</m:t>
                        </m:r>
                      </m:sub>
                    </m:sSub>
                  </m:oMath>
                </a14:m>
                <a:r>
                  <a:rPr lang="en-US" sz="4800" b="0" dirty="0">
                    <a:latin typeface="Söhne"/>
                  </a:rPr>
                  <a:t> and </a:t>
                </a:r>
                <a14:m>
                  <m:oMath xmlns:m="http://schemas.openxmlformats.org/officeDocument/2006/math">
                    <m:sSub>
                      <m:sSubPr>
                        <m:ctrlPr>
                          <a:rPr lang="de-DE" sz="4800" b="0" i="1">
                            <a:latin typeface="Cambria Math" panose="02040503050406030204" pitchFamily="18" charset="0"/>
                          </a:rPr>
                        </m:ctrlPr>
                      </m:sSubPr>
                      <m:e>
                        <m:r>
                          <a:rPr lang="de-DE" sz="4800" b="0">
                            <a:latin typeface="Cambria Math" panose="02040503050406030204" pitchFamily="18" charset="0"/>
                          </a:rPr>
                          <m:t>𝑛</m:t>
                        </m:r>
                      </m:e>
                      <m:sub>
                        <m:r>
                          <a:rPr lang="de-DE" sz="4800" b="0">
                            <a:latin typeface="Cambria Math" panose="02040503050406030204" pitchFamily="18" charset="0"/>
                          </a:rPr>
                          <m:t>2</m:t>
                        </m:r>
                      </m:sub>
                    </m:sSub>
                  </m:oMath>
                </a14:m>
                <a:r>
                  <a:rPr lang="en-US" sz="4800" b="0" dirty="0">
                    <a:latin typeface="Söhne"/>
                  </a:rPr>
                  <a:t> are the sample sizes of the two groups</a:t>
                </a:r>
              </a:p>
              <a:p>
                <a:pPr marL="571500" indent="-571500" algn="l">
                  <a:spcAft>
                    <a:spcPts val="1200"/>
                  </a:spcAft>
                  <a:buFont typeface="Arial" panose="020B0604020202020204" pitchFamily="34" charset="0"/>
                  <a:buChar char="•"/>
                </a:pPr>
                <a:r>
                  <a:rPr lang="en-US" sz="4800" dirty="0">
                    <a:latin typeface="Söhne"/>
                  </a:rPr>
                  <a:t>Degrees of freedom: </a:t>
                </a:r>
                <a14:m>
                  <m:oMath xmlns:m="http://schemas.openxmlformats.org/officeDocument/2006/math">
                    <m:r>
                      <a:rPr lang="de-DE" sz="4800" b="1" i="1">
                        <a:latin typeface="Cambria Math" panose="02040503050406030204" pitchFamily="18" charset="0"/>
                      </a:rPr>
                      <m:t>𝐝𝐟</m:t>
                    </m:r>
                    <m:r>
                      <a:rPr lang="de-DE" sz="4800" b="1">
                        <a:latin typeface="Cambria Math" panose="02040503050406030204" pitchFamily="18" charset="0"/>
                      </a:rPr>
                      <m:t>=</m:t>
                    </m:r>
                    <m:sSub>
                      <m:sSubPr>
                        <m:ctrlPr>
                          <a:rPr lang="de-DE" sz="4800" i="1">
                            <a:latin typeface="Cambria Math" panose="02040503050406030204" pitchFamily="18" charset="0"/>
                          </a:rPr>
                        </m:ctrlPr>
                      </m:sSubPr>
                      <m:e>
                        <m:r>
                          <a:rPr lang="de-DE" sz="4800" b="1" i="1">
                            <a:latin typeface="Cambria Math" panose="02040503050406030204" pitchFamily="18" charset="0"/>
                          </a:rPr>
                          <m:t>𝐧</m:t>
                        </m:r>
                      </m:e>
                      <m:sub>
                        <m:r>
                          <a:rPr lang="de-DE" sz="4800" b="1" i="1">
                            <a:latin typeface="Cambria Math" panose="02040503050406030204" pitchFamily="18" charset="0"/>
                          </a:rPr>
                          <m:t>𝟏</m:t>
                        </m:r>
                      </m:sub>
                    </m:sSub>
                    <m:r>
                      <a:rPr lang="de-DE" sz="4800" b="1">
                        <a:latin typeface="Cambria Math" panose="02040503050406030204" pitchFamily="18" charset="0"/>
                      </a:rPr>
                      <m:t>+</m:t>
                    </m:r>
                    <m:sSub>
                      <m:sSubPr>
                        <m:ctrlPr>
                          <a:rPr lang="de-DE" sz="4800" i="1">
                            <a:latin typeface="Cambria Math" panose="02040503050406030204" pitchFamily="18" charset="0"/>
                          </a:rPr>
                        </m:ctrlPr>
                      </m:sSubPr>
                      <m:e>
                        <m:r>
                          <a:rPr lang="de-DE" sz="4800" b="1" i="1">
                            <a:latin typeface="Cambria Math" panose="02040503050406030204" pitchFamily="18" charset="0"/>
                          </a:rPr>
                          <m:t>𝐧</m:t>
                        </m:r>
                      </m:e>
                      <m:sub>
                        <m:r>
                          <a:rPr lang="de-DE" sz="4800" b="1" i="1">
                            <a:latin typeface="Cambria Math" panose="02040503050406030204" pitchFamily="18" charset="0"/>
                          </a:rPr>
                          <m:t>𝟐</m:t>
                        </m:r>
                      </m:sub>
                    </m:sSub>
                    <m:r>
                      <a:rPr lang="de-DE" sz="4800" b="1">
                        <a:latin typeface="Cambria Math" panose="02040503050406030204" pitchFamily="18" charset="0"/>
                      </a:rPr>
                      <m:t>−</m:t>
                    </m:r>
                    <m:r>
                      <a:rPr lang="de-DE" sz="4800" b="1" i="1">
                        <a:latin typeface="Cambria Math" panose="02040503050406030204" pitchFamily="18" charset="0"/>
                      </a:rPr>
                      <m:t>𝟐</m:t>
                    </m:r>
                  </m:oMath>
                </a14:m>
                <a:endParaRPr lang="en-US" sz="4800" dirty="0">
                  <a:latin typeface="Söhne"/>
                </a:endParaRPr>
              </a:p>
            </p:txBody>
          </p:sp>
        </mc:Choice>
        <mc:Fallback xmlns="">
          <p:sp>
            <p:nvSpPr>
              <p:cNvPr id="12" name="Textfeld 11">
                <a:extLst>
                  <a:ext uri="{FF2B5EF4-FFF2-40B4-BE49-F238E27FC236}">
                    <a16:creationId xmlns:a16="http://schemas.microsoft.com/office/drawing/2014/main" id="{E6ED087A-C1AA-57B7-4D67-AD3407FE5484}"/>
                  </a:ext>
                </a:extLst>
              </p:cNvPr>
              <p:cNvSpPr txBox="1">
                <a:spLocks noRot="1" noChangeAspect="1" noMove="1" noResize="1" noEditPoints="1" noAdjustHandles="1" noChangeArrowheads="1" noChangeShapeType="1" noTextEdit="1"/>
              </p:cNvSpPr>
              <p:nvPr/>
            </p:nvSpPr>
            <p:spPr>
              <a:xfrm>
                <a:off x="15207155" y="7272848"/>
                <a:ext cx="18353690" cy="9215087"/>
              </a:xfrm>
              <a:prstGeom prst="rect">
                <a:avLst/>
              </a:prstGeom>
              <a:blipFill>
                <a:blip r:embed="rId2"/>
                <a:stretch>
                  <a:fillRect l="-2027" t="-1984" b="-1918"/>
                </a:stretch>
              </a:blipFill>
              <a:ln w="25400" cap="flat">
                <a:noFill/>
                <a:miter lim="400000"/>
              </a:ln>
              <a:effectLst/>
            </p:spPr>
            <p:txBody>
              <a:bodyPr/>
              <a:lstStyle/>
              <a:p>
                <a:r>
                  <a:rPr lang="de-DE">
                    <a:noFill/>
                  </a:rPr>
                  <a:t> </a:t>
                </a:r>
              </a:p>
            </p:txBody>
          </p:sp>
        </mc:Fallback>
      </mc:AlternateContent>
      <p:sp>
        <p:nvSpPr>
          <p:cNvPr id="7" name="Textfeld 6">
            <a:extLst>
              <a:ext uri="{FF2B5EF4-FFF2-40B4-BE49-F238E27FC236}">
                <a16:creationId xmlns:a16="http://schemas.microsoft.com/office/drawing/2014/main" id="{18EA78BC-1FD9-2AA5-1796-5440A06777C3}"/>
              </a:ext>
            </a:extLst>
          </p:cNvPr>
          <p:cNvSpPr txBox="1"/>
          <p:nvPr/>
        </p:nvSpPr>
        <p:spPr>
          <a:xfrm>
            <a:off x="3038836" y="17862090"/>
            <a:ext cx="16916401" cy="62478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dirty="0">
                <a:solidFill>
                  <a:srgbClr val="374151"/>
                </a:solidFill>
                <a:latin typeface="Söhne"/>
              </a:rPr>
              <a:t>Variant A: No significant difference</a:t>
            </a:r>
            <a:endParaRPr lang="de-DE" dirty="0"/>
          </a:p>
          <a:p>
            <a:pPr algn="l">
              <a:spcAft>
                <a:spcPts val="1200"/>
              </a:spcAft>
            </a:pPr>
            <a:endParaRPr lang="de-DE" dirty="0"/>
          </a:p>
          <a:p>
            <a:pPr algn="l">
              <a:spcAft>
                <a:spcPts val="1200"/>
              </a:spcAft>
            </a:pPr>
            <a:r>
              <a:rPr lang="de-DE" sz="4400" b="0" dirty="0"/>
              <a:t># </a:t>
            </a:r>
            <a:r>
              <a:rPr lang="de-DE" sz="4400" b="0" dirty="0" err="1"/>
              <a:t>Randomly</a:t>
            </a:r>
            <a:r>
              <a:rPr lang="de-DE" sz="4400" b="0" dirty="0"/>
              <a:t> </a:t>
            </a:r>
            <a:r>
              <a:rPr lang="de-DE" sz="4400" b="0" dirty="0" err="1"/>
              <a:t>generating</a:t>
            </a:r>
            <a:r>
              <a:rPr lang="de-DE" sz="4400" b="0" dirty="0"/>
              <a:t> </a:t>
            </a:r>
            <a:r>
              <a:rPr lang="de-DE" sz="4400" b="0" dirty="0" err="1"/>
              <a:t>test</a:t>
            </a:r>
            <a:r>
              <a:rPr lang="de-DE" sz="4400" b="0" dirty="0"/>
              <a:t> </a:t>
            </a:r>
            <a:r>
              <a:rPr lang="de-DE" sz="4400" b="0" dirty="0" err="1"/>
              <a:t>scores</a:t>
            </a:r>
            <a:r>
              <a:rPr lang="de-DE" sz="4400" b="0" dirty="0"/>
              <a:t> </a:t>
            </a:r>
            <a:r>
              <a:rPr lang="de-DE" sz="4400" b="0" dirty="0" err="1"/>
              <a:t>for</a:t>
            </a:r>
            <a:r>
              <a:rPr lang="de-DE" sz="4400" b="0" dirty="0"/>
              <a:t> Group A and Group B</a:t>
            </a:r>
          </a:p>
          <a:p>
            <a:pPr algn="l">
              <a:spcAft>
                <a:spcPts val="1200"/>
              </a:spcAft>
            </a:pPr>
            <a:r>
              <a:rPr lang="de-DE" sz="4400" b="0" dirty="0" err="1"/>
              <a:t>np.random.seed</a:t>
            </a:r>
            <a:r>
              <a:rPr lang="de-DE" sz="4400" b="0" dirty="0"/>
              <a:t>(0)  # </a:t>
            </a:r>
            <a:r>
              <a:rPr lang="de-DE" sz="4400" b="0" dirty="0" err="1"/>
              <a:t>for</a:t>
            </a:r>
            <a:r>
              <a:rPr lang="de-DE" sz="4400" b="0" dirty="0"/>
              <a:t> </a:t>
            </a:r>
            <a:r>
              <a:rPr lang="de-DE" sz="4400" b="0" dirty="0" err="1"/>
              <a:t>reproducibility</a:t>
            </a:r>
            <a:endParaRPr lang="de-DE" sz="4400" b="0" dirty="0"/>
          </a:p>
          <a:p>
            <a:pPr algn="l">
              <a:spcAft>
                <a:spcPts val="1200"/>
              </a:spcAft>
            </a:pPr>
            <a:r>
              <a:rPr lang="de-DE" sz="4400" b="0" dirty="0" err="1"/>
              <a:t>group_A_scores</a:t>
            </a:r>
            <a:r>
              <a:rPr lang="de-DE" sz="4400" b="0" dirty="0"/>
              <a:t> = </a:t>
            </a:r>
            <a:r>
              <a:rPr lang="de-DE" sz="4400" b="0" dirty="0" err="1"/>
              <a:t>np.random.normal</a:t>
            </a:r>
            <a:r>
              <a:rPr lang="de-DE" sz="4400" dirty="0"/>
              <a:t>(75, 10, 30) </a:t>
            </a:r>
          </a:p>
          <a:p>
            <a:pPr algn="l">
              <a:spcAft>
                <a:spcPts val="1200"/>
              </a:spcAft>
            </a:pPr>
            <a:r>
              <a:rPr lang="de-DE" sz="4400" b="0" dirty="0" err="1"/>
              <a:t>group_B_scores</a:t>
            </a:r>
            <a:r>
              <a:rPr lang="de-DE" sz="4400" b="0" dirty="0"/>
              <a:t> = </a:t>
            </a:r>
            <a:r>
              <a:rPr lang="de-DE" sz="4400" b="0" dirty="0" err="1"/>
              <a:t>np.random.normal</a:t>
            </a:r>
            <a:r>
              <a:rPr lang="de-DE" sz="4400" dirty="0"/>
              <a:t>(80, 10, 30) </a:t>
            </a:r>
          </a:p>
          <a:p>
            <a:pPr algn="l">
              <a:spcAft>
                <a:spcPts val="1200"/>
              </a:spcAft>
            </a:pPr>
            <a:r>
              <a:rPr lang="de-DE" sz="4400" b="0" dirty="0">
                <a:sym typeface="Wingdings" panose="05000000000000000000" pitchFamily="2" charset="2"/>
              </a:rPr>
              <a:t> </a:t>
            </a:r>
            <a:r>
              <a:rPr lang="de-DE" sz="4400" b="0" dirty="0" err="1">
                <a:sym typeface="Wingdings" panose="05000000000000000000" pitchFamily="2" charset="2"/>
              </a:rPr>
              <a:t>df</a:t>
            </a:r>
            <a:r>
              <a:rPr lang="de-DE" sz="4400" b="0" dirty="0">
                <a:sym typeface="Wingdings" panose="05000000000000000000" pitchFamily="2" charset="2"/>
              </a:rPr>
              <a:t> = 58</a:t>
            </a:r>
            <a:endParaRPr lang="de-DE" sz="4400" b="0" dirty="0"/>
          </a:p>
        </p:txBody>
      </p:sp>
      <p:sp>
        <p:nvSpPr>
          <p:cNvPr id="8" name="Textfeld 7">
            <a:extLst>
              <a:ext uri="{FF2B5EF4-FFF2-40B4-BE49-F238E27FC236}">
                <a16:creationId xmlns:a16="http://schemas.microsoft.com/office/drawing/2014/main" id="{41B730ED-C71E-3609-7A06-B731E420C9C6}"/>
              </a:ext>
            </a:extLst>
          </p:cNvPr>
          <p:cNvSpPr txBox="1"/>
          <p:nvPr/>
        </p:nvSpPr>
        <p:spPr>
          <a:xfrm>
            <a:off x="27925775" y="17846445"/>
            <a:ext cx="16916401" cy="62478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dirty="0">
                <a:solidFill>
                  <a:srgbClr val="374151"/>
                </a:solidFill>
                <a:latin typeface="Söhne"/>
              </a:rPr>
              <a:t>Variant B: Significant difference</a:t>
            </a:r>
            <a:endParaRPr lang="de-DE" dirty="0"/>
          </a:p>
          <a:p>
            <a:pPr algn="l">
              <a:spcAft>
                <a:spcPts val="1200"/>
              </a:spcAft>
            </a:pPr>
            <a:endParaRPr lang="de-DE" dirty="0"/>
          </a:p>
          <a:p>
            <a:pPr algn="l">
              <a:spcAft>
                <a:spcPts val="1200"/>
              </a:spcAft>
            </a:pPr>
            <a:r>
              <a:rPr lang="de-DE" sz="4400" b="0" dirty="0"/>
              <a:t># </a:t>
            </a:r>
            <a:r>
              <a:rPr lang="de-DE" sz="4400" b="0" dirty="0" err="1"/>
              <a:t>Randomly</a:t>
            </a:r>
            <a:r>
              <a:rPr lang="de-DE" sz="4400" b="0" dirty="0"/>
              <a:t> </a:t>
            </a:r>
            <a:r>
              <a:rPr lang="de-DE" sz="4400" b="0" dirty="0" err="1"/>
              <a:t>generating</a:t>
            </a:r>
            <a:r>
              <a:rPr lang="de-DE" sz="4400" b="0" dirty="0"/>
              <a:t> </a:t>
            </a:r>
            <a:r>
              <a:rPr lang="de-DE" sz="4400" b="0" dirty="0" err="1"/>
              <a:t>test</a:t>
            </a:r>
            <a:r>
              <a:rPr lang="de-DE" sz="4400" b="0" dirty="0"/>
              <a:t> </a:t>
            </a:r>
            <a:r>
              <a:rPr lang="de-DE" sz="4400" b="0" dirty="0" err="1"/>
              <a:t>scores</a:t>
            </a:r>
            <a:r>
              <a:rPr lang="de-DE" sz="4400" b="0" dirty="0"/>
              <a:t> </a:t>
            </a:r>
            <a:r>
              <a:rPr lang="de-DE" sz="4400" b="0" dirty="0" err="1"/>
              <a:t>for</a:t>
            </a:r>
            <a:r>
              <a:rPr lang="de-DE" sz="4400" b="0" dirty="0"/>
              <a:t> Group A and Group B</a:t>
            </a:r>
          </a:p>
          <a:p>
            <a:pPr algn="l">
              <a:spcAft>
                <a:spcPts val="1200"/>
              </a:spcAft>
            </a:pPr>
            <a:r>
              <a:rPr lang="de-DE" sz="4400" b="0" dirty="0" err="1"/>
              <a:t>np.random.seed</a:t>
            </a:r>
            <a:r>
              <a:rPr lang="de-DE" sz="4400" b="0" dirty="0"/>
              <a:t>(0)  # </a:t>
            </a:r>
            <a:r>
              <a:rPr lang="de-DE" sz="4400" b="0" dirty="0" err="1"/>
              <a:t>for</a:t>
            </a:r>
            <a:r>
              <a:rPr lang="de-DE" sz="4400" b="0" dirty="0"/>
              <a:t> </a:t>
            </a:r>
            <a:r>
              <a:rPr lang="de-DE" sz="4400" b="0" dirty="0" err="1"/>
              <a:t>reproducibility</a:t>
            </a:r>
            <a:endParaRPr lang="de-DE" sz="4400" b="0" dirty="0"/>
          </a:p>
          <a:p>
            <a:pPr algn="l">
              <a:spcAft>
                <a:spcPts val="1200"/>
              </a:spcAft>
            </a:pPr>
            <a:r>
              <a:rPr lang="de-DE" sz="4400" b="0" dirty="0" err="1"/>
              <a:t>group_A_scores</a:t>
            </a:r>
            <a:r>
              <a:rPr lang="de-DE" sz="4400" b="0" dirty="0"/>
              <a:t> = </a:t>
            </a:r>
            <a:r>
              <a:rPr lang="de-DE" sz="4400" b="0" dirty="0" err="1"/>
              <a:t>np.random.normal</a:t>
            </a:r>
            <a:r>
              <a:rPr lang="de-DE" sz="4400" dirty="0"/>
              <a:t>(75, 10, 30) </a:t>
            </a:r>
          </a:p>
          <a:p>
            <a:pPr algn="l">
              <a:spcAft>
                <a:spcPts val="1200"/>
              </a:spcAft>
            </a:pPr>
            <a:r>
              <a:rPr lang="de-DE" sz="4400" b="0" dirty="0" err="1"/>
              <a:t>group_B_scores</a:t>
            </a:r>
            <a:r>
              <a:rPr lang="de-DE" sz="4400" b="0" dirty="0"/>
              <a:t> = </a:t>
            </a:r>
            <a:r>
              <a:rPr lang="de-DE" sz="4400" b="0" dirty="0" err="1"/>
              <a:t>np.random.normal</a:t>
            </a:r>
            <a:r>
              <a:rPr lang="de-DE" sz="4400" dirty="0"/>
              <a:t>(90, 10, 30) </a:t>
            </a:r>
          </a:p>
          <a:p>
            <a:pPr algn="l">
              <a:spcAft>
                <a:spcPts val="1200"/>
              </a:spcAft>
            </a:pPr>
            <a:r>
              <a:rPr lang="de-DE" sz="4400" b="0" dirty="0">
                <a:sym typeface="Wingdings" panose="05000000000000000000" pitchFamily="2" charset="2"/>
              </a:rPr>
              <a:t> </a:t>
            </a:r>
            <a:r>
              <a:rPr lang="de-DE" sz="4400" b="0" dirty="0" err="1">
                <a:sym typeface="Wingdings" panose="05000000000000000000" pitchFamily="2" charset="2"/>
              </a:rPr>
              <a:t>df</a:t>
            </a:r>
            <a:r>
              <a:rPr lang="de-DE" sz="4400" b="0" dirty="0">
                <a:sym typeface="Wingdings" panose="05000000000000000000" pitchFamily="2" charset="2"/>
              </a:rPr>
              <a:t> = 58</a:t>
            </a:r>
            <a:endParaRPr lang="de-DE" sz="4400" b="0" dirty="0"/>
          </a:p>
        </p:txBody>
      </p:sp>
    </p:spTree>
    <p:extLst>
      <p:ext uri="{BB962C8B-B14F-4D97-AF65-F5344CB8AC3E}">
        <p14:creationId xmlns:p14="http://schemas.microsoft.com/office/powerpoint/2010/main" val="230846899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8F50EDF3-B679-C033-6895-4092FEEF6A90}"/>
              </a:ext>
            </a:extLst>
          </p:cNvPr>
          <p:cNvSpPr txBox="1"/>
          <p:nvPr/>
        </p:nvSpPr>
        <p:spPr>
          <a:xfrm>
            <a:off x="3038836" y="2141359"/>
            <a:ext cx="16342615"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Two</a:t>
            </a:r>
            <a:r>
              <a:rPr lang="de-DE" sz="15000" dirty="0">
                <a:solidFill>
                  <a:schemeClr val="tx1"/>
                </a:solidFill>
              </a:rPr>
              <a:t> sample t-tests</a:t>
            </a:r>
          </a:p>
        </p:txBody>
      </p:sp>
      <p:sp>
        <p:nvSpPr>
          <p:cNvPr id="5" name="Shape">
            <a:extLst>
              <a:ext uri="{FF2B5EF4-FFF2-40B4-BE49-F238E27FC236}">
                <a16:creationId xmlns:a16="http://schemas.microsoft.com/office/drawing/2014/main" id="{DE8ABCF4-E707-3186-02A0-3E65BC6CA7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11769262-74C4-46EE-8C83-71D20AA4934D}"/>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are statistical tests used to compare the </a:t>
            </a:r>
            <a:r>
              <a:rPr lang="en-US" b="0" u="sng" dirty="0">
                <a:solidFill>
                  <a:schemeClr val="accent1">
                    <a:lumMod val="50000"/>
                  </a:schemeClr>
                </a:solidFill>
                <a:latin typeface="Montserrat SemiBold"/>
              </a:rPr>
              <a:t>means</a:t>
            </a:r>
            <a:r>
              <a:rPr lang="en-US" b="0" dirty="0">
                <a:solidFill>
                  <a:schemeClr val="accent1">
                    <a:lumMod val="50000"/>
                  </a:schemeClr>
                </a:solidFill>
                <a:latin typeface="Montserrat SemiBold"/>
              </a:rPr>
              <a:t> of </a:t>
            </a:r>
            <a:r>
              <a:rPr lang="en-US" b="0" u="sng" dirty="0">
                <a:solidFill>
                  <a:schemeClr val="accent1">
                    <a:lumMod val="50000"/>
                  </a:schemeClr>
                </a:solidFill>
                <a:latin typeface="Montserrat SemiBold"/>
              </a:rPr>
              <a:t>continuous data </a:t>
            </a:r>
            <a:r>
              <a:rPr lang="en-US" b="0" dirty="0">
                <a:solidFill>
                  <a:schemeClr val="accent1">
                    <a:lumMod val="50000"/>
                  </a:schemeClr>
                </a:solidFill>
                <a:latin typeface="Montserrat SemiBold"/>
              </a:rPr>
              <a:t>between </a:t>
            </a:r>
            <a:r>
              <a:rPr lang="en-US" b="0" u="sng" dirty="0">
                <a:solidFill>
                  <a:schemeClr val="accent1">
                    <a:lumMod val="50000"/>
                  </a:schemeClr>
                </a:solidFill>
                <a:latin typeface="Montserrat SemiBold"/>
              </a:rPr>
              <a:t>two groups</a:t>
            </a:r>
          </a:p>
          <a:p>
            <a:pPr algn="l"/>
            <a:r>
              <a:rPr lang="en-US" b="0" dirty="0">
                <a:solidFill>
                  <a:schemeClr val="accent1">
                    <a:lumMod val="50000"/>
                  </a:schemeClr>
                </a:solidFill>
                <a:latin typeface="Montserrat SemiBold"/>
                <a:sym typeface="Montserrat Regular"/>
              </a:rPr>
              <a:t>and determine if they are significantly different from each other.</a:t>
            </a:r>
          </a:p>
        </p:txBody>
      </p:sp>
      <p:sp>
        <p:nvSpPr>
          <p:cNvPr id="3" name="Foliennummernplatzhalter 2">
            <a:extLst>
              <a:ext uri="{FF2B5EF4-FFF2-40B4-BE49-F238E27FC236}">
                <a16:creationId xmlns:a16="http://schemas.microsoft.com/office/drawing/2014/main" id="{42D20ECE-2039-C159-5D83-E1BCD98B82C2}"/>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58</a:t>
            </a:fld>
            <a:endParaRPr lang="de-DE"/>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5" y="9375135"/>
            <a:ext cx="20170193" cy="12904205"/>
          </a:xfrm>
          <a:prstGeom prst="rect">
            <a:avLst/>
          </a:prstGeom>
          <a:ln w="25400">
            <a:solidFill>
              <a:schemeClr val="tx2"/>
            </a:solidFill>
          </a:ln>
        </p:spPr>
      </p:pic>
      <p:pic>
        <p:nvPicPr>
          <p:cNvPr id="11" name="Grafik 10">
            <a:extLst>
              <a:ext uri="{FF2B5EF4-FFF2-40B4-BE49-F238E27FC236}">
                <a16:creationId xmlns:a16="http://schemas.microsoft.com/office/drawing/2014/main" id="{41C56D70-DA6D-898D-CFE9-4713B1D30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0" y="9375135"/>
            <a:ext cx="20156369" cy="12895361"/>
          </a:xfrm>
          <a:prstGeom prst="rect">
            <a:avLst/>
          </a:prstGeom>
          <a:ln w="25400">
            <a:solidFill>
              <a:schemeClr val="tx2"/>
            </a:solidFill>
          </a:ln>
        </p:spPr>
      </p:pic>
      <p:sp>
        <p:nvSpPr>
          <p:cNvPr id="14" name="Rechteck 13">
            <a:extLst>
              <a:ext uri="{FF2B5EF4-FFF2-40B4-BE49-F238E27FC236}">
                <a16:creationId xmlns:a16="http://schemas.microsoft.com/office/drawing/2014/main" id="{3D3F156F-1933-6CBA-B71E-051E2E594383}"/>
              </a:ext>
            </a:extLst>
          </p:cNvPr>
          <p:cNvSpPr/>
          <p:nvPr/>
        </p:nvSpPr>
        <p:spPr>
          <a:xfrm>
            <a:off x="9726860" y="8328575"/>
            <a:ext cx="6835525" cy="1015663"/>
          </a:xfrm>
          <a:prstGeom prst="rect">
            <a:avLst/>
          </a:prstGeom>
          <a:solidFill>
            <a:srgbClr val="FFFF00"/>
          </a:solidFill>
          <a:ln>
            <a:solidFill>
              <a:schemeClr val="bg1">
                <a:lumMod val="75000"/>
              </a:schemeClr>
            </a:solidFill>
          </a:ln>
        </p:spPr>
        <p:txBody>
          <a:bodyPr wrap="none">
            <a:spAutoFit/>
          </a:bodyPr>
          <a:lstStyle/>
          <a:p>
            <a:pPr algn="r" fontAlgn="b"/>
            <a:r>
              <a:rPr lang="de-DE" dirty="0" err="1"/>
              <a:t>ttest_stat</a:t>
            </a:r>
            <a:r>
              <a:rPr lang="de-DE" dirty="0"/>
              <a:t> = 0.8897</a:t>
            </a:r>
            <a:endParaRPr lang="de-DE" b="0" dirty="0">
              <a:latin typeface="Calibri" panose="020F0502020204030204" pitchFamily="34" charset="0"/>
            </a:endParaRPr>
          </a:p>
        </p:txBody>
      </p:sp>
      <p:sp>
        <p:nvSpPr>
          <p:cNvPr id="15" name="Rechteck 14">
            <a:extLst>
              <a:ext uri="{FF2B5EF4-FFF2-40B4-BE49-F238E27FC236}">
                <a16:creationId xmlns:a16="http://schemas.microsoft.com/office/drawing/2014/main" id="{2FDE3ADA-BB3E-83A9-34E1-8FEE78F641FA}"/>
              </a:ext>
            </a:extLst>
          </p:cNvPr>
          <p:cNvSpPr/>
          <p:nvPr/>
        </p:nvSpPr>
        <p:spPr>
          <a:xfrm>
            <a:off x="31684128" y="8276444"/>
            <a:ext cx="6835526" cy="1015663"/>
          </a:xfrm>
          <a:prstGeom prst="rect">
            <a:avLst/>
          </a:prstGeom>
          <a:solidFill>
            <a:srgbClr val="FFFF00"/>
          </a:solidFill>
          <a:ln>
            <a:solidFill>
              <a:schemeClr val="bg1">
                <a:lumMod val="75000"/>
              </a:schemeClr>
            </a:solidFill>
          </a:ln>
        </p:spPr>
        <p:txBody>
          <a:bodyPr wrap="none">
            <a:spAutoFit/>
          </a:bodyPr>
          <a:lstStyle/>
          <a:p>
            <a:pPr algn="r" fontAlgn="b"/>
            <a:r>
              <a:rPr lang="de-DE" dirty="0" err="1"/>
              <a:t>ttest_stat</a:t>
            </a:r>
            <a:r>
              <a:rPr lang="de-DE" dirty="0"/>
              <a:t> = 2.9389</a:t>
            </a:r>
            <a:endParaRPr lang="de-DE" b="0" dirty="0">
              <a:latin typeface="Calibri" panose="020F0502020204030204" pitchFamily="34" charset="0"/>
            </a:endParaRPr>
          </a:p>
        </p:txBody>
      </p:sp>
      <p:sp>
        <p:nvSpPr>
          <p:cNvPr id="16" name="Rechteck 15">
            <a:extLst>
              <a:ext uri="{FF2B5EF4-FFF2-40B4-BE49-F238E27FC236}">
                <a16:creationId xmlns:a16="http://schemas.microsoft.com/office/drawing/2014/main" id="{6926536B-CC9B-7FF2-837C-8B2CD230F462}"/>
              </a:ext>
            </a:extLst>
          </p:cNvPr>
          <p:cNvSpPr/>
          <p:nvPr/>
        </p:nvSpPr>
        <p:spPr>
          <a:xfrm>
            <a:off x="17687324" y="7094575"/>
            <a:ext cx="11043408" cy="1015663"/>
          </a:xfrm>
          <a:prstGeom prst="rect">
            <a:avLst/>
          </a:prstGeom>
          <a:solidFill>
            <a:srgbClr val="FFC000"/>
          </a:solidFill>
          <a:ln>
            <a:solidFill>
              <a:schemeClr val="bg1">
                <a:lumMod val="75000"/>
              </a:schemeClr>
            </a:solidFill>
          </a:ln>
        </p:spPr>
        <p:txBody>
          <a:bodyPr wrap="none">
            <a:spAutoFit/>
          </a:bodyPr>
          <a:lstStyle/>
          <a:p>
            <a:pPr algn="r" fontAlgn="b"/>
            <a:r>
              <a:rPr lang="de-DE" dirty="0"/>
              <a:t>Critical </a:t>
            </a:r>
            <a:r>
              <a:rPr lang="de-DE" dirty="0" err="1"/>
              <a:t>value</a:t>
            </a:r>
            <a:r>
              <a:rPr lang="de-DE" dirty="0"/>
              <a:t>: 2.001 (2-sided!)</a:t>
            </a:r>
            <a:endParaRPr lang="de-DE" b="0" dirty="0">
              <a:latin typeface="Calibri" panose="020F0502020204030204" pitchFamily="34" charset="0"/>
            </a:endParaRPr>
          </a:p>
        </p:txBody>
      </p:sp>
      <p:sp>
        <p:nvSpPr>
          <p:cNvPr id="19" name="Rechteck 18">
            <a:extLst>
              <a:ext uri="{FF2B5EF4-FFF2-40B4-BE49-F238E27FC236}">
                <a16:creationId xmlns:a16="http://schemas.microsoft.com/office/drawing/2014/main" id="{966FA685-5801-DCF6-0595-426AE07E2241}"/>
              </a:ext>
            </a:extLst>
          </p:cNvPr>
          <p:cNvSpPr/>
          <p:nvPr/>
        </p:nvSpPr>
        <p:spPr>
          <a:xfrm>
            <a:off x="3038836" y="22745244"/>
            <a:ext cx="20170192" cy="1569660"/>
          </a:xfrm>
          <a:prstGeom prst="rect">
            <a:avLst/>
          </a:prstGeom>
        </p:spPr>
        <p:txBody>
          <a:bodyPr wrap="square">
            <a:spAutoFit/>
          </a:bodyPr>
          <a:lstStyle/>
          <a:p>
            <a:pPr algn="l" fontAlgn="base"/>
            <a:r>
              <a:rPr lang="en-US" sz="4800" dirty="0">
                <a:solidFill>
                  <a:schemeClr val="tx1"/>
                </a:solidFill>
              </a:rPr>
              <a:t>H0: </a:t>
            </a:r>
          </a:p>
          <a:p>
            <a:pPr algn="l" fontAlgn="base"/>
            <a:r>
              <a:rPr lang="en-US" sz="4800" b="0" dirty="0">
                <a:solidFill>
                  <a:schemeClr val="tx1"/>
                </a:solidFill>
              </a:rPr>
              <a:t>There is no evidence that subgroup B stays longer on the website …</a:t>
            </a:r>
          </a:p>
        </p:txBody>
      </p:sp>
      <p:sp>
        <p:nvSpPr>
          <p:cNvPr id="20" name="Rechteck 19">
            <a:extLst>
              <a:ext uri="{FF2B5EF4-FFF2-40B4-BE49-F238E27FC236}">
                <a16:creationId xmlns:a16="http://schemas.microsoft.com/office/drawing/2014/main" id="{5FBA9091-40B7-1FD8-65F8-76F8346A16D1}"/>
              </a:ext>
            </a:extLst>
          </p:cNvPr>
          <p:cNvSpPr/>
          <p:nvPr/>
        </p:nvSpPr>
        <p:spPr>
          <a:xfrm>
            <a:off x="26342941" y="22745244"/>
            <a:ext cx="18621688" cy="1569660"/>
          </a:xfrm>
          <a:prstGeom prst="rect">
            <a:avLst/>
          </a:prstGeom>
        </p:spPr>
        <p:txBody>
          <a:bodyPr wrap="square">
            <a:spAutoFit/>
          </a:bodyPr>
          <a:lstStyle/>
          <a:p>
            <a:pPr algn="l" fontAlgn="base"/>
            <a:r>
              <a:rPr lang="en-US" sz="4800" dirty="0">
                <a:solidFill>
                  <a:schemeClr val="tx1"/>
                </a:solidFill>
              </a:rPr>
              <a:t>H1: </a:t>
            </a:r>
          </a:p>
          <a:p>
            <a:pPr algn="l" fontAlgn="base"/>
            <a:r>
              <a:rPr lang="en-US" sz="4800" b="0" dirty="0">
                <a:solidFill>
                  <a:schemeClr val="tx1"/>
                </a:solidFill>
              </a:rPr>
              <a:t>There is evidence that subgroup B stays longer on the website …</a:t>
            </a:r>
          </a:p>
        </p:txBody>
      </p:sp>
    </p:spTree>
    <p:extLst>
      <p:ext uri="{BB962C8B-B14F-4D97-AF65-F5344CB8AC3E}">
        <p14:creationId xmlns:p14="http://schemas.microsoft.com/office/powerpoint/2010/main" val="129115574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8F50EDF3-B679-C033-6895-4092FEEF6A90}"/>
              </a:ext>
            </a:extLst>
          </p:cNvPr>
          <p:cNvSpPr txBox="1"/>
          <p:nvPr/>
        </p:nvSpPr>
        <p:spPr>
          <a:xfrm>
            <a:off x="3038836" y="2141359"/>
            <a:ext cx="1310134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Paired</a:t>
            </a:r>
            <a:r>
              <a:rPr lang="de-DE" sz="15000" dirty="0">
                <a:solidFill>
                  <a:schemeClr val="tx1"/>
                </a:solidFill>
              </a:rPr>
              <a:t> t-tests</a:t>
            </a:r>
          </a:p>
        </p:txBody>
      </p:sp>
      <p:sp>
        <p:nvSpPr>
          <p:cNvPr id="5" name="Shape">
            <a:extLst>
              <a:ext uri="{FF2B5EF4-FFF2-40B4-BE49-F238E27FC236}">
                <a16:creationId xmlns:a16="http://schemas.microsoft.com/office/drawing/2014/main" id="{DE8ABCF4-E707-3186-02A0-3E65BC6CA7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11769262-74C4-46EE-8C83-71D20AA4934D}"/>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are used when you want to compare the means of continuous data for the same group at two different times or under two different conditions</a:t>
            </a:r>
          </a:p>
        </p:txBody>
      </p:sp>
      <p:sp>
        <p:nvSpPr>
          <p:cNvPr id="3" name="Foliennummernplatzhalter 2">
            <a:extLst>
              <a:ext uri="{FF2B5EF4-FFF2-40B4-BE49-F238E27FC236}">
                <a16:creationId xmlns:a16="http://schemas.microsoft.com/office/drawing/2014/main" id="{42D20ECE-2039-C159-5D83-E1BCD98B82C2}"/>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59</a:t>
            </a:fld>
            <a:endParaRPr lang="de-DE"/>
          </a:p>
        </p:txBody>
      </p:sp>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A922A698-F651-2CA8-6E1B-DF216CC3E1F0}"/>
                  </a:ext>
                </a:extLst>
              </p:cNvPr>
              <p:cNvSpPr txBox="1"/>
              <p:nvPr/>
            </p:nvSpPr>
            <p:spPr>
              <a:xfrm>
                <a:off x="13347420" y="7314069"/>
                <a:ext cx="25242370" cy="665079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The formula for the t-statistic in a paired t-test is:</a:t>
                </a:r>
              </a:p>
              <a:p>
                <a:pPr algn="l"/>
                <a:r>
                  <a:rPr lang="en-US" dirty="0">
                    <a:solidFill>
                      <a:srgbClr val="374151"/>
                    </a:solidFill>
                    <a:latin typeface="Söhne"/>
                  </a:rPr>
                  <a:t> </a:t>
                </a:r>
                <a14:m>
                  <m:oMath xmlns:m="http://schemas.openxmlformats.org/officeDocument/2006/math">
                    <m:r>
                      <a:rPr kumimoji="0" lang="de-DE" sz="60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𝒕</m:t>
                    </m:r>
                    <m:r>
                      <a:rPr kumimoji="0" lang="de-DE" sz="6000" b="1" i="1" u="none" strike="noStrike" cap="none" spc="0" normalizeH="0" baseline="0" smtClean="0">
                        <a:ln>
                          <a:noFill/>
                        </a:ln>
                        <a:solidFill>
                          <a:srgbClr val="000000"/>
                        </a:solidFill>
                        <a:effectLst/>
                        <a:uFillTx/>
                        <a:latin typeface="Cambria Math" panose="02040503050406030204" pitchFamily="18" charset="0"/>
                        <a:ea typeface="Helvetica Neue"/>
                        <a:cs typeface="Helvetica Neue"/>
                        <a:sym typeface="Helvetica Neue"/>
                      </a:rPr>
                      <m:t>=</m:t>
                    </m:r>
                    <m:f>
                      <m:f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acc>
                          <m:accPr>
                            <m:chr m:val="̅"/>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acc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𝑫</m:t>
                            </m:r>
                          </m:e>
                        </m:acc>
                      </m:num>
                      <m:den>
                        <m:f>
                          <m:fPr>
                            <m:type m:val="skw"/>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sSub>
                              <m:sSub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𝒔</m:t>
                                </m:r>
                              </m:e>
                              <m:sub>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𝑫</m:t>
                                </m:r>
                              </m:sub>
                            </m:sSub>
                          </m:num>
                          <m:den>
                            <m:rad>
                              <m:radPr>
                                <m:degHide m:val="on"/>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radPr>
                              <m:deg/>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𝒏</m:t>
                                </m:r>
                              </m:e>
                            </m:rad>
                          </m:den>
                        </m:f>
                      </m:den>
                    </m:f>
                  </m:oMath>
                </a14:m>
                <a:r>
                  <a:rPr lang="en-US" dirty="0">
                    <a:solidFill>
                      <a:srgbClr val="374151"/>
                    </a:solidFill>
                    <a:latin typeface="Söhne"/>
                  </a:rPr>
                  <a:t> </a:t>
                </a:r>
              </a:p>
              <a:p>
                <a:pPr algn="l"/>
                <a:r>
                  <a:rPr lang="en-US" dirty="0">
                    <a:solidFill>
                      <a:srgbClr val="374151"/>
                    </a:solidFill>
                    <a:latin typeface="Söhne"/>
                  </a:rPr>
                  <a:t>With:</a:t>
                </a:r>
              </a:p>
              <a:p>
                <a:pPr marL="857250" indent="-857250" algn="l">
                  <a:buFont typeface="Arial" panose="020B0604020202020204" pitchFamily="34" charset="0"/>
                  <a:buChar char="•"/>
                </a:pPr>
                <a14:m>
                  <m:oMath xmlns:m="http://schemas.openxmlformats.org/officeDocument/2006/math">
                    <m:acc>
                      <m:accPr>
                        <m:chr m:val="̅"/>
                        <m:ctrlPr>
                          <a:rPr lang="en-US" sz="4800" b="0" i="1">
                            <a:solidFill>
                              <a:srgbClr val="374151"/>
                            </a:solidFill>
                            <a:latin typeface="Cambria Math" panose="02040503050406030204" pitchFamily="18" charset="0"/>
                          </a:rPr>
                        </m:ctrlPr>
                      </m:accPr>
                      <m:e>
                        <m:r>
                          <m:rPr>
                            <m:sty m:val="p"/>
                          </m:rPr>
                          <a:rPr lang="de-DE" sz="4800" b="0" i="1" smtClean="0">
                            <a:solidFill>
                              <a:srgbClr val="374151"/>
                            </a:solidFill>
                            <a:latin typeface="Cambria Math" panose="02040503050406030204" pitchFamily="18" charset="0"/>
                          </a:rPr>
                          <m:t>D</m:t>
                        </m:r>
                      </m:e>
                    </m:acc>
                  </m:oMath>
                </a14:m>
                <a:r>
                  <a:rPr lang="en-US" sz="4800" b="0" dirty="0">
                    <a:solidFill>
                      <a:srgbClr val="374151"/>
                    </a:solidFill>
                    <a:latin typeface="Söhne"/>
                  </a:rPr>
                  <a:t> is the mean of the differences between the paired observations.</a:t>
                </a:r>
              </a:p>
              <a:p>
                <a:pPr marL="857250" indent="-857250" algn="l">
                  <a:buFont typeface="Arial" panose="020B0604020202020204" pitchFamily="34" charset="0"/>
                  <a:buChar char="•"/>
                </a:pPr>
                <a14:m>
                  <m:oMath xmlns:m="http://schemas.openxmlformats.org/officeDocument/2006/math">
                    <m:sSub>
                      <m:sSubPr>
                        <m:ctrlPr>
                          <a:rPr lang="en-US" sz="4800" b="0" i="1">
                            <a:solidFill>
                              <a:srgbClr val="374151"/>
                            </a:solidFill>
                            <a:latin typeface="Cambria Math" panose="02040503050406030204" pitchFamily="18" charset="0"/>
                          </a:rPr>
                        </m:ctrlPr>
                      </m:sSubPr>
                      <m:e>
                        <m:r>
                          <m:rPr>
                            <m:sty m:val="p"/>
                          </m:rPr>
                          <a:rPr lang="de-DE" sz="4800" b="0" i="1" smtClean="0">
                            <a:solidFill>
                              <a:srgbClr val="374151"/>
                            </a:solidFill>
                            <a:latin typeface="Cambria Math" panose="02040503050406030204" pitchFamily="18" charset="0"/>
                          </a:rPr>
                          <m:t>s</m:t>
                        </m:r>
                      </m:e>
                      <m:sub>
                        <m:r>
                          <m:rPr>
                            <m:sty m:val="p"/>
                          </m:rPr>
                          <a:rPr lang="de-DE" sz="4800" b="0" i="1" smtClean="0">
                            <a:solidFill>
                              <a:srgbClr val="374151"/>
                            </a:solidFill>
                            <a:latin typeface="Cambria Math" panose="02040503050406030204" pitchFamily="18" charset="0"/>
                          </a:rPr>
                          <m:t>D</m:t>
                        </m:r>
                      </m:sub>
                    </m:sSub>
                  </m:oMath>
                </a14:m>
                <a:r>
                  <a:rPr lang="en-US" sz="4800" b="0" dirty="0">
                    <a:solidFill>
                      <a:srgbClr val="374151"/>
                    </a:solidFill>
                    <a:latin typeface="Söhne"/>
                  </a:rPr>
                  <a:t>is the standard deviation of the differences between the paired observations.</a:t>
                </a:r>
              </a:p>
              <a:p>
                <a:pPr marL="857250" indent="-857250" algn="l">
                  <a:buFont typeface="Arial" panose="020B0604020202020204" pitchFamily="34" charset="0"/>
                  <a:buChar char="•"/>
                </a:pPr>
                <a14:m>
                  <m:oMath xmlns:m="http://schemas.openxmlformats.org/officeDocument/2006/math">
                    <m:r>
                      <m:rPr>
                        <m:sty m:val="p"/>
                      </m:rPr>
                      <a:rPr lang="de-DE" sz="4800" b="0" i="1" smtClean="0">
                        <a:solidFill>
                          <a:srgbClr val="374151"/>
                        </a:solidFill>
                        <a:latin typeface="Cambria Math" panose="02040503050406030204" pitchFamily="18" charset="0"/>
                      </a:rPr>
                      <m:t>n</m:t>
                    </m:r>
                  </m:oMath>
                </a14:m>
                <a:r>
                  <a:rPr lang="en-US" sz="4800" b="0" dirty="0">
                    <a:solidFill>
                      <a:srgbClr val="374151"/>
                    </a:solidFill>
                    <a:latin typeface="Söhne"/>
                  </a:rPr>
                  <a:t> is the number of pairs.</a:t>
                </a:r>
              </a:p>
              <a:p>
                <a:pPr marL="857250" indent="-857250" algn="l">
                  <a:buFont typeface="Arial" panose="020B0604020202020204" pitchFamily="34" charset="0"/>
                  <a:buChar char="•"/>
                </a:pPr>
                <a:r>
                  <a:rPr lang="en-US" sz="4800" dirty="0">
                    <a:latin typeface="Söhne"/>
                  </a:rPr>
                  <a:t>Degrees of freedom: </a:t>
                </a:r>
                <a14:m>
                  <m:oMath xmlns:m="http://schemas.openxmlformats.org/officeDocument/2006/math">
                    <m:r>
                      <a:rPr lang="de-DE" sz="4800" b="1" i="1">
                        <a:latin typeface="Cambria Math" panose="02040503050406030204" pitchFamily="18" charset="0"/>
                      </a:rPr>
                      <m:t>𝐝𝐟</m:t>
                    </m:r>
                    <m:r>
                      <a:rPr lang="de-DE" sz="4800" b="1">
                        <a:latin typeface="Cambria Math" panose="02040503050406030204" pitchFamily="18" charset="0"/>
                      </a:rPr>
                      <m:t>=</m:t>
                    </m:r>
                    <m:r>
                      <a:rPr lang="de-DE" sz="4800" b="1" i="0" smtClean="0">
                        <a:latin typeface="Cambria Math" panose="02040503050406030204" pitchFamily="18" charset="0"/>
                      </a:rPr>
                      <m:t>𝐧</m:t>
                    </m:r>
                    <m:r>
                      <a:rPr lang="de-DE" sz="4800" b="1" i="0" smtClean="0">
                        <a:latin typeface="Cambria Math" panose="02040503050406030204" pitchFamily="18" charset="0"/>
                      </a:rPr>
                      <m:t>−</m:t>
                    </m:r>
                    <m:r>
                      <a:rPr lang="de-DE" sz="4800" b="1" i="0" smtClean="0">
                        <a:latin typeface="Cambria Math" panose="02040503050406030204" pitchFamily="18" charset="0"/>
                      </a:rPr>
                      <m:t>𝟏</m:t>
                    </m:r>
                  </m:oMath>
                </a14:m>
                <a:endParaRPr lang="en-US" sz="4800" dirty="0">
                  <a:latin typeface="Söhne"/>
                </a:endParaRPr>
              </a:p>
            </p:txBody>
          </p:sp>
        </mc:Choice>
        <mc:Fallback xmlns="">
          <p:sp>
            <p:nvSpPr>
              <p:cNvPr id="16" name="Textfeld 15">
                <a:extLst>
                  <a:ext uri="{FF2B5EF4-FFF2-40B4-BE49-F238E27FC236}">
                    <a16:creationId xmlns:a16="http://schemas.microsoft.com/office/drawing/2014/main" id="{A922A698-F651-2CA8-6E1B-DF216CC3E1F0}"/>
                  </a:ext>
                </a:extLst>
              </p:cNvPr>
              <p:cNvSpPr txBox="1">
                <a:spLocks noRot="1" noChangeAspect="1" noMove="1" noResize="1" noEditPoints="1" noAdjustHandles="1" noChangeArrowheads="1" noChangeShapeType="1" noTextEdit="1"/>
              </p:cNvSpPr>
              <p:nvPr/>
            </p:nvSpPr>
            <p:spPr>
              <a:xfrm>
                <a:off x="13347420" y="7314069"/>
                <a:ext cx="25242370" cy="6650795"/>
              </a:xfrm>
              <a:prstGeom prst="rect">
                <a:avLst/>
              </a:prstGeom>
              <a:blipFill>
                <a:blip r:embed="rId2"/>
                <a:stretch>
                  <a:fillRect l="-1473" t="-2841" b="-3941"/>
                </a:stretch>
              </a:blipFill>
              <a:ln w="25400" cap="flat">
                <a:noFill/>
                <a:miter lim="400000"/>
              </a:ln>
              <a:effectLst/>
            </p:spPr>
            <p:txBody>
              <a:bodyPr/>
              <a:lstStyle/>
              <a:p>
                <a:r>
                  <a:rPr lang="de-DE">
                    <a:noFill/>
                  </a:rPr>
                  <a:t> </a:t>
                </a:r>
              </a:p>
            </p:txBody>
          </p:sp>
        </mc:Fallback>
      </mc:AlternateContent>
      <p:sp>
        <p:nvSpPr>
          <p:cNvPr id="9" name="Textfeld 8">
            <a:extLst>
              <a:ext uri="{FF2B5EF4-FFF2-40B4-BE49-F238E27FC236}">
                <a16:creationId xmlns:a16="http://schemas.microsoft.com/office/drawing/2014/main" id="{E8222292-FE9B-195C-7EB3-E159117C2610}"/>
              </a:ext>
            </a:extLst>
          </p:cNvPr>
          <p:cNvSpPr txBox="1"/>
          <p:nvPr/>
        </p:nvSpPr>
        <p:spPr>
          <a:xfrm>
            <a:off x="3038836" y="17862090"/>
            <a:ext cx="16916401" cy="62478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dirty="0">
                <a:solidFill>
                  <a:srgbClr val="374151"/>
                </a:solidFill>
                <a:latin typeface="Söhne"/>
              </a:rPr>
              <a:t>Variant A: No significant difference</a:t>
            </a:r>
            <a:endParaRPr lang="de-DE" dirty="0"/>
          </a:p>
          <a:p>
            <a:pPr algn="l">
              <a:spcAft>
                <a:spcPts val="1200"/>
              </a:spcAft>
            </a:pPr>
            <a:endParaRPr lang="de-DE" dirty="0"/>
          </a:p>
          <a:p>
            <a:pPr algn="l">
              <a:spcAft>
                <a:spcPts val="1200"/>
              </a:spcAft>
            </a:pPr>
            <a:r>
              <a:rPr lang="de-DE" sz="4400" b="0" dirty="0"/>
              <a:t># </a:t>
            </a:r>
            <a:r>
              <a:rPr lang="de-DE" sz="4400" b="0" dirty="0" err="1"/>
              <a:t>Randomly</a:t>
            </a:r>
            <a:r>
              <a:rPr lang="de-DE" sz="4400" b="0" dirty="0"/>
              <a:t> </a:t>
            </a:r>
            <a:r>
              <a:rPr lang="de-DE" sz="4400" b="0" dirty="0" err="1"/>
              <a:t>generating</a:t>
            </a:r>
            <a:r>
              <a:rPr lang="de-DE" sz="4400" b="0" dirty="0"/>
              <a:t> </a:t>
            </a:r>
            <a:r>
              <a:rPr lang="de-DE" sz="4400" b="0" dirty="0" err="1"/>
              <a:t>test</a:t>
            </a:r>
            <a:r>
              <a:rPr lang="de-DE" sz="4400" b="0" dirty="0"/>
              <a:t> </a:t>
            </a:r>
            <a:r>
              <a:rPr lang="de-DE" sz="4400" b="0" dirty="0" err="1"/>
              <a:t>scores</a:t>
            </a:r>
            <a:r>
              <a:rPr lang="de-DE" sz="4400" b="0" dirty="0"/>
              <a:t> </a:t>
            </a:r>
            <a:r>
              <a:rPr lang="de-DE" sz="4400" b="0" dirty="0" err="1"/>
              <a:t>for</a:t>
            </a:r>
            <a:r>
              <a:rPr lang="de-DE" sz="4400" b="0" dirty="0"/>
              <a:t> Group A and Group B</a:t>
            </a:r>
          </a:p>
          <a:p>
            <a:pPr algn="l">
              <a:spcAft>
                <a:spcPts val="1200"/>
              </a:spcAft>
            </a:pPr>
            <a:r>
              <a:rPr lang="de-DE" sz="4400" b="0" dirty="0" err="1"/>
              <a:t>np.random.seed</a:t>
            </a:r>
            <a:r>
              <a:rPr lang="de-DE" sz="4400" b="0" dirty="0"/>
              <a:t>(0)  # </a:t>
            </a:r>
            <a:r>
              <a:rPr lang="de-DE" sz="4400" b="0" dirty="0" err="1"/>
              <a:t>for</a:t>
            </a:r>
            <a:r>
              <a:rPr lang="de-DE" sz="4400" b="0" dirty="0"/>
              <a:t> </a:t>
            </a:r>
            <a:r>
              <a:rPr lang="de-DE" sz="4400" b="0" dirty="0" err="1"/>
              <a:t>reproducibility</a:t>
            </a:r>
            <a:endParaRPr lang="de-DE" sz="4400" b="0" dirty="0"/>
          </a:p>
          <a:p>
            <a:pPr algn="l">
              <a:spcAft>
                <a:spcPts val="1200"/>
              </a:spcAft>
            </a:pPr>
            <a:r>
              <a:rPr lang="de-DE" sz="4400" b="0" dirty="0" err="1"/>
              <a:t>group_A_scores</a:t>
            </a:r>
            <a:r>
              <a:rPr lang="de-DE" sz="4400" b="0" dirty="0"/>
              <a:t> = </a:t>
            </a:r>
            <a:r>
              <a:rPr lang="de-DE" sz="4400" b="0" dirty="0" err="1"/>
              <a:t>np.random.normal</a:t>
            </a:r>
            <a:r>
              <a:rPr lang="de-DE" sz="4400" dirty="0"/>
              <a:t>(75, 10, 30) </a:t>
            </a:r>
          </a:p>
          <a:p>
            <a:pPr algn="l">
              <a:spcAft>
                <a:spcPts val="1200"/>
              </a:spcAft>
            </a:pPr>
            <a:r>
              <a:rPr lang="de-DE" sz="4400" b="0" dirty="0" err="1"/>
              <a:t>group_B_scores</a:t>
            </a:r>
            <a:r>
              <a:rPr lang="de-DE" sz="4400" b="0" dirty="0"/>
              <a:t> = </a:t>
            </a:r>
            <a:r>
              <a:rPr lang="de-DE" sz="4400" b="0" dirty="0" err="1"/>
              <a:t>np.random.normal</a:t>
            </a:r>
            <a:r>
              <a:rPr lang="de-DE" sz="4400" dirty="0"/>
              <a:t>(80, 10, 30) </a:t>
            </a:r>
          </a:p>
          <a:p>
            <a:pPr algn="l">
              <a:spcAft>
                <a:spcPts val="1200"/>
              </a:spcAft>
            </a:pPr>
            <a:r>
              <a:rPr lang="de-DE" sz="4400" b="0" dirty="0">
                <a:sym typeface="Wingdings" panose="05000000000000000000" pitchFamily="2" charset="2"/>
              </a:rPr>
              <a:t> </a:t>
            </a:r>
            <a:r>
              <a:rPr lang="de-DE" sz="4400" b="0" dirty="0" err="1">
                <a:sym typeface="Wingdings" panose="05000000000000000000" pitchFamily="2" charset="2"/>
              </a:rPr>
              <a:t>df</a:t>
            </a:r>
            <a:r>
              <a:rPr lang="de-DE" sz="4400" b="0" dirty="0">
                <a:sym typeface="Wingdings" panose="05000000000000000000" pitchFamily="2" charset="2"/>
              </a:rPr>
              <a:t> = 29</a:t>
            </a:r>
            <a:endParaRPr lang="de-DE" sz="4400" b="0" dirty="0"/>
          </a:p>
        </p:txBody>
      </p:sp>
      <p:sp>
        <p:nvSpPr>
          <p:cNvPr id="10" name="Textfeld 9">
            <a:extLst>
              <a:ext uri="{FF2B5EF4-FFF2-40B4-BE49-F238E27FC236}">
                <a16:creationId xmlns:a16="http://schemas.microsoft.com/office/drawing/2014/main" id="{1A0762BF-8FFA-4606-15AA-B68076E740AA}"/>
              </a:ext>
            </a:extLst>
          </p:cNvPr>
          <p:cNvSpPr txBox="1"/>
          <p:nvPr/>
        </p:nvSpPr>
        <p:spPr>
          <a:xfrm>
            <a:off x="27925775" y="17846445"/>
            <a:ext cx="16916401" cy="624786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dirty="0">
                <a:solidFill>
                  <a:srgbClr val="374151"/>
                </a:solidFill>
                <a:latin typeface="Söhne"/>
              </a:rPr>
              <a:t>Variant B: Significant difference</a:t>
            </a:r>
            <a:endParaRPr lang="de-DE" dirty="0"/>
          </a:p>
          <a:p>
            <a:pPr algn="l">
              <a:spcAft>
                <a:spcPts val="1200"/>
              </a:spcAft>
            </a:pPr>
            <a:endParaRPr lang="de-DE" dirty="0"/>
          </a:p>
          <a:p>
            <a:pPr algn="l">
              <a:spcAft>
                <a:spcPts val="1200"/>
              </a:spcAft>
            </a:pPr>
            <a:r>
              <a:rPr lang="de-DE" sz="4400" b="0" dirty="0"/>
              <a:t># </a:t>
            </a:r>
            <a:r>
              <a:rPr lang="de-DE" sz="4400" b="0" dirty="0" err="1"/>
              <a:t>Randomly</a:t>
            </a:r>
            <a:r>
              <a:rPr lang="de-DE" sz="4400" b="0" dirty="0"/>
              <a:t> </a:t>
            </a:r>
            <a:r>
              <a:rPr lang="de-DE" sz="4400" b="0" dirty="0" err="1"/>
              <a:t>generating</a:t>
            </a:r>
            <a:r>
              <a:rPr lang="de-DE" sz="4400" b="0" dirty="0"/>
              <a:t> </a:t>
            </a:r>
            <a:r>
              <a:rPr lang="de-DE" sz="4400" b="0" dirty="0" err="1"/>
              <a:t>test</a:t>
            </a:r>
            <a:r>
              <a:rPr lang="de-DE" sz="4400" b="0" dirty="0"/>
              <a:t> </a:t>
            </a:r>
            <a:r>
              <a:rPr lang="de-DE" sz="4400" b="0" dirty="0" err="1"/>
              <a:t>scores</a:t>
            </a:r>
            <a:r>
              <a:rPr lang="de-DE" sz="4400" b="0" dirty="0"/>
              <a:t> </a:t>
            </a:r>
            <a:r>
              <a:rPr lang="de-DE" sz="4400" b="0" dirty="0" err="1"/>
              <a:t>for</a:t>
            </a:r>
            <a:r>
              <a:rPr lang="de-DE" sz="4400" b="0" dirty="0"/>
              <a:t> Group A and Group B</a:t>
            </a:r>
          </a:p>
          <a:p>
            <a:pPr algn="l">
              <a:spcAft>
                <a:spcPts val="1200"/>
              </a:spcAft>
            </a:pPr>
            <a:r>
              <a:rPr lang="de-DE" sz="4400" b="0" dirty="0" err="1"/>
              <a:t>np.random.seed</a:t>
            </a:r>
            <a:r>
              <a:rPr lang="de-DE" sz="4400" b="0" dirty="0"/>
              <a:t>(0)  # </a:t>
            </a:r>
            <a:r>
              <a:rPr lang="de-DE" sz="4400" b="0" dirty="0" err="1"/>
              <a:t>for</a:t>
            </a:r>
            <a:r>
              <a:rPr lang="de-DE" sz="4400" b="0" dirty="0"/>
              <a:t> </a:t>
            </a:r>
            <a:r>
              <a:rPr lang="de-DE" sz="4400" b="0" dirty="0" err="1"/>
              <a:t>reproducibility</a:t>
            </a:r>
            <a:endParaRPr lang="de-DE" sz="4400" b="0" dirty="0"/>
          </a:p>
          <a:p>
            <a:pPr algn="l">
              <a:spcAft>
                <a:spcPts val="1200"/>
              </a:spcAft>
            </a:pPr>
            <a:r>
              <a:rPr lang="de-DE" sz="4400" b="0" dirty="0" err="1"/>
              <a:t>group_A_scores</a:t>
            </a:r>
            <a:r>
              <a:rPr lang="de-DE" sz="4400" b="0" dirty="0"/>
              <a:t> = </a:t>
            </a:r>
            <a:r>
              <a:rPr lang="de-DE" sz="4400" b="0" dirty="0" err="1"/>
              <a:t>np.random.normal</a:t>
            </a:r>
            <a:r>
              <a:rPr lang="de-DE" sz="4400" dirty="0"/>
              <a:t>(75, 10, 30) </a:t>
            </a:r>
          </a:p>
          <a:p>
            <a:pPr algn="l">
              <a:spcAft>
                <a:spcPts val="1200"/>
              </a:spcAft>
            </a:pPr>
            <a:r>
              <a:rPr lang="de-DE" sz="4400" b="0" dirty="0" err="1"/>
              <a:t>group_B_scores</a:t>
            </a:r>
            <a:r>
              <a:rPr lang="de-DE" sz="4400" b="0" dirty="0"/>
              <a:t> = </a:t>
            </a:r>
            <a:r>
              <a:rPr lang="de-DE" sz="4400" b="0" dirty="0" err="1"/>
              <a:t>np.random.normal</a:t>
            </a:r>
            <a:r>
              <a:rPr lang="de-DE" sz="4400" dirty="0"/>
              <a:t>(100, 10, 30) </a:t>
            </a:r>
          </a:p>
          <a:p>
            <a:pPr algn="l">
              <a:spcAft>
                <a:spcPts val="1200"/>
              </a:spcAft>
            </a:pPr>
            <a:r>
              <a:rPr lang="de-DE" sz="4400" b="0" dirty="0">
                <a:sym typeface="Wingdings" panose="05000000000000000000" pitchFamily="2" charset="2"/>
              </a:rPr>
              <a:t> </a:t>
            </a:r>
            <a:r>
              <a:rPr lang="de-DE" sz="4400" b="0" dirty="0" err="1">
                <a:sym typeface="Wingdings" panose="05000000000000000000" pitchFamily="2" charset="2"/>
              </a:rPr>
              <a:t>df</a:t>
            </a:r>
            <a:r>
              <a:rPr lang="de-DE" sz="4400" b="0" dirty="0">
                <a:sym typeface="Wingdings" panose="05000000000000000000" pitchFamily="2" charset="2"/>
              </a:rPr>
              <a:t> = 29</a:t>
            </a:r>
            <a:endParaRPr lang="de-DE" sz="4400" b="0" dirty="0"/>
          </a:p>
        </p:txBody>
      </p:sp>
    </p:spTree>
    <p:extLst>
      <p:ext uri="{BB962C8B-B14F-4D97-AF65-F5344CB8AC3E}">
        <p14:creationId xmlns:p14="http://schemas.microsoft.com/office/powerpoint/2010/main" val="191386199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first slide">
            <a:extLst>
              <a:ext uri="{FF2B5EF4-FFF2-40B4-BE49-F238E27FC236}">
                <a16:creationId xmlns:a16="http://schemas.microsoft.com/office/drawing/2014/main" id="{56293F23-5A14-58B1-92E0-58AB8FDB2DF1}"/>
              </a:ext>
            </a:extLst>
          </p:cNvPr>
          <p:cNvSpPr txBox="1"/>
          <p:nvPr/>
        </p:nvSpPr>
        <p:spPr>
          <a:xfrm>
            <a:off x="3038836" y="2141359"/>
            <a:ext cx="30761626"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Measures</a:t>
            </a:r>
            <a:r>
              <a:rPr lang="de-DE" sz="15000" dirty="0">
                <a:solidFill>
                  <a:schemeClr val="tx1"/>
                </a:solidFill>
              </a:rPr>
              <a:t> </a:t>
            </a:r>
            <a:r>
              <a:rPr lang="de-DE" sz="15000" dirty="0" err="1">
                <a:solidFill>
                  <a:schemeClr val="tx1"/>
                </a:solidFill>
              </a:rPr>
              <a:t>of</a:t>
            </a:r>
            <a:r>
              <a:rPr lang="de-DE" sz="15000" dirty="0">
                <a:solidFill>
                  <a:schemeClr val="tx1"/>
                </a:solidFill>
              </a:rPr>
              <a:t> Central </a:t>
            </a:r>
            <a:r>
              <a:rPr lang="de-DE" sz="15000" dirty="0" err="1">
                <a:solidFill>
                  <a:schemeClr val="tx1"/>
                </a:solidFill>
              </a:rPr>
              <a:t>Tendency</a:t>
            </a:r>
            <a:endParaRPr lang="de-DE" sz="15000" dirty="0">
              <a:solidFill>
                <a:schemeClr val="tx1"/>
              </a:solidFill>
            </a:endParaRPr>
          </a:p>
        </p:txBody>
      </p:sp>
      <p:sp>
        <p:nvSpPr>
          <p:cNvPr id="4" name="Shape">
            <a:extLst>
              <a:ext uri="{FF2B5EF4-FFF2-40B4-BE49-F238E27FC236}">
                <a16:creationId xmlns:a16="http://schemas.microsoft.com/office/drawing/2014/main" id="{9BB66F29-6446-32CE-E738-A4921070ECA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5" name="Textfeld 4">
            <a:extLst>
              <a:ext uri="{FF2B5EF4-FFF2-40B4-BE49-F238E27FC236}">
                <a16:creationId xmlns:a16="http://schemas.microsoft.com/office/drawing/2014/main" id="{C63A2F14-D8B1-DD61-4400-65CD00EEF9F4}"/>
              </a:ext>
            </a:extLst>
          </p:cNvPr>
          <p:cNvSpPr txBox="1"/>
          <p:nvPr/>
        </p:nvSpPr>
        <p:spPr>
          <a:xfrm>
            <a:off x="7095034" y="4937247"/>
            <a:ext cx="3863413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calculate typical central points that describe or represent dataset</a:t>
            </a:r>
          </a:p>
        </p:txBody>
      </p:sp>
      <p:sp>
        <p:nvSpPr>
          <p:cNvPr id="7" name="Foliennummernplatzhalter 6">
            <a:extLst>
              <a:ext uri="{FF2B5EF4-FFF2-40B4-BE49-F238E27FC236}">
                <a16:creationId xmlns:a16="http://schemas.microsoft.com/office/drawing/2014/main" id="{699E2471-CC54-01C6-8F02-0D6E49E5E2FA}"/>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6</a:t>
            </a:fld>
            <a:endParaRPr lang="de-DE"/>
          </a:p>
        </p:txBody>
      </p:sp>
      <p:pic>
        <p:nvPicPr>
          <p:cNvPr id="8" name="Grafik 7">
            <a:extLst>
              <a:ext uri="{FF2B5EF4-FFF2-40B4-BE49-F238E27FC236}">
                <a16:creationId xmlns:a16="http://schemas.microsoft.com/office/drawing/2014/main" id="{6FCFCB63-92A3-FE9C-9444-58FAD9791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11730126"/>
            <a:ext cx="18306442" cy="8994311"/>
          </a:xfrm>
          <a:prstGeom prst="rect">
            <a:avLst/>
          </a:prstGeom>
          <a:ln w="25400">
            <a:solidFill>
              <a:schemeClr val="tx2"/>
            </a:solidFill>
          </a:ln>
        </p:spPr>
      </p:pic>
      <p:sp>
        <p:nvSpPr>
          <p:cNvPr id="10" name="Textfeld 9">
            <a:extLst>
              <a:ext uri="{FF2B5EF4-FFF2-40B4-BE49-F238E27FC236}">
                <a16:creationId xmlns:a16="http://schemas.microsoft.com/office/drawing/2014/main" id="{8CEB13F7-CEC8-5395-9341-2166FC0A87CE}"/>
              </a:ext>
            </a:extLst>
          </p:cNvPr>
          <p:cNvSpPr txBox="1"/>
          <p:nvPr/>
        </p:nvSpPr>
        <p:spPr>
          <a:xfrm>
            <a:off x="3038836" y="7410357"/>
            <a:ext cx="20236800" cy="286232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err="1">
                <a:solidFill>
                  <a:schemeClr val="tx1"/>
                </a:solidFill>
                <a:latin typeface="+mn-lt"/>
                <a:ea typeface="+mn-ea"/>
                <a:cs typeface="+mn-cs"/>
                <a:sym typeface="Helvetica Neue Light"/>
              </a:rPr>
              <a:t>Arithmeric</a:t>
            </a:r>
            <a:r>
              <a:rPr lang="de-DE" dirty="0">
                <a:solidFill>
                  <a:schemeClr val="tx1"/>
                </a:solidFill>
                <a:latin typeface="+mn-lt"/>
                <a:ea typeface="+mn-ea"/>
                <a:cs typeface="+mn-cs"/>
                <a:sym typeface="Helvetica Neue Light"/>
              </a:rPr>
              <a:t> Mean</a:t>
            </a:r>
          </a:p>
          <a:p>
            <a:pPr marL="857250" indent="-857250" algn="l">
              <a:buFont typeface="Arial" panose="020B0604020202020204" pitchFamily="34" charset="0"/>
              <a:buChar char="•"/>
            </a:pPr>
            <a:r>
              <a:rPr lang="en-US" b="0" dirty="0">
                <a:solidFill>
                  <a:schemeClr val="tx1"/>
                </a:solidFill>
                <a:latin typeface="+mn-lt"/>
                <a:ea typeface="+mn-ea"/>
                <a:cs typeface="+mn-cs"/>
                <a:sym typeface="Helvetica Neue Light"/>
              </a:rPr>
              <a:t>S</a:t>
            </a:r>
            <a:r>
              <a:rPr lang="en-US" sz="6000" b="0" i="0" u="none" strike="noStrike" cap="none" spc="0" baseline="0" dirty="0">
                <a:solidFill>
                  <a:schemeClr val="tx1"/>
                </a:solidFill>
                <a:effectLst/>
                <a:uFillTx/>
                <a:latin typeface="+mn-lt"/>
                <a:ea typeface="+mn-ea"/>
                <a:cs typeface="+mn-cs"/>
                <a:sym typeface="Helvetica Neue Light"/>
              </a:rPr>
              <a:t>um of all data points divided by number of data points</a:t>
            </a:r>
            <a:endParaRPr lang="de-DE" b="0" dirty="0">
              <a:solidFill>
                <a:schemeClr val="tx1"/>
              </a:solidFill>
              <a:latin typeface="+mn-lt"/>
              <a:ea typeface="+mn-ea"/>
              <a:cs typeface="+mn-cs"/>
            </a:endParaRPr>
          </a:p>
          <a:p>
            <a:pPr marL="857250" indent="-857250" algn="l">
              <a:buFont typeface="Arial" panose="020B0604020202020204" pitchFamily="34" charset="0"/>
              <a:buChar char="•"/>
            </a:pPr>
            <a:r>
              <a:rPr lang="de-DE" b="0" dirty="0">
                <a:solidFill>
                  <a:schemeClr val="tx1"/>
                </a:solidFill>
                <a:latin typeface="+mn-lt"/>
                <a:ea typeface="+mn-ea"/>
                <a:cs typeface="+mn-cs"/>
              </a:rPr>
              <a:t>E.g.: (1+2+3)/3 = 2</a:t>
            </a:r>
          </a:p>
        </p:txBody>
      </p:sp>
      <p:pic>
        <p:nvPicPr>
          <p:cNvPr id="12" name="Grafik 11">
            <a:extLst>
              <a:ext uri="{FF2B5EF4-FFF2-40B4-BE49-F238E27FC236}">
                <a16:creationId xmlns:a16="http://schemas.microsoft.com/office/drawing/2014/main" id="{CD354722-0615-BCEB-CE90-3A1B192BC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4534" y="11730125"/>
            <a:ext cx="21160895" cy="8994311"/>
          </a:xfrm>
          <a:prstGeom prst="rect">
            <a:avLst/>
          </a:prstGeom>
          <a:ln w="25400">
            <a:solidFill>
              <a:schemeClr val="tx2"/>
            </a:solidFill>
          </a:ln>
        </p:spPr>
      </p:pic>
      <p:sp>
        <p:nvSpPr>
          <p:cNvPr id="13" name="Textfeld 12">
            <a:extLst>
              <a:ext uri="{FF2B5EF4-FFF2-40B4-BE49-F238E27FC236}">
                <a16:creationId xmlns:a16="http://schemas.microsoft.com/office/drawing/2014/main" id="{F6AAB4B7-B1F8-8C60-8651-781DC62A9BAA}"/>
              </a:ext>
            </a:extLst>
          </p:cNvPr>
          <p:cNvSpPr txBox="1"/>
          <p:nvPr/>
        </p:nvSpPr>
        <p:spPr>
          <a:xfrm>
            <a:off x="24084534" y="7410357"/>
            <a:ext cx="18306442"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a:solidFill>
                  <a:schemeClr val="tx1"/>
                </a:solidFill>
                <a:latin typeface="+mn-lt"/>
                <a:ea typeface="+mn-ea"/>
                <a:cs typeface="+mn-cs"/>
                <a:sym typeface="Helvetica Neue Light"/>
              </a:rPr>
              <a:t>Median</a:t>
            </a:r>
          </a:p>
          <a:p>
            <a:pPr marL="857250" indent="-857250" algn="l">
              <a:buFont typeface="Arial" panose="020B0604020202020204" pitchFamily="34" charset="0"/>
              <a:buChar char="•"/>
            </a:pPr>
            <a:r>
              <a:rPr lang="en-US" b="0" dirty="0">
                <a:solidFill>
                  <a:schemeClr val="tx1"/>
                </a:solidFill>
                <a:latin typeface="+mn-lt"/>
                <a:ea typeface="+mn-ea"/>
                <a:cs typeface="+mn-cs"/>
              </a:rPr>
              <a:t>middle value in an ordered dataset</a:t>
            </a:r>
          </a:p>
          <a:p>
            <a:pPr marL="857250" indent="-857250" algn="l">
              <a:buFont typeface="Arial" panose="020B0604020202020204" pitchFamily="34" charset="0"/>
              <a:buChar char="•"/>
            </a:pPr>
            <a:r>
              <a:rPr lang="de-DE" b="0" dirty="0">
                <a:solidFill>
                  <a:schemeClr val="tx1"/>
                </a:solidFill>
                <a:latin typeface="+mn-lt"/>
                <a:ea typeface="+mn-ea"/>
                <a:cs typeface="+mn-cs"/>
              </a:rPr>
              <a:t>E.g.: </a:t>
            </a:r>
            <a:r>
              <a:rPr lang="en-US" b="0" dirty="0">
                <a:solidFill>
                  <a:schemeClr val="tx1"/>
                </a:solidFill>
                <a:latin typeface="+mn-lt"/>
                <a:ea typeface="+mn-ea"/>
                <a:cs typeface="+mn-cs"/>
              </a:rPr>
              <a:t>For {1, 2, 3}, the median is 2</a:t>
            </a:r>
          </a:p>
          <a:p>
            <a:pPr marL="857250" indent="-857250" algn="l">
              <a:buFont typeface="Arial" panose="020B0604020202020204" pitchFamily="34" charset="0"/>
              <a:buChar char="•"/>
            </a:pPr>
            <a:r>
              <a:rPr lang="en-US" dirty="0">
                <a:solidFill>
                  <a:schemeClr val="tx1"/>
                </a:solidFill>
                <a:latin typeface="+mn-lt"/>
                <a:ea typeface="+mn-ea"/>
                <a:cs typeface="+mn-cs"/>
              </a:rPr>
              <a:t>Interesting because of outlier resistance!</a:t>
            </a:r>
          </a:p>
        </p:txBody>
      </p:sp>
      <p:sp>
        <p:nvSpPr>
          <p:cNvPr id="14" name="Textfeld 13">
            <a:extLst>
              <a:ext uri="{FF2B5EF4-FFF2-40B4-BE49-F238E27FC236}">
                <a16:creationId xmlns:a16="http://schemas.microsoft.com/office/drawing/2014/main" id="{63AAA2A7-16A7-88B3-EA39-B449FF10BB46}"/>
              </a:ext>
            </a:extLst>
          </p:cNvPr>
          <p:cNvSpPr txBox="1"/>
          <p:nvPr/>
        </p:nvSpPr>
        <p:spPr>
          <a:xfrm>
            <a:off x="3038835" y="22226834"/>
            <a:ext cx="40104219" cy="286232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chemeClr val="tx2"/>
                </a:solidFill>
                <a:latin typeface="Söhne"/>
                <a:ea typeface="+mn-ea"/>
                <a:cs typeface="+mn-cs"/>
                <a:sym typeface="Helvetica Neue Light"/>
              </a:rPr>
              <a:t>... </a:t>
            </a:r>
            <a:r>
              <a:rPr lang="en-US" dirty="0">
                <a:solidFill>
                  <a:schemeClr val="tx1"/>
                </a:solidFill>
                <a:latin typeface="Söhne"/>
                <a:ea typeface="+mn-ea"/>
                <a:cs typeface="+mn-cs"/>
                <a:sym typeface="Helvetica Neue Light"/>
              </a:rPr>
              <a:t>Other measures of centrality: </a:t>
            </a:r>
          </a:p>
          <a:p>
            <a:pPr marL="857250" indent="-857250" algn="l">
              <a:buFont typeface="Arial" panose="020B0604020202020204" pitchFamily="34" charset="0"/>
              <a:buChar char="•"/>
            </a:pPr>
            <a:r>
              <a:rPr lang="en-US" b="0" dirty="0">
                <a:solidFill>
                  <a:schemeClr val="tx1"/>
                </a:solidFill>
                <a:latin typeface="Söhne"/>
                <a:ea typeface="+mn-ea"/>
                <a:cs typeface="+mn-cs"/>
                <a:sym typeface="Helvetica Neue Light"/>
              </a:rPr>
              <a:t>Geometric mean: e.g. population growth, investment return</a:t>
            </a:r>
          </a:p>
          <a:p>
            <a:pPr marL="857250" indent="-857250" algn="l">
              <a:buFont typeface="Arial" panose="020B0604020202020204" pitchFamily="34" charset="0"/>
              <a:buChar char="•"/>
            </a:pPr>
            <a:r>
              <a:rPr lang="en-US" b="0" dirty="0">
                <a:solidFill>
                  <a:schemeClr val="tx1"/>
                </a:solidFill>
                <a:latin typeface="Söhne"/>
                <a:ea typeface="+mn-ea"/>
                <a:cs typeface="+mn-cs"/>
                <a:sym typeface="Helvetica Neue Light"/>
              </a:rPr>
              <a:t>Harmonic mean: e.g. </a:t>
            </a:r>
            <a:r>
              <a:rPr lang="de-DE" b="0" i="0" dirty="0">
                <a:solidFill>
                  <a:schemeClr val="tx1"/>
                </a:solidFill>
                <a:effectLst/>
                <a:latin typeface="Söhne"/>
              </a:rPr>
              <a:t>F-score (</a:t>
            </a:r>
            <a:r>
              <a:rPr lang="de-DE" b="0" i="0" dirty="0" err="1">
                <a:solidFill>
                  <a:schemeClr val="tx1"/>
                </a:solidFill>
                <a:effectLst/>
                <a:latin typeface="Söhne"/>
              </a:rPr>
              <a:t>Machine</a:t>
            </a:r>
            <a:r>
              <a:rPr lang="de-DE" b="0" i="0" dirty="0">
                <a:solidFill>
                  <a:schemeClr val="tx1"/>
                </a:solidFill>
                <a:effectLst/>
                <a:latin typeface="Söhne"/>
              </a:rPr>
              <a:t> Learning, </a:t>
            </a:r>
            <a:r>
              <a:rPr lang="de-DE" b="0" i="0" dirty="0" err="1">
                <a:solidFill>
                  <a:schemeClr val="tx1"/>
                </a:solidFill>
                <a:effectLst/>
                <a:latin typeface="Söhne"/>
              </a:rPr>
              <a:t>binary</a:t>
            </a:r>
            <a:r>
              <a:rPr lang="de-DE" b="0" i="0" dirty="0">
                <a:solidFill>
                  <a:schemeClr val="tx1"/>
                </a:solidFill>
                <a:effectLst/>
                <a:latin typeface="Söhne"/>
              </a:rPr>
              <a:t> </a:t>
            </a:r>
            <a:r>
              <a:rPr lang="de-DE" b="0" i="0" dirty="0" err="1">
                <a:solidFill>
                  <a:schemeClr val="tx1"/>
                </a:solidFill>
                <a:effectLst/>
                <a:latin typeface="Söhne"/>
              </a:rPr>
              <a:t>classification</a:t>
            </a:r>
            <a:r>
              <a:rPr lang="de-DE" b="0" i="0" dirty="0">
                <a:solidFill>
                  <a:schemeClr val="tx1"/>
                </a:solidFill>
                <a:effectLst/>
                <a:latin typeface="Söhne"/>
              </a:rPr>
              <a:t>, </a:t>
            </a:r>
            <a:r>
              <a:rPr lang="de-DE" b="0" i="0" dirty="0" err="1">
                <a:solidFill>
                  <a:schemeClr val="tx1"/>
                </a:solidFill>
                <a:effectLst/>
                <a:latin typeface="Söhne"/>
              </a:rPr>
              <a:t>evaluation</a:t>
            </a:r>
            <a:r>
              <a:rPr lang="de-DE" b="0" i="0" dirty="0">
                <a:solidFill>
                  <a:schemeClr val="tx1"/>
                </a:solidFill>
                <a:effectLst/>
                <a:latin typeface="Söhne"/>
              </a:rPr>
              <a:t> </a:t>
            </a:r>
            <a:r>
              <a:rPr lang="de-DE" b="0" i="0" dirty="0" err="1">
                <a:solidFill>
                  <a:schemeClr val="tx1"/>
                </a:solidFill>
                <a:effectLst/>
                <a:latin typeface="Söhne"/>
              </a:rPr>
              <a:t>of</a:t>
            </a:r>
            <a:r>
              <a:rPr lang="de-DE" b="0" i="0" dirty="0">
                <a:solidFill>
                  <a:schemeClr val="tx1"/>
                </a:solidFill>
                <a:effectLst/>
                <a:latin typeface="Söhne"/>
              </a:rPr>
              <a:t> </a:t>
            </a:r>
            <a:r>
              <a:rPr lang="de-DE" b="0" i="0" dirty="0" err="1">
                <a:solidFill>
                  <a:schemeClr val="tx1"/>
                </a:solidFill>
                <a:effectLst/>
                <a:latin typeface="Söhne"/>
              </a:rPr>
              <a:t>results</a:t>
            </a:r>
            <a:r>
              <a:rPr lang="de-DE" b="0" i="0" dirty="0">
                <a:solidFill>
                  <a:schemeClr val="tx1"/>
                </a:solidFill>
                <a:effectLst/>
                <a:latin typeface="Söhne"/>
              </a:rPr>
              <a:t>)</a:t>
            </a:r>
            <a:endParaRPr lang="de-DE" b="0" dirty="0">
              <a:solidFill>
                <a:schemeClr val="tx1"/>
              </a:solidFill>
              <a:latin typeface="Söhne"/>
              <a:ea typeface="+mn-ea"/>
              <a:cs typeface="+mn-cs"/>
              <a:sym typeface="Helvetica Neue Light"/>
            </a:endParaRPr>
          </a:p>
        </p:txBody>
      </p:sp>
    </p:spTree>
    <p:extLst>
      <p:ext uri="{BB962C8B-B14F-4D97-AF65-F5344CB8AC3E}">
        <p14:creationId xmlns:p14="http://schemas.microsoft.com/office/powerpoint/2010/main" val="374302542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8F50EDF3-B679-C033-6895-4092FEEF6A90}"/>
              </a:ext>
            </a:extLst>
          </p:cNvPr>
          <p:cNvSpPr txBox="1"/>
          <p:nvPr/>
        </p:nvSpPr>
        <p:spPr>
          <a:xfrm>
            <a:off x="3038836" y="2141359"/>
            <a:ext cx="1310134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Paired</a:t>
            </a:r>
            <a:r>
              <a:rPr lang="de-DE" sz="15000" dirty="0">
                <a:solidFill>
                  <a:schemeClr val="tx1"/>
                </a:solidFill>
              </a:rPr>
              <a:t> t-tests</a:t>
            </a:r>
          </a:p>
        </p:txBody>
      </p:sp>
      <p:sp>
        <p:nvSpPr>
          <p:cNvPr id="5" name="Shape">
            <a:extLst>
              <a:ext uri="{FF2B5EF4-FFF2-40B4-BE49-F238E27FC236}">
                <a16:creationId xmlns:a16="http://schemas.microsoft.com/office/drawing/2014/main" id="{DE8ABCF4-E707-3186-02A0-3E65BC6CA7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11769262-74C4-46EE-8C83-71D20AA4934D}"/>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are used when you want to compare the means of continuous data for the same group at two different times or under two different conditions</a:t>
            </a:r>
          </a:p>
        </p:txBody>
      </p:sp>
      <p:sp>
        <p:nvSpPr>
          <p:cNvPr id="3" name="Foliennummernplatzhalter 2">
            <a:extLst>
              <a:ext uri="{FF2B5EF4-FFF2-40B4-BE49-F238E27FC236}">
                <a16:creationId xmlns:a16="http://schemas.microsoft.com/office/drawing/2014/main" id="{42D20ECE-2039-C159-5D83-E1BCD98B82C2}"/>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60</a:t>
            </a:fld>
            <a:endParaRPr lang="de-DE"/>
          </a:p>
        </p:txBody>
      </p:sp>
      <p:pic>
        <p:nvPicPr>
          <p:cNvPr id="16" name="Grafik 15">
            <a:extLst>
              <a:ext uri="{FF2B5EF4-FFF2-40B4-BE49-F238E27FC236}">
                <a16:creationId xmlns:a16="http://schemas.microsoft.com/office/drawing/2014/main" id="{1D1F1D4D-50E0-0E82-2A78-85A2D852E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4836" y="8859573"/>
            <a:ext cx="16593662" cy="13885671"/>
          </a:xfrm>
          <a:prstGeom prst="rect">
            <a:avLst/>
          </a:prstGeom>
          <a:ln w="25400">
            <a:solidFill>
              <a:schemeClr val="tx2"/>
            </a:solidFill>
          </a:ln>
        </p:spPr>
      </p:pic>
      <p:pic>
        <p:nvPicPr>
          <p:cNvPr id="20" name="Grafik 19">
            <a:extLst>
              <a:ext uri="{FF2B5EF4-FFF2-40B4-BE49-F238E27FC236}">
                <a16:creationId xmlns:a16="http://schemas.microsoft.com/office/drawing/2014/main" id="{FB008E70-3D54-9178-EF27-A2130574F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6" y="8859573"/>
            <a:ext cx="16593663" cy="13885672"/>
          </a:xfrm>
          <a:prstGeom prst="rect">
            <a:avLst/>
          </a:prstGeom>
          <a:ln w="25400">
            <a:solidFill>
              <a:schemeClr val="tx2"/>
            </a:solidFill>
          </a:ln>
        </p:spPr>
      </p:pic>
      <p:sp>
        <p:nvSpPr>
          <p:cNvPr id="21" name="Rechteck 20">
            <a:extLst>
              <a:ext uri="{FF2B5EF4-FFF2-40B4-BE49-F238E27FC236}">
                <a16:creationId xmlns:a16="http://schemas.microsoft.com/office/drawing/2014/main" id="{210B2FCF-0EB2-2AD0-A19E-31917E7B583D}"/>
              </a:ext>
            </a:extLst>
          </p:cNvPr>
          <p:cNvSpPr/>
          <p:nvPr/>
        </p:nvSpPr>
        <p:spPr>
          <a:xfrm>
            <a:off x="6971996" y="7587742"/>
            <a:ext cx="8202888" cy="1015663"/>
          </a:xfrm>
          <a:prstGeom prst="rect">
            <a:avLst/>
          </a:prstGeom>
          <a:solidFill>
            <a:srgbClr val="FFFF00"/>
          </a:solidFill>
          <a:ln>
            <a:solidFill>
              <a:schemeClr val="bg1">
                <a:lumMod val="75000"/>
              </a:schemeClr>
            </a:solidFill>
          </a:ln>
        </p:spPr>
        <p:txBody>
          <a:bodyPr wrap="none">
            <a:spAutoFit/>
          </a:bodyPr>
          <a:lstStyle/>
          <a:p>
            <a:pPr algn="r" fontAlgn="b"/>
            <a:r>
              <a:rPr lang="de-DE" dirty="0" err="1"/>
              <a:t>paired_t_stat</a:t>
            </a:r>
            <a:r>
              <a:rPr lang="de-DE" dirty="0"/>
              <a:t> = 0.8090</a:t>
            </a:r>
            <a:endParaRPr lang="de-DE" b="0" dirty="0">
              <a:latin typeface="Calibri" panose="020F0502020204030204" pitchFamily="34" charset="0"/>
            </a:endParaRPr>
          </a:p>
        </p:txBody>
      </p:sp>
      <p:sp>
        <p:nvSpPr>
          <p:cNvPr id="22" name="Rechteck 21">
            <a:extLst>
              <a:ext uri="{FF2B5EF4-FFF2-40B4-BE49-F238E27FC236}">
                <a16:creationId xmlns:a16="http://schemas.microsoft.com/office/drawing/2014/main" id="{C0DE47F2-C007-C62A-6523-DD36C0902166}"/>
              </a:ext>
            </a:extLst>
          </p:cNvPr>
          <p:cNvSpPr/>
          <p:nvPr/>
        </p:nvSpPr>
        <p:spPr>
          <a:xfrm>
            <a:off x="29306868" y="7602203"/>
            <a:ext cx="8202887" cy="1015663"/>
          </a:xfrm>
          <a:prstGeom prst="rect">
            <a:avLst/>
          </a:prstGeom>
          <a:solidFill>
            <a:srgbClr val="FFFF00"/>
          </a:solidFill>
          <a:ln>
            <a:solidFill>
              <a:schemeClr val="bg1">
                <a:lumMod val="75000"/>
              </a:schemeClr>
            </a:solidFill>
          </a:ln>
        </p:spPr>
        <p:txBody>
          <a:bodyPr wrap="none">
            <a:spAutoFit/>
          </a:bodyPr>
          <a:lstStyle/>
          <a:p>
            <a:pPr algn="r" fontAlgn="b"/>
            <a:r>
              <a:rPr lang="de-DE" dirty="0" err="1"/>
              <a:t>paired_t_stat</a:t>
            </a:r>
            <a:r>
              <a:rPr lang="de-DE" dirty="0"/>
              <a:t> = 6.1540</a:t>
            </a:r>
            <a:endParaRPr lang="de-DE" b="0" dirty="0">
              <a:latin typeface="Calibri" panose="020F0502020204030204" pitchFamily="34" charset="0"/>
            </a:endParaRPr>
          </a:p>
        </p:txBody>
      </p:sp>
      <p:sp>
        <p:nvSpPr>
          <p:cNvPr id="23" name="Rechteck 22">
            <a:extLst>
              <a:ext uri="{FF2B5EF4-FFF2-40B4-BE49-F238E27FC236}">
                <a16:creationId xmlns:a16="http://schemas.microsoft.com/office/drawing/2014/main" id="{FB23D13C-E6C8-5744-A020-B3E026694CD1}"/>
              </a:ext>
            </a:extLst>
          </p:cNvPr>
          <p:cNvSpPr/>
          <p:nvPr/>
        </p:nvSpPr>
        <p:spPr>
          <a:xfrm>
            <a:off x="16151902" y="7050390"/>
            <a:ext cx="11471410" cy="1015663"/>
          </a:xfrm>
          <a:prstGeom prst="rect">
            <a:avLst/>
          </a:prstGeom>
          <a:solidFill>
            <a:srgbClr val="FFC000"/>
          </a:solidFill>
          <a:ln>
            <a:solidFill>
              <a:schemeClr val="bg1">
                <a:lumMod val="75000"/>
              </a:schemeClr>
            </a:solidFill>
          </a:ln>
        </p:spPr>
        <p:txBody>
          <a:bodyPr wrap="none">
            <a:spAutoFit/>
          </a:bodyPr>
          <a:lstStyle/>
          <a:p>
            <a:pPr algn="r" fontAlgn="b"/>
            <a:r>
              <a:rPr lang="de-DE" dirty="0"/>
              <a:t>Critical </a:t>
            </a:r>
            <a:r>
              <a:rPr lang="de-DE" dirty="0" err="1"/>
              <a:t>value</a:t>
            </a:r>
            <a:r>
              <a:rPr lang="de-DE" dirty="0"/>
              <a:t>: 2.0452 (2-sided!)</a:t>
            </a:r>
            <a:endParaRPr lang="de-DE" b="0" dirty="0">
              <a:latin typeface="Calibri" panose="020F0502020204030204" pitchFamily="34" charset="0"/>
            </a:endParaRPr>
          </a:p>
        </p:txBody>
      </p:sp>
      <p:sp>
        <p:nvSpPr>
          <p:cNvPr id="24" name="Rechteck 23">
            <a:extLst>
              <a:ext uri="{FF2B5EF4-FFF2-40B4-BE49-F238E27FC236}">
                <a16:creationId xmlns:a16="http://schemas.microsoft.com/office/drawing/2014/main" id="{5BB232B6-591A-FA7D-A93D-AA6A09215953}"/>
              </a:ext>
            </a:extLst>
          </p:cNvPr>
          <p:cNvSpPr/>
          <p:nvPr/>
        </p:nvSpPr>
        <p:spPr>
          <a:xfrm>
            <a:off x="3038836" y="22745244"/>
            <a:ext cx="20170192" cy="1569660"/>
          </a:xfrm>
          <a:prstGeom prst="rect">
            <a:avLst/>
          </a:prstGeom>
        </p:spPr>
        <p:txBody>
          <a:bodyPr wrap="square">
            <a:spAutoFit/>
          </a:bodyPr>
          <a:lstStyle/>
          <a:p>
            <a:pPr algn="l" fontAlgn="base"/>
            <a:r>
              <a:rPr lang="en-US" sz="4800" dirty="0">
                <a:solidFill>
                  <a:schemeClr val="tx1"/>
                </a:solidFill>
              </a:rPr>
              <a:t>H0: </a:t>
            </a:r>
          </a:p>
          <a:p>
            <a:pPr algn="l" fontAlgn="base"/>
            <a:r>
              <a:rPr lang="en-US" sz="4800" b="0" dirty="0">
                <a:solidFill>
                  <a:schemeClr val="tx1"/>
                </a:solidFill>
              </a:rPr>
              <a:t>There is no evidence that group stays longer on the new website …</a:t>
            </a:r>
          </a:p>
        </p:txBody>
      </p:sp>
      <p:sp>
        <p:nvSpPr>
          <p:cNvPr id="25" name="Rechteck 24">
            <a:extLst>
              <a:ext uri="{FF2B5EF4-FFF2-40B4-BE49-F238E27FC236}">
                <a16:creationId xmlns:a16="http://schemas.microsoft.com/office/drawing/2014/main" id="{4119778C-A7B2-26D4-3705-B4E4901E119C}"/>
              </a:ext>
            </a:extLst>
          </p:cNvPr>
          <p:cNvSpPr/>
          <p:nvPr/>
        </p:nvSpPr>
        <p:spPr>
          <a:xfrm>
            <a:off x="24384000" y="22745244"/>
            <a:ext cx="20170192" cy="1569660"/>
          </a:xfrm>
          <a:prstGeom prst="rect">
            <a:avLst/>
          </a:prstGeom>
        </p:spPr>
        <p:txBody>
          <a:bodyPr wrap="square">
            <a:spAutoFit/>
          </a:bodyPr>
          <a:lstStyle/>
          <a:p>
            <a:pPr algn="l" fontAlgn="base"/>
            <a:r>
              <a:rPr lang="en-US" sz="4800" dirty="0">
                <a:solidFill>
                  <a:schemeClr val="tx1"/>
                </a:solidFill>
              </a:rPr>
              <a:t>H1: </a:t>
            </a:r>
          </a:p>
          <a:p>
            <a:pPr algn="l" fontAlgn="base"/>
            <a:r>
              <a:rPr lang="en-US" sz="4800" b="0" dirty="0">
                <a:solidFill>
                  <a:schemeClr val="tx1"/>
                </a:solidFill>
              </a:rPr>
              <a:t>There is evidence that group stays longer on the new website …</a:t>
            </a:r>
          </a:p>
        </p:txBody>
      </p:sp>
    </p:spTree>
    <p:extLst>
      <p:ext uri="{BB962C8B-B14F-4D97-AF65-F5344CB8AC3E}">
        <p14:creationId xmlns:p14="http://schemas.microsoft.com/office/powerpoint/2010/main" val="332547261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stretch>
            <a:fillRect/>
          </a:stretch>
        </p:blipFill>
        <p:spPr>
          <a:xfrm>
            <a:off x="3798278" y="7158618"/>
            <a:ext cx="36927692" cy="16968751"/>
          </a:xfrm>
          <a:prstGeom prst="rect">
            <a:avLst/>
          </a:prstGeom>
        </p:spPr>
      </p:pic>
      <mc:AlternateContent xmlns:mc="http://schemas.openxmlformats.org/markup-compatibility/2006">
        <mc:Choice xmlns:a14="http://schemas.microsoft.com/office/drawing/2010/main" Requires="a14">
          <p:sp>
            <p:nvSpPr>
              <p:cNvPr id="4" name="Title first slide">
                <a:extLst>
                  <a:ext uri="{FF2B5EF4-FFF2-40B4-BE49-F238E27FC236}">
                    <a16:creationId xmlns:a16="http://schemas.microsoft.com/office/drawing/2014/main" id="{30E09795-87C8-86C9-B215-27996B841612}"/>
                  </a:ext>
                </a:extLst>
              </p:cNvPr>
              <p:cNvSpPr txBox="1"/>
              <p:nvPr/>
            </p:nvSpPr>
            <p:spPr>
              <a:xfrm>
                <a:off x="3038836" y="2141359"/>
                <a:ext cx="21043581" cy="251350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14:m>
                  <m:oMath xmlns:m="http://schemas.openxmlformats.org/officeDocument/2006/math">
                    <m:sSup>
                      <m:sSupPr>
                        <m:ctrlPr>
                          <a:rPr lang="de-DE" sz="15000" i="1" smtClean="0">
                            <a:solidFill>
                              <a:schemeClr val="tx1"/>
                            </a:solidFill>
                            <a:latin typeface="Cambria Math" panose="02040503050406030204" pitchFamily="18" charset="0"/>
                          </a:rPr>
                        </m:ctrlPr>
                      </m:sSupPr>
                      <m:e>
                        <m:r>
                          <a:rPr lang="de-DE" sz="15000" i="1" smtClean="0">
                            <a:solidFill>
                              <a:schemeClr val="tx1"/>
                            </a:solidFill>
                            <a:latin typeface="Cambria Math" panose="02040503050406030204" pitchFamily="18" charset="0"/>
                            <a:ea typeface="Cambria Math" panose="02040503050406030204" pitchFamily="18" charset="0"/>
                          </a:rPr>
                          <m:t>𝜒</m:t>
                        </m:r>
                      </m:e>
                      <m:sup>
                        <m:r>
                          <a:rPr lang="de-DE" sz="15000" b="0" i="1" smtClean="0">
                            <a:solidFill>
                              <a:schemeClr val="tx1"/>
                            </a:solidFill>
                            <a:latin typeface="Cambria Math" panose="02040503050406030204" pitchFamily="18" charset="0"/>
                          </a:rPr>
                          <m:t>2</m:t>
                        </m:r>
                      </m:sup>
                    </m:sSup>
                  </m:oMath>
                </a14:m>
                <a:r>
                  <a:rPr lang="de-DE" sz="15000" dirty="0">
                    <a:solidFill>
                      <a:schemeClr val="tx1"/>
                    </a:solidFill>
                  </a:rPr>
                  <a:t> </a:t>
                </a:r>
                <a:r>
                  <a:rPr lang="de-DE" sz="15000" dirty="0" err="1">
                    <a:solidFill>
                      <a:schemeClr val="tx1"/>
                    </a:solidFill>
                  </a:rPr>
                  <a:t>independence</a:t>
                </a:r>
                <a:r>
                  <a:rPr lang="de-DE" sz="15000" dirty="0">
                    <a:solidFill>
                      <a:schemeClr val="tx1"/>
                    </a:solidFill>
                  </a:rPr>
                  <a:t> </a:t>
                </a:r>
                <a:r>
                  <a:rPr lang="de-DE" sz="15000" dirty="0" err="1">
                    <a:solidFill>
                      <a:schemeClr val="tx1"/>
                    </a:solidFill>
                  </a:rPr>
                  <a:t>test</a:t>
                </a:r>
                <a:endParaRPr lang="de-DE" sz="15000" dirty="0">
                  <a:solidFill>
                    <a:schemeClr val="tx1"/>
                  </a:solidFill>
                </a:endParaRPr>
              </a:p>
            </p:txBody>
          </p:sp>
        </mc:Choice>
        <mc:Fallback>
          <p:sp>
            <p:nvSpPr>
              <p:cNvPr id="4" name="Title first slide">
                <a:extLst>
                  <a:ext uri="{FF2B5EF4-FFF2-40B4-BE49-F238E27FC236}">
                    <a16:creationId xmlns:a16="http://schemas.microsoft.com/office/drawing/2014/main" id="{30E09795-87C8-86C9-B215-27996B841612}"/>
                  </a:ext>
                </a:extLst>
              </p:cNvPr>
              <p:cNvSpPr txBox="1">
                <a:spLocks noRot="1" noChangeAspect="1" noMove="1" noResize="1" noEditPoints="1" noAdjustHandles="1" noChangeArrowheads="1" noChangeShapeType="1" noTextEdit="1"/>
              </p:cNvSpPr>
              <p:nvPr/>
            </p:nvSpPr>
            <p:spPr>
              <a:xfrm>
                <a:off x="3038836" y="2141359"/>
                <a:ext cx="21043581" cy="2513509"/>
              </a:xfrm>
              <a:prstGeom prst="rect">
                <a:avLst/>
              </a:prstGeom>
              <a:blipFill>
                <a:blip r:embed="rId3"/>
                <a:stretch>
                  <a:fillRect t="-18160" r="-4025" b="-41404"/>
                </a:stretch>
              </a:blipFill>
              <a:ln w="254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de-DE">
                    <a:noFill/>
                  </a:rPr>
                  <a:t> </a:t>
                </a:r>
              </a:p>
            </p:txBody>
          </p:sp>
        </mc:Fallback>
      </mc:AlternateContent>
      <p:sp>
        <p:nvSpPr>
          <p:cNvPr id="5" name="Shape">
            <a:extLst>
              <a:ext uri="{FF2B5EF4-FFF2-40B4-BE49-F238E27FC236}">
                <a16:creationId xmlns:a16="http://schemas.microsoft.com/office/drawing/2014/main" id="{69219BE7-E8AA-F3D1-2F8E-57C3809A4973}"/>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D41A3E67-5637-C2AC-6396-4B86F4C070E7}"/>
              </a:ext>
            </a:extLst>
          </p:cNvPr>
          <p:cNvSpPr txBox="1"/>
          <p:nvPr/>
        </p:nvSpPr>
        <p:spPr>
          <a:xfrm>
            <a:off x="7095034" y="4937247"/>
            <a:ext cx="37358874"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statistical tests used to determine if there's a significant association between two </a:t>
            </a:r>
            <a:r>
              <a:rPr lang="en-US" b="0" u="sng" dirty="0">
                <a:solidFill>
                  <a:schemeClr val="accent1">
                    <a:lumMod val="50000"/>
                  </a:schemeClr>
                </a:solidFill>
                <a:latin typeface="Montserrat SemiBold"/>
                <a:sym typeface="Montserrat Regular"/>
              </a:rPr>
              <a:t>categorical variables</a:t>
            </a:r>
            <a:r>
              <a:rPr lang="en-US" b="0" dirty="0">
                <a:solidFill>
                  <a:schemeClr val="accent1">
                    <a:lumMod val="50000"/>
                  </a:schemeClr>
                </a:solidFill>
                <a:latin typeface="Montserrat SemiBold"/>
                <a:sym typeface="Montserrat Regular"/>
              </a:rPr>
              <a:t> in a sample.</a:t>
            </a:r>
          </a:p>
        </p:txBody>
      </p:sp>
      <p:sp>
        <p:nvSpPr>
          <p:cNvPr id="3" name="Foliennummernplatzhalter 2">
            <a:extLst>
              <a:ext uri="{FF2B5EF4-FFF2-40B4-BE49-F238E27FC236}">
                <a16:creationId xmlns:a16="http://schemas.microsoft.com/office/drawing/2014/main" id="{0B3FC641-AF9D-8AE8-D56C-D4D32650BC1D}"/>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61</a:t>
            </a:fld>
            <a:endParaRPr lang="de-DE" dirty="0"/>
          </a:p>
        </p:txBody>
      </p:sp>
      <p:sp>
        <p:nvSpPr>
          <p:cNvPr id="9" name="Textfeld 8">
            <a:extLst>
              <a:ext uri="{FF2B5EF4-FFF2-40B4-BE49-F238E27FC236}">
                <a16:creationId xmlns:a16="http://schemas.microsoft.com/office/drawing/2014/main" id="{C2184361-B70B-42A3-0C9F-FEA3607241E8}"/>
              </a:ext>
            </a:extLst>
          </p:cNvPr>
          <p:cNvSpPr txBox="1"/>
          <p:nvPr/>
        </p:nvSpPr>
        <p:spPr>
          <a:xfrm>
            <a:off x="10859242" y="19918747"/>
            <a:ext cx="17029958"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rgbClr val="374151"/>
                </a:solidFill>
                <a:latin typeface="Söhne"/>
              </a:rPr>
              <a:t>The test statistic for a chi-square test is calculated as:</a:t>
            </a:r>
          </a:p>
        </p:txBody>
      </p:sp>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43D0FFE7-4CC5-C034-A0F0-768C2C2AAE00}"/>
                  </a:ext>
                </a:extLst>
              </p:cNvPr>
              <p:cNvSpPr txBox="1"/>
              <p:nvPr/>
            </p:nvSpPr>
            <p:spPr>
              <a:xfrm>
                <a:off x="10859243" y="21153077"/>
                <a:ext cx="6712415" cy="233647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sSupPr>
                        <m:e>
                          <m:r>
                            <a:rPr kumimoji="0" lang="de-DE" sz="6000" b="1"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𝝌</m:t>
                          </m:r>
                        </m:e>
                        <m:sup>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m:t>
                          </m:r>
                        </m:sup>
                      </m:sSup>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nary>
                        <m:naryPr>
                          <m:chr m:val="∑"/>
                          <m:subHide m:val="on"/>
                          <m:supHide m:val="on"/>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naryPr>
                        <m:sub/>
                        <m:sup/>
                        <m:e>
                          <m:f>
                            <m:f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sSup>
                                <m:sSup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sSupPr>
                                <m:e>
                                  <m:d>
                                    <m:d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dPr>
                                    <m:e>
                                      <m:sSub>
                                        <m:sSub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𝑶</m:t>
                                          </m:r>
                                        </m:e>
                                        <m:sub>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𝒊</m:t>
                                          </m:r>
                                        </m:sub>
                                      </m:sSub>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m:t>
                                      </m:r>
                                      <m:sSub>
                                        <m:sSub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𝑬</m:t>
                                          </m:r>
                                        </m:e>
                                        <m:sub>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𝒊</m:t>
                                          </m:r>
                                        </m:sub>
                                      </m:sSub>
                                    </m:e>
                                  </m:d>
                                </m:e>
                                <m:sup>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𝟐</m:t>
                                  </m:r>
                                </m:sup>
                              </m:sSup>
                            </m:num>
                            <m:den>
                              <m:sSub>
                                <m:sSubPr>
                                  <m:ctrlP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𝑬</m:t>
                                  </m:r>
                                </m:e>
                                <m:sub>
                                  <m:r>
                                    <a:rPr kumimoji="0" lang="de-DE" sz="6000" b="1" i="1" u="none" strike="noStrike" cap="none" spc="0" normalizeH="0" baseline="0" smtClean="0">
                                      <a:ln>
                                        <a:noFill/>
                                      </a:ln>
                                      <a:solidFill>
                                        <a:srgbClr val="000000"/>
                                      </a:solidFill>
                                      <a:effectLst/>
                                      <a:uFillTx/>
                                      <a:latin typeface="Cambria Math" panose="02040503050406030204" pitchFamily="18" charset="0"/>
                                      <a:sym typeface="Helvetica Neue"/>
                                    </a:rPr>
                                    <m:t>𝒊</m:t>
                                  </m:r>
                                </m:sub>
                              </m:sSub>
                            </m:den>
                          </m:f>
                        </m:e>
                      </m:nary>
                    </m:oMath>
                  </m:oMathPara>
                </a14:m>
                <a:endParaRPr kumimoji="0" lang="de-DE" sz="6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mc:Choice>
        <mc:Fallback xmlns="">
          <p:sp>
            <p:nvSpPr>
              <p:cNvPr id="11" name="Textfeld 10">
                <a:extLst>
                  <a:ext uri="{FF2B5EF4-FFF2-40B4-BE49-F238E27FC236}">
                    <a16:creationId xmlns:a16="http://schemas.microsoft.com/office/drawing/2014/main" id="{43D0FFE7-4CC5-C034-A0F0-768C2C2AAE00}"/>
                  </a:ext>
                </a:extLst>
              </p:cNvPr>
              <p:cNvSpPr txBox="1">
                <a:spLocks noRot="1" noChangeAspect="1" noMove="1" noResize="1" noEditPoints="1" noAdjustHandles="1" noChangeArrowheads="1" noChangeShapeType="1" noTextEdit="1"/>
              </p:cNvSpPr>
              <p:nvPr/>
            </p:nvSpPr>
            <p:spPr>
              <a:xfrm>
                <a:off x="10859243" y="21153077"/>
                <a:ext cx="6712415" cy="2336473"/>
              </a:xfrm>
              <a:prstGeom prst="rect">
                <a:avLst/>
              </a:prstGeom>
              <a:blipFill>
                <a:blip r:embed="rId4"/>
                <a:stretch>
                  <a:fillRect/>
                </a:stretch>
              </a:blipFill>
              <a:ln w="25400" cap="flat">
                <a:noFill/>
                <a:miter lim="400000"/>
              </a:ln>
              <a:effectLst/>
            </p:spPr>
            <p:txBody>
              <a:bodyPr/>
              <a:lstStyle/>
              <a:p>
                <a:r>
                  <a:rPr lang="de-DE">
                    <a:noFill/>
                  </a:rPr>
                  <a:t> </a:t>
                </a:r>
              </a:p>
            </p:txBody>
          </p:sp>
        </mc:Fallback>
      </mc:AlternateContent>
      <p:sp>
        <p:nvSpPr>
          <p:cNvPr id="14" name="Textfeld 13">
            <a:extLst>
              <a:ext uri="{FF2B5EF4-FFF2-40B4-BE49-F238E27FC236}">
                <a16:creationId xmlns:a16="http://schemas.microsoft.com/office/drawing/2014/main" id="{AAF6D53F-941B-3902-60BC-FDE5031EBC9F}"/>
              </a:ext>
            </a:extLst>
          </p:cNvPr>
          <p:cNvSpPr txBox="1"/>
          <p:nvPr/>
        </p:nvSpPr>
        <p:spPr>
          <a:xfrm>
            <a:off x="10859242" y="23286683"/>
            <a:ext cx="10607395" cy="83099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800" b="0" dirty="0">
                <a:solidFill>
                  <a:srgbClr val="374151"/>
                </a:solidFill>
                <a:latin typeface="Söhne"/>
              </a:rPr>
              <a:t>Where</a:t>
            </a:r>
            <a:endParaRPr lang="de-DE" sz="4800" dirty="0"/>
          </a:p>
        </p:txBody>
      </p:sp>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B96B10EA-C0E9-4F7B-B535-B3F038CAF003}"/>
                  </a:ext>
                </a:extLst>
              </p:cNvPr>
              <p:cNvSpPr txBox="1"/>
              <p:nvPr/>
            </p:nvSpPr>
            <p:spPr>
              <a:xfrm>
                <a:off x="18624173" y="21341211"/>
                <a:ext cx="11988800" cy="83099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14:m>
                  <m:oMath xmlns:m="http://schemas.openxmlformats.org/officeDocument/2006/math">
                    <m:sSub>
                      <m:sSubPr>
                        <m:ctrlP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𝑶</m:t>
                        </m:r>
                      </m:e>
                      <m:sub>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𝒊</m:t>
                        </m:r>
                      </m:sub>
                    </m:sSub>
                  </m:oMath>
                </a14:m>
                <a:r>
                  <a:rPr lang="de-DE" sz="4800" dirty="0"/>
                  <a:t> </a:t>
                </a:r>
                <a:r>
                  <a:rPr lang="de-DE" sz="4800" b="0" dirty="0" err="1">
                    <a:solidFill>
                      <a:srgbClr val="374151"/>
                    </a:solidFill>
                    <a:latin typeface="Söhne"/>
                  </a:rPr>
                  <a:t>are</a:t>
                </a:r>
                <a:r>
                  <a:rPr lang="de-DE" sz="4800" b="0" dirty="0">
                    <a:solidFill>
                      <a:srgbClr val="374151"/>
                    </a:solidFill>
                    <a:latin typeface="Söhne"/>
                  </a:rPr>
                  <a:t> </a:t>
                </a:r>
                <a:r>
                  <a:rPr lang="de-DE" sz="4800" b="0" dirty="0" err="1">
                    <a:solidFill>
                      <a:srgbClr val="374151"/>
                    </a:solidFill>
                    <a:latin typeface="Söhne"/>
                  </a:rPr>
                  <a:t>the</a:t>
                </a:r>
                <a:r>
                  <a:rPr lang="de-DE" sz="4800" b="0" dirty="0">
                    <a:solidFill>
                      <a:srgbClr val="374151"/>
                    </a:solidFill>
                    <a:latin typeface="Söhne"/>
                  </a:rPr>
                  <a:t> </a:t>
                </a:r>
                <a:r>
                  <a:rPr lang="de-DE" sz="4800" b="0" dirty="0" err="1">
                    <a:solidFill>
                      <a:srgbClr val="374151"/>
                    </a:solidFill>
                    <a:latin typeface="Söhne"/>
                  </a:rPr>
                  <a:t>observed</a:t>
                </a:r>
                <a:r>
                  <a:rPr lang="de-DE" sz="4800" b="0" dirty="0">
                    <a:solidFill>
                      <a:srgbClr val="374151"/>
                    </a:solidFill>
                    <a:latin typeface="Söhne"/>
                  </a:rPr>
                  <a:t> </a:t>
                </a:r>
                <a:r>
                  <a:rPr lang="de-DE" sz="4800" b="0" dirty="0" err="1">
                    <a:solidFill>
                      <a:srgbClr val="374151"/>
                    </a:solidFill>
                    <a:latin typeface="Söhne"/>
                  </a:rPr>
                  <a:t>frequencies</a:t>
                </a:r>
                <a:endParaRPr lang="de-DE" sz="4800" b="0" dirty="0">
                  <a:solidFill>
                    <a:srgbClr val="374151"/>
                  </a:solidFill>
                  <a:latin typeface="Söhne"/>
                </a:endParaRPr>
              </a:p>
            </p:txBody>
          </p:sp>
        </mc:Choice>
        <mc:Fallback xmlns="">
          <p:sp>
            <p:nvSpPr>
              <p:cNvPr id="16" name="Textfeld 15">
                <a:extLst>
                  <a:ext uri="{FF2B5EF4-FFF2-40B4-BE49-F238E27FC236}">
                    <a16:creationId xmlns:a16="http://schemas.microsoft.com/office/drawing/2014/main" id="{B96B10EA-C0E9-4F7B-B535-B3F038CAF003}"/>
                  </a:ext>
                </a:extLst>
              </p:cNvPr>
              <p:cNvSpPr txBox="1">
                <a:spLocks noRot="1" noChangeAspect="1" noMove="1" noResize="1" noEditPoints="1" noAdjustHandles="1" noChangeArrowheads="1" noChangeShapeType="1" noTextEdit="1"/>
              </p:cNvSpPr>
              <p:nvPr/>
            </p:nvSpPr>
            <p:spPr>
              <a:xfrm>
                <a:off x="18624173" y="21341211"/>
                <a:ext cx="11988800" cy="830997"/>
              </a:xfrm>
              <a:prstGeom prst="rect">
                <a:avLst/>
              </a:prstGeom>
              <a:blipFill>
                <a:blip r:embed="rId5"/>
                <a:stretch>
                  <a:fillRect t="-16176" b="-38971"/>
                </a:stretch>
              </a:blipFill>
              <a:ln w="25400" cap="flat">
                <a:noFill/>
                <a:miter lim="400000"/>
              </a:ln>
              <a:effectLst/>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a:extLst>
                  <a:ext uri="{FF2B5EF4-FFF2-40B4-BE49-F238E27FC236}">
                    <a16:creationId xmlns:a16="http://schemas.microsoft.com/office/drawing/2014/main" id="{97A7ACDD-4407-BB3E-95C8-EFBF39C394D2}"/>
                  </a:ext>
                </a:extLst>
              </p:cNvPr>
              <p:cNvSpPr txBox="1"/>
              <p:nvPr/>
            </p:nvSpPr>
            <p:spPr>
              <a:xfrm>
                <a:off x="18624173" y="22387959"/>
                <a:ext cx="11988800" cy="83099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14:m>
                  <m:oMath xmlns:m="http://schemas.openxmlformats.org/officeDocument/2006/math">
                    <m:sSub>
                      <m:sSubPr>
                        <m:ctrlP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ctrlPr>
                      </m:sSubPr>
                      <m:e>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𝑬</m:t>
                        </m:r>
                      </m:e>
                      <m:sub>
                        <m:r>
                          <a:rPr kumimoji="0" lang="de-DE" sz="4800" b="1" i="1" u="none" strike="noStrike" cap="none" spc="0" normalizeH="0" baseline="0" smtClean="0">
                            <a:ln>
                              <a:noFill/>
                            </a:ln>
                            <a:solidFill>
                              <a:srgbClr val="000000"/>
                            </a:solidFill>
                            <a:effectLst/>
                            <a:uFillTx/>
                            <a:latin typeface="Cambria Math" panose="02040503050406030204" pitchFamily="18" charset="0"/>
                            <a:sym typeface="Helvetica Neue"/>
                          </a:rPr>
                          <m:t>𝒊</m:t>
                        </m:r>
                      </m:sub>
                    </m:sSub>
                  </m:oMath>
                </a14:m>
                <a:r>
                  <a:rPr lang="de-DE" sz="4800" dirty="0"/>
                  <a:t> </a:t>
                </a:r>
                <a:r>
                  <a:rPr lang="de-DE" sz="4800" b="0" dirty="0" err="1">
                    <a:solidFill>
                      <a:srgbClr val="374151"/>
                    </a:solidFill>
                    <a:latin typeface="Söhne"/>
                  </a:rPr>
                  <a:t>are</a:t>
                </a:r>
                <a:r>
                  <a:rPr lang="de-DE" sz="4800" b="0" dirty="0">
                    <a:solidFill>
                      <a:srgbClr val="374151"/>
                    </a:solidFill>
                    <a:latin typeface="Söhne"/>
                  </a:rPr>
                  <a:t> </a:t>
                </a:r>
                <a:r>
                  <a:rPr lang="de-DE" sz="4800" b="0" dirty="0" err="1">
                    <a:solidFill>
                      <a:srgbClr val="374151"/>
                    </a:solidFill>
                    <a:latin typeface="Söhne"/>
                  </a:rPr>
                  <a:t>the</a:t>
                </a:r>
                <a:r>
                  <a:rPr lang="de-DE" sz="4800" b="0" dirty="0">
                    <a:solidFill>
                      <a:srgbClr val="374151"/>
                    </a:solidFill>
                    <a:latin typeface="Söhne"/>
                  </a:rPr>
                  <a:t> </a:t>
                </a:r>
                <a:r>
                  <a:rPr lang="de-DE" sz="4800" b="0" dirty="0" err="1">
                    <a:solidFill>
                      <a:srgbClr val="374151"/>
                    </a:solidFill>
                    <a:latin typeface="Söhne"/>
                  </a:rPr>
                  <a:t>expected</a:t>
                </a:r>
                <a:r>
                  <a:rPr lang="de-DE" sz="4800" b="0" dirty="0">
                    <a:solidFill>
                      <a:srgbClr val="374151"/>
                    </a:solidFill>
                    <a:latin typeface="Söhne"/>
                  </a:rPr>
                  <a:t> </a:t>
                </a:r>
                <a:r>
                  <a:rPr lang="de-DE" sz="4800" b="0" dirty="0" err="1">
                    <a:solidFill>
                      <a:srgbClr val="374151"/>
                    </a:solidFill>
                    <a:latin typeface="Söhne"/>
                  </a:rPr>
                  <a:t>frequencies</a:t>
                </a:r>
                <a:endParaRPr lang="de-DE" sz="4800" b="0" dirty="0">
                  <a:solidFill>
                    <a:srgbClr val="374151"/>
                  </a:solidFill>
                  <a:latin typeface="Söhne"/>
                </a:endParaRPr>
              </a:p>
            </p:txBody>
          </p:sp>
        </mc:Choice>
        <mc:Fallback xmlns="">
          <p:sp>
            <p:nvSpPr>
              <p:cNvPr id="17" name="Textfeld 16">
                <a:extLst>
                  <a:ext uri="{FF2B5EF4-FFF2-40B4-BE49-F238E27FC236}">
                    <a16:creationId xmlns:a16="http://schemas.microsoft.com/office/drawing/2014/main" id="{97A7ACDD-4407-BB3E-95C8-EFBF39C394D2}"/>
                  </a:ext>
                </a:extLst>
              </p:cNvPr>
              <p:cNvSpPr txBox="1">
                <a:spLocks noRot="1" noChangeAspect="1" noMove="1" noResize="1" noEditPoints="1" noAdjustHandles="1" noChangeArrowheads="1" noChangeShapeType="1" noTextEdit="1"/>
              </p:cNvSpPr>
              <p:nvPr/>
            </p:nvSpPr>
            <p:spPr>
              <a:xfrm>
                <a:off x="18624173" y="22387959"/>
                <a:ext cx="11988800" cy="830997"/>
              </a:xfrm>
              <a:prstGeom prst="rect">
                <a:avLst/>
              </a:prstGeom>
              <a:blipFill>
                <a:blip r:embed="rId6"/>
                <a:stretch>
                  <a:fillRect t="-16176" b="-38971"/>
                </a:stretch>
              </a:blipFill>
              <a:ln w="25400" cap="flat">
                <a:noFill/>
                <a:miter lim="400000"/>
              </a:ln>
              <a:effectLst/>
            </p:spPr>
            <p:txBody>
              <a:bodyPr/>
              <a:lstStyle/>
              <a:p>
                <a:r>
                  <a:rPr lang="de-DE">
                    <a:noFill/>
                  </a:rPr>
                  <a:t> </a:t>
                </a:r>
              </a:p>
            </p:txBody>
          </p:sp>
        </mc:Fallback>
      </mc:AlternateContent>
    </p:spTree>
    <p:extLst>
      <p:ext uri="{BB962C8B-B14F-4D97-AF65-F5344CB8AC3E}">
        <p14:creationId xmlns:p14="http://schemas.microsoft.com/office/powerpoint/2010/main" val="346807579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first slide">
                <a:extLst>
                  <a:ext uri="{FF2B5EF4-FFF2-40B4-BE49-F238E27FC236}">
                    <a16:creationId xmlns:a16="http://schemas.microsoft.com/office/drawing/2014/main" id="{30E09795-87C8-86C9-B215-27996B841612}"/>
                  </a:ext>
                </a:extLst>
              </p:cNvPr>
              <p:cNvSpPr txBox="1"/>
              <p:nvPr/>
            </p:nvSpPr>
            <p:spPr>
              <a:xfrm>
                <a:off x="3038836" y="2091669"/>
                <a:ext cx="21984544" cy="2513509"/>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14:m>
                  <m:oMath xmlns:m="http://schemas.openxmlformats.org/officeDocument/2006/math">
                    <m:sSup>
                      <m:sSupPr>
                        <m:ctrlPr>
                          <a:rPr lang="de-DE" sz="15000" i="1" smtClean="0">
                            <a:solidFill>
                              <a:schemeClr val="tx1"/>
                            </a:solidFill>
                            <a:latin typeface="Cambria Math" panose="02040503050406030204" pitchFamily="18" charset="0"/>
                          </a:rPr>
                        </m:ctrlPr>
                      </m:sSupPr>
                      <m:e>
                        <m:r>
                          <a:rPr lang="de-DE" sz="15000" i="1" smtClean="0">
                            <a:solidFill>
                              <a:schemeClr val="tx1"/>
                            </a:solidFill>
                            <a:latin typeface="Cambria Math" panose="02040503050406030204" pitchFamily="18" charset="0"/>
                            <a:ea typeface="Cambria Math" panose="02040503050406030204" pitchFamily="18" charset="0"/>
                          </a:rPr>
                          <m:t>𝜒</m:t>
                        </m:r>
                      </m:e>
                      <m:sup>
                        <m:r>
                          <a:rPr lang="de-DE" sz="15000" b="0" i="1" smtClean="0">
                            <a:solidFill>
                              <a:schemeClr val="tx1"/>
                            </a:solidFill>
                            <a:latin typeface="Cambria Math" panose="02040503050406030204" pitchFamily="18" charset="0"/>
                          </a:rPr>
                          <m:t>2</m:t>
                        </m:r>
                      </m:sup>
                    </m:sSup>
                  </m:oMath>
                </a14:m>
                <a:r>
                  <a:rPr lang="de-DE" sz="15000" dirty="0">
                    <a:solidFill>
                      <a:schemeClr val="tx1"/>
                    </a:solidFill>
                  </a:rPr>
                  <a:t> </a:t>
                </a:r>
                <a:r>
                  <a:rPr lang="de-DE" sz="15000" dirty="0" err="1">
                    <a:solidFill>
                      <a:schemeClr val="tx1"/>
                    </a:solidFill>
                  </a:rPr>
                  <a:t>independence</a:t>
                </a:r>
                <a:r>
                  <a:rPr lang="de-DE" sz="15000" dirty="0">
                    <a:solidFill>
                      <a:schemeClr val="tx1"/>
                    </a:solidFill>
                  </a:rPr>
                  <a:t> </a:t>
                </a:r>
                <a:r>
                  <a:rPr lang="de-DE" sz="15000" dirty="0" err="1">
                    <a:solidFill>
                      <a:schemeClr val="tx1"/>
                    </a:solidFill>
                  </a:rPr>
                  <a:t>tests</a:t>
                </a:r>
                <a:endParaRPr lang="de-DE" sz="15000" dirty="0">
                  <a:solidFill>
                    <a:schemeClr val="tx1"/>
                  </a:solidFill>
                </a:endParaRPr>
              </a:p>
            </p:txBody>
          </p:sp>
        </mc:Choice>
        <mc:Fallback>
          <p:sp>
            <p:nvSpPr>
              <p:cNvPr id="4" name="Title first slide">
                <a:extLst>
                  <a:ext uri="{FF2B5EF4-FFF2-40B4-BE49-F238E27FC236}">
                    <a16:creationId xmlns:a16="http://schemas.microsoft.com/office/drawing/2014/main" id="{30E09795-87C8-86C9-B215-27996B841612}"/>
                  </a:ext>
                </a:extLst>
              </p:cNvPr>
              <p:cNvSpPr txBox="1">
                <a:spLocks noRot="1" noChangeAspect="1" noMove="1" noResize="1" noEditPoints="1" noAdjustHandles="1" noChangeArrowheads="1" noChangeShapeType="1" noTextEdit="1"/>
              </p:cNvSpPr>
              <p:nvPr/>
            </p:nvSpPr>
            <p:spPr>
              <a:xfrm>
                <a:off x="3038836" y="2091669"/>
                <a:ext cx="21984544" cy="2513509"/>
              </a:xfrm>
              <a:prstGeom prst="rect">
                <a:avLst/>
              </a:prstGeom>
              <a:blipFill>
                <a:blip r:embed="rId2"/>
                <a:stretch>
                  <a:fillRect t="-18204" r="-3826" b="-41748"/>
                </a:stretch>
              </a:blipFill>
              <a:ln w="254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de-DE">
                    <a:noFill/>
                  </a:rPr>
                  <a:t> </a:t>
                </a:r>
              </a:p>
            </p:txBody>
          </p:sp>
        </mc:Fallback>
      </mc:AlternateContent>
      <p:sp>
        <p:nvSpPr>
          <p:cNvPr id="5" name="Shape">
            <a:extLst>
              <a:ext uri="{FF2B5EF4-FFF2-40B4-BE49-F238E27FC236}">
                <a16:creationId xmlns:a16="http://schemas.microsoft.com/office/drawing/2014/main" id="{69219BE7-E8AA-F3D1-2F8E-57C3809A4973}"/>
              </a:ext>
            </a:extLst>
          </p:cNvPr>
          <p:cNvSpPr/>
          <p:nvPr/>
        </p:nvSpPr>
        <p:spPr>
          <a:xfrm>
            <a:off x="3038836" y="515547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D41A3E67-5637-C2AC-6396-4B86F4C070E7}"/>
              </a:ext>
            </a:extLst>
          </p:cNvPr>
          <p:cNvSpPr txBox="1"/>
          <p:nvPr/>
        </p:nvSpPr>
        <p:spPr>
          <a:xfrm>
            <a:off x="7095034" y="488755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statistical tests used to determine if there's a significant association between two </a:t>
            </a:r>
            <a:r>
              <a:rPr lang="en-US" b="0" u="sng" dirty="0">
                <a:solidFill>
                  <a:schemeClr val="accent1">
                    <a:lumMod val="50000"/>
                  </a:schemeClr>
                </a:solidFill>
                <a:latin typeface="Montserrat SemiBold"/>
                <a:sym typeface="Montserrat Regular"/>
              </a:rPr>
              <a:t>categorical variables</a:t>
            </a:r>
            <a:r>
              <a:rPr lang="en-US" b="0" dirty="0">
                <a:solidFill>
                  <a:schemeClr val="accent1">
                    <a:lumMod val="50000"/>
                  </a:schemeClr>
                </a:solidFill>
                <a:latin typeface="Montserrat SemiBold"/>
                <a:sym typeface="Montserrat Regular"/>
              </a:rPr>
              <a:t> in a sample.</a:t>
            </a:r>
          </a:p>
        </p:txBody>
      </p:sp>
      <p:sp>
        <p:nvSpPr>
          <p:cNvPr id="3" name="Foliennummernplatzhalter 2">
            <a:extLst>
              <a:ext uri="{FF2B5EF4-FFF2-40B4-BE49-F238E27FC236}">
                <a16:creationId xmlns:a16="http://schemas.microsoft.com/office/drawing/2014/main" id="{0B3FC641-AF9D-8AE8-D56C-D4D32650BC1D}"/>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62</a:t>
            </a:fld>
            <a:endParaRPr lang="de-DE"/>
          </a:p>
        </p:txBody>
      </p:sp>
      <p:sp>
        <p:nvSpPr>
          <p:cNvPr id="19" name="Rechteck 18"/>
          <p:cNvSpPr/>
          <p:nvPr/>
        </p:nvSpPr>
        <p:spPr>
          <a:xfrm>
            <a:off x="7420838" y="7587742"/>
            <a:ext cx="7754046" cy="1015663"/>
          </a:xfrm>
          <a:prstGeom prst="rect">
            <a:avLst/>
          </a:prstGeom>
          <a:solidFill>
            <a:srgbClr val="FFFF00"/>
          </a:solidFill>
          <a:ln>
            <a:solidFill>
              <a:schemeClr val="bg1">
                <a:lumMod val="75000"/>
              </a:schemeClr>
            </a:solidFill>
          </a:ln>
        </p:spPr>
        <p:txBody>
          <a:bodyPr wrap="none">
            <a:spAutoFit/>
          </a:bodyPr>
          <a:lstStyle/>
          <a:p>
            <a:pPr algn="r" fontAlgn="b"/>
            <a:r>
              <a:rPr lang="de-DE" dirty="0"/>
              <a:t>Chi^2_stat = 23.5172</a:t>
            </a:r>
            <a:endParaRPr lang="de-DE" b="0" dirty="0">
              <a:latin typeface="Calibri" panose="020F0502020204030204" pitchFamily="34" charset="0"/>
            </a:endParaRPr>
          </a:p>
        </p:txBody>
      </p:sp>
      <p:sp>
        <p:nvSpPr>
          <p:cNvPr id="20" name="Rechteck 19"/>
          <p:cNvSpPr/>
          <p:nvPr/>
        </p:nvSpPr>
        <p:spPr>
          <a:xfrm>
            <a:off x="29755708" y="7602203"/>
            <a:ext cx="7754047" cy="1015663"/>
          </a:xfrm>
          <a:prstGeom prst="rect">
            <a:avLst/>
          </a:prstGeom>
          <a:solidFill>
            <a:srgbClr val="FFFF00"/>
          </a:solidFill>
          <a:ln>
            <a:solidFill>
              <a:schemeClr val="bg1">
                <a:lumMod val="75000"/>
              </a:schemeClr>
            </a:solidFill>
          </a:ln>
        </p:spPr>
        <p:txBody>
          <a:bodyPr wrap="none">
            <a:spAutoFit/>
          </a:bodyPr>
          <a:lstStyle/>
          <a:p>
            <a:pPr algn="r" fontAlgn="b"/>
            <a:r>
              <a:rPr lang="de-DE" dirty="0"/>
              <a:t>Chi^2_stat = 46.7812</a:t>
            </a:r>
            <a:endParaRPr lang="de-DE" b="0" dirty="0">
              <a:latin typeface="Calibri" panose="020F0502020204030204" pitchFamily="34" charset="0"/>
            </a:endParaRPr>
          </a:p>
        </p:txBody>
      </p:sp>
      <p:sp>
        <p:nvSpPr>
          <p:cNvPr id="21" name="Rechteck 20"/>
          <p:cNvSpPr/>
          <p:nvPr/>
        </p:nvSpPr>
        <p:spPr>
          <a:xfrm>
            <a:off x="3038836" y="22745244"/>
            <a:ext cx="18621688" cy="1569660"/>
          </a:xfrm>
          <a:prstGeom prst="rect">
            <a:avLst/>
          </a:prstGeom>
        </p:spPr>
        <p:txBody>
          <a:bodyPr wrap="square">
            <a:spAutoFit/>
          </a:bodyPr>
          <a:lstStyle/>
          <a:p>
            <a:pPr algn="l" fontAlgn="base"/>
            <a:r>
              <a:rPr lang="en-US" sz="4800" dirty="0">
                <a:solidFill>
                  <a:schemeClr val="tx1"/>
                </a:solidFill>
              </a:rPr>
              <a:t>H0: </a:t>
            </a:r>
          </a:p>
          <a:p>
            <a:pPr algn="l" fontAlgn="base"/>
            <a:r>
              <a:rPr lang="en-US" sz="4800" b="0" dirty="0">
                <a:solidFill>
                  <a:schemeClr val="tx1"/>
                </a:solidFill>
              </a:rPr>
              <a:t>Experience level does not have significant impact on promotion…</a:t>
            </a:r>
          </a:p>
        </p:txBody>
      </p:sp>
      <p:pic>
        <p:nvPicPr>
          <p:cNvPr id="9" name="Grafik 8">
            <a:extLst>
              <a:ext uri="{FF2B5EF4-FFF2-40B4-BE49-F238E27FC236}">
                <a16:creationId xmlns:a16="http://schemas.microsoft.com/office/drawing/2014/main" id="{5EC65006-A73F-FBFA-6068-2B9CD771F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6" y="8617865"/>
            <a:ext cx="17736332" cy="14010471"/>
          </a:xfrm>
          <a:prstGeom prst="rect">
            <a:avLst/>
          </a:prstGeom>
          <a:ln w="25400">
            <a:solidFill>
              <a:schemeClr val="tx2"/>
            </a:solidFill>
          </a:ln>
        </p:spPr>
      </p:pic>
      <p:pic>
        <p:nvPicPr>
          <p:cNvPr id="11" name="Grafik 10">
            <a:extLst>
              <a:ext uri="{FF2B5EF4-FFF2-40B4-BE49-F238E27FC236}">
                <a16:creationId xmlns:a16="http://schemas.microsoft.com/office/drawing/2014/main" id="{8BC064D6-8825-8BD5-DF7A-476452CED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6229" y="8617865"/>
            <a:ext cx="17736332" cy="14010471"/>
          </a:xfrm>
          <a:prstGeom prst="rect">
            <a:avLst/>
          </a:prstGeom>
          <a:ln w="25400">
            <a:solidFill>
              <a:schemeClr val="tx2"/>
            </a:solidFill>
          </a:ln>
        </p:spPr>
      </p:pic>
      <p:sp>
        <p:nvSpPr>
          <p:cNvPr id="17" name="Rechteck 16">
            <a:extLst>
              <a:ext uri="{FF2B5EF4-FFF2-40B4-BE49-F238E27FC236}">
                <a16:creationId xmlns:a16="http://schemas.microsoft.com/office/drawing/2014/main" id="{27346C0F-C350-A220-7178-B55EB07C74AF}"/>
              </a:ext>
            </a:extLst>
          </p:cNvPr>
          <p:cNvSpPr/>
          <p:nvPr/>
        </p:nvSpPr>
        <p:spPr>
          <a:xfrm>
            <a:off x="18663220" y="6650786"/>
            <a:ext cx="8223726" cy="1015663"/>
          </a:xfrm>
          <a:prstGeom prst="rect">
            <a:avLst/>
          </a:prstGeom>
          <a:solidFill>
            <a:srgbClr val="FFC000"/>
          </a:solidFill>
          <a:ln>
            <a:solidFill>
              <a:schemeClr val="bg1">
                <a:lumMod val="75000"/>
              </a:schemeClr>
            </a:solidFill>
          </a:ln>
        </p:spPr>
        <p:txBody>
          <a:bodyPr wrap="none">
            <a:spAutoFit/>
          </a:bodyPr>
          <a:lstStyle/>
          <a:p>
            <a:pPr algn="r" fontAlgn="b"/>
            <a:r>
              <a:rPr lang="de-DE" dirty="0"/>
              <a:t>Critical </a:t>
            </a:r>
            <a:r>
              <a:rPr lang="de-DE" dirty="0" err="1"/>
              <a:t>value</a:t>
            </a:r>
            <a:r>
              <a:rPr lang="de-DE" dirty="0"/>
              <a:t>: 26.2962</a:t>
            </a:r>
            <a:endParaRPr lang="de-DE" b="0" dirty="0">
              <a:latin typeface="Calibri" panose="020F0502020204030204" pitchFamily="34" charset="0"/>
            </a:endParaRPr>
          </a:p>
        </p:txBody>
      </p:sp>
      <p:sp>
        <p:nvSpPr>
          <p:cNvPr id="18" name="Rechteck 17">
            <a:extLst>
              <a:ext uri="{FF2B5EF4-FFF2-40B4-BE49-F238E27FC236}">
                <a16:creationId xmlns:a16="http://schemas.microsoft.com/office/drawing/2014/main" id="{4E861E70-4E30-F839-7A77-95B857EC4D75}"/>
              </a:ext>
            </a:extLst>
          </p:cNvPr>
          <p:cNvSpPr/>
          <p:nvPr/>
        </p:nvSpPr>
        <p:spPr>
          <a:xfrm>
            <a:off x="26342941" y="22745244"/>
            <a:ext cx="18621688" cy="1569660"/>
          </a:xfrm>
          <a:prstGeom prst="rect">
            <a:avLst/>
          </a:prstGeom>
        </p:spPr>
        <p:txBody>
          <a:bodyPr wrap="square">
            <a:spAutoFit/>
          </a:bodyPr>
          <a:lstStyle/>
          <a:p>
            <a:pPr algn="l" fontAlgn="base"/>
            <a:r>
              <a:rPr lang="en-US" sz="4800" dirty="0">
                <a:solidFill>
                  <a:schemeClr val="tx1"/>
                </a:solidFill>
              </a:rPr>
              <a:t>H1: </a:t>
            </a:r>
          </a:p>
          <a:p>
            <a:pPr algn="l" fontAlgn="base"/>
            <a:r>
              <a:rPr lang="en-US" sz="4800" b="0" dirty="0">
                <a:solidFill>
                  <a:schemeClr val="tx1"/>
                </a:solidFill>
              </a:rPr>
              <a:t>Experience level has significant impact on promotion…</a:t>
            </a:r>
          </a:p>
        </p:txBody>
      </p:sp>
    </p:spTree>
    <p:extLst>
      <p:ext uri="{BB962C8B-B14F-4D97-AF65-F5344CB8AC3E}">
        <p14:creationId xmlns:p14="http://schemas.microsoft.com/office/powerpoint/2010/main" val="323077837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5BEAADA5-8A1C-90C7-9FEE-5E2FB3297BF9}"/>
              </a:ext>
            </a:extLst>
          </p:cNvPr>
          <p:cNvSpPr txBox="1"/>
          <p:nvPr/>
        </p:nvSpPr>
        <p:spPr>
          <a:xfrm>
            <a:off x="3038836" y="2141359"/>
            <a:ext cx="31093448"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Oneway</a:t>
            </a:r>
            <a:r>
              <a:rPr lang="de-DE" sz="15000" dirty="0">
                <a:solidFill>
                  <a:schemeClr val="tx1"/>
                </a:solidFill>
              </a:rPr>
              <a:t> – </a:t>
            </a:r>
            <a:r>
              <a:rPr lang="de-DE" sz="15000" dirty="0" err="1">
                <a:solidFill>
                  <a:schemeClr val="tx1"/>
                </a:solidFill>
              </a:rPr>
              <a:t>analysis</a:t>
            </a:r>
            <a:r>
              <a:rPr lang="de-DE" sz="15000" dirty="0">
                <a:solidFill>
                  <a:schemeClr val="tx1"/>
                </a:solidFill>
              </a:rPr>
              <a:t> </a:t>
            </a:r>
            <a:r>
              <a:rPr lang="de-DE" sz="15000" dirty="0" err="1">
                <a:solidFill>
                  <a:schemeClr val="tx1"/>
                </a:solidFill>
              </a:rPr>
              <a:t>of</a:t>
            </a:r>
            <a:r>
              <a:rPr lang="de-DE" sz="15000" dirty="0">
                <a:solidFill>
                  <a:schemeClr val="tx1"/>
                </a:solidFill>
              </a:rPr>
              <a:t> </a:t>
            </a:r>
            <a:r>
              <a:rPr lang="de-DE" sz="15000" dirty="0" err="1">
                <a:solidFill>
                  <a:schemeClr val="tx1"/>
                </a:solidFill>
              </a:rPr>
              <a:t>variance</a:t>
            </a:r>
            <a:r>
              <a:rPr lang="de-DE" sz="15000" dirty="0">
                <a:solidFill>
                  <a:schemeClr val="tx1"/>
                </a:solidFill>
              </a:rPr>
              <a:t> </a:t>
            </a:r>
            <a:r>
              <a:rPr lang="de-DE" sz="15000" dirty="0" err="1">
                <a:solidFill>
                  <a:schemeClr val="tx1"/>
                </a:solidFill>
              </a:rPr>
              <a:t>test</a:t>
            </a:r>
            <a:endParaRPr lang="de-DE" sz="15000" dirty="0">
              <a:solidFill>
                <a:schemeClr val="tx1"/>
              </a:solidFill>
              <a:highlight>
                <a:srgbClr val="FFFF00"/>
              </a:highlight>
            </a:endParaRPr>
          </a:p>
        </p:txBody>
      </p:sp>
      <p:sp>
        <p:nvSpPr>
          <p:cNvPr id="5" name="Shape">
            <a:extLst>
              <a:ext uri="{FF2B5EF4-FFF2-40B4-BE49-F238E27FC236}">
                <a16:creationId xmlns:a16="http://schemas.microsoft.com/office/drawing/2014/main" id="{7EAB28F6-AE21-B101-92BC-7F116813885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C8CFAE8F-F1DE-2E95-3C44-FC174FC70654}"/>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statistical tests used to compare the </a:t>
            </a:r>
            <a:r>
              <a:rPr lang="en-US" b="0" u="sng" dirty="0">
                <a:solidFill>
                  <a:schemeClr val="accent1">
                    <a:lumMod val="50000"/>
                  </a:schemeClr>
                </a:solidFill>
                <a:latin typeface="Montserrat SemiBold"/>
                <a:sym typeface="Montserrat Regular"/>
              </a:rPr>
              <a:t>means</a:t>
            </a:r>
            <a:r>
              <a:rPr lang="en-US" b="0" dirty="0">
                <a:solidFill>
                  <a:schemeClr val="accent1">
                    <a:lumMod val="50000"/>
                  </a:schemeClr>
                </a:solidFill>
                <a:latin typeface="Montserrat SemiBold"/>
                <a:sym typeface="Montserrat Regular"/>
              </a:rPr>
              <a:t> of </a:t>
            </a:r>
            <a:r>
              <a:rPr lang="en-US" b="0" u="sng" dirty="0">
                <a:solidFill>
                  <a:schemeClr val="accent1">
                    <a:lumMod val="50000"/>
                  </a:schemeClr>
                </a:solidFill>
                <a:latin typeface="Montserrat SemiBold"/>
                <a:sym typeface="Montserrat Regular"/>
              </a:rPr>
              <a:t>three or more groups </a:t>
            </a:r>
            <a:r>
              <a:rPr lang="en-US" b="0" dirty="0">
                <a:solidFill>
                  <a:schemeClr val="accent1">
                    <a:lumMod val="50000"/>
                  </a:schemeClr>
                </a:solidFill>
                <a:latin typeface="Montserrat SemiBold"/>
                <a:sym typeface="Montserrat Regular"/>
              </a:rPr>
              <a:t>and determine if they are significantly different from each other.</a:t>
            </a:r>
          </a:p>
        </p:txBody>
      </p:sp>
      <p:sp>
        <p:nvSpPr>
          <p:cNvPr id="3" name="Foliennummernplatzhalter 2">
            <a:extLst>
              <a:ext uri="{FF2B5EF4-FFF2-40B4-BE49-F238E27FC236}">
                <a16:creationId xmlns:a16="http://schemas.microsoft.com/office/drawing/2014/main" id="{8141A4DD-4A69-D878-DA02-DF263ACC0EC7}"/>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63</a:t>
            </a:fld>
            <a:endParaRPr lang="de-DE"/>
          </a:p>
        </p:txBody>
      </p:sp>
      <p:graphicFrame>
        <p:nvGraphicFramePr>
          <p:cNvPr id="10" name="Tabelle 9"/>
          <p:cNvGraphicFramePr>
            <a:graphicFrameLocks noGrp="1"/>
          </p:cNvGraphicFramePr>
          <p:nvPr>
            <p:extLst>
              <p:ext uri="{D42A27DB-BD31-4B8C-83A1-F6EECF244321}">
                <p14:modId xmlns:p14="http://schemas.microsoft.com/office/powerpoint/2010/main" val="1500485630"/>
              </p:ext>
            </p:extLst>
          </p:nvPr>
        </p:nvGraphicFramePr>
        <p:xfrm>
          <a:off x="3038836" y="8266174"/>
          <a:ext cx="15541772" cy="11829600"/>
        </p:xfrm>
        <a:graphic>
          <a:graphicData uri="http://schemas.openxmlformats.org/drawingml/2006/table">
            <a:tbl>
              <a:tblPr>
                <a:tableStyleId>{5940675A-B579-460E-94D1-54222C63F5DA}</a:tableStyleId>
              </a:tblPr>
              <a:tblGrid>
                <a:gridCol w="3562870">
                  <a:extLst>
                    <a:ext uri="{9D8B030D-6E8A-4147-A177-3AD203B41FA5}">
                      <a16:colId xmlns:a16="http://schemas.microsoft.com/office/drawing/2014/main" val="742742308"/>
                    </a:ext>
                  </a:extLst>
                </a:gridCol>
                <a:gridCol w="3245631">
                  <a:extLst>
                    <a:ext uri="{9D8B030D-6E8A-4147-A177-3AD203B41FA5}">
                      <a16:colId xmlns:a16="http://schemas.microsoft.com/office/drawing/2014/main" val="2152065756"/>
                    </a:ext>
                  </a:extLst>
                </a:gridCol>
                <a:gridCol w="3405909">
                  <a:extLst>
                    <a:ext uri="{9D8B030D-6E8A-4147-A177-3AD203B41FA5}">
                      <a16:colId xmlns:a16="http://schemas.microsoft.com/office/drawing/2014/main" val="649579098"/>
                    </a:ext>
                  </a:extLst>
                </a:gridCol>
                <a:gridCol w="5327362">
                  <a:extLst>
                    <a:ext uri="{9D8B030D-6E8A-4147-A177-3AD203B41FA5}">
                      <a16:colId xmlns:a16="http://schemas.microsoft.com/office/drawing/2014/main" val="222480482"/>
                    </a:ext>
                  </a:extLst>
                </a:gridCol>
              </a:tblGrid>
              <a:tr h="720547">
                <a:tc>
                  <a:txBody>
                    <a:bodyPr/>
                    <a:lstStyle/>
                    <a:p>
                      <a:pPr algn="l" fontAlgn="b"/>
                      <a:r>
                        <a:rPr lang="de-DE" sz="5400" b="1" u="none" strike="noStrike" dirty="0">
                          <a:effectLst/>
                        </a:rPr>
                        <a:t>Group 1</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l" fontAlgn="b"/>
                      <a:r>
                        <a:rPr lang="de-DE" sz="5400" b="1" u="none" strike="noStrike" dirty="0">
                          <a:effectLst/>
                        </a:rPr>
                        <a:t>Group 2</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l" fontAlgn="b"/>
                      <a:r>
                        <a:rPr lang="de-DE" sz="5400" b="1" u="none" strike="noStrike" dirty="0">
                          <a:effectLst/>
                        </a:rPr>
                        <a:t>Group 3</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l" fontAlgn="b"/>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extLst>
                  <a:ext uri="{0D108BD9-81ED-4DB2-BD59-A6C34878D82A}">
                    <a16:rowId xmlns:a16="http://schemas.microsoft.com/office/drawing/2014/main" val="2410477055"/>
                  </a:ext>
                </a:extLst>
              </a:tr>
              <a:tr h="720547">
                <a:tc>
                  <a:txBody>
                    <a:bodyPr/>
                    <a:lstStyle/>
                    <a:p>
                      <a:pPr algn="r" fontAlgn="b"/>
                      <a:r>
                        <a:rPr lang="de-DE" sz="5400" u="none" strike="noStrike" dirty="0">
                          <a:effectLst/>
                        </a:rPr>
                        <a:t>82</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dirty="0">
                          <a:effectLst/>
                        </a:rPr>
                        <a:t>71</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dirty="0">
                          <a:effectLst/>
                        </a:rPr>
                        <a:t>64</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l" fontAlgn="b"/>
                      <a:endParaRPr lang="de-DE" sz="5400" b="0" i="0" u="none" strike="noStrike">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2194075644"/>
                  </a:ext>
                </a:extLst>
              </a:tr>
              <a:tr h="720547">
                <a:tc>
                  <a:txBody>
                    <a:bodyPr/>
                    <a:lstStyle/>
                    <a:p>
                      <a:pPr algn="r" fontAlgn="b"/>
                      <a:r>
                        <a:rPr lang="de-DE" sz="5400" u="none" strike="noStrike">
                          <a:effectLst/>
                        </a:rPr>
                        <a:t>93</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dirty="0">
                          <a:effectLst/>
                        </a:rPr>
                        <a:t>62</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dirty="0">
                          <a:effectLst/>
                        </a:rPr>
                        <a:t>73</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l" fontAlgn="b"/>
                      <a:endParaRPr lang="de-DE" sz="5400" b="0" i="0" u="none" strike="noStrike">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1744943220"/>
                  </a:ext>
                </a:extLst>
              </a:tr>
              <a:tr h="720547">
                <a:tc>
                  <a:txBody>
                    <a:bodyPr/>
                    <a:lstStyle/>
                    <a:p>
                      <a:pPr algn="r" fontAlgn="b"/>
                      <a:r>
                        <a:rPr lang="de-DE" sz="5400" u="none" strike="noStrike">
                          <a:effectLst/>
                        </a:rPr>
                        <a:t>61</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a:effectLst/>
                        </a:rPr>
                        <a:t>85</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dirty="0">
                          <a:effectLst/>
                        </a:rPr>
                        <a:t>87</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l" fontAlgn="b"/>
                      <a:endParaRPr lang="de-DE" sz="5400" b="0" i="0" u="none" strike="noStrike">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1691007947"/>
                  </a:ext>
                </a:extLst>
              </a:tr>
              <a:tr h="720547">
                <a:tc>
                  <a:txBody>
                    <a:bodyPr/>
                    <a:lstStyle/>
                    <a:p>
                      <a:pPr algn="r" fontAlgn="b"/>
                      <a:r>
                        <a:rPr lang="de-DE" sz="5400" u="none" strike="noStrike">
                          <a:effectLst/>
                        </a:rPr>
                        <a:t>74</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a:effectLst/>
                        </a:rPr>
                        <a:t>94</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dirty="0">
                          <a:effectLst/>
                        </a:rPr>
                        <a:t>91</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l" fontAlgn="b"/>
                      <a:endParaRPr lang="de-DE" sz="5400" b="0" i="0" u="none" strike="noStrike">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1531724935"/>
                  </a:ext>
                </a:extLst>
              </a:tr>
              <a:tr h="720547">
                <a:tc>
                  <a:txBody>
                    <a:bodyPr/>
                    <a:lstStyle/>
                    <a:p>
                      <a:pPr algn="r" fontAlgn="b"/>
                      <a:r>
                        <a:rPr lang="de-DE" sz="5400" u="none" strike="noStrike">
                          <a:effectLst/>
                        </a:rPr>
                        <a:t>69</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a:effectLst/>
                        </a:rPr>
                        <a:t>78</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dirty="0">
                          <a:effectLst/>
                        </a:rPr>
                        <a:t>56</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l" fontAlgn="b"/>
                      <a:endParaRPr lang="de-DE" sz="54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3093995112"/>
                  </a:ext>
                </a:extLst>
              </a:tr>
              <a:tr h="720547">
                <a:tc>
                  <a:txBody>
                    <a:bodyPr/>
                    <a:lstStyle/>
                    <a:p>
                      <a:pPr algn="r" fontAlgn="b"/>
                      <a:r>
                        <a:rPr lang="de-DE" sz="5400" u="none" strike="noStrike">
                          <a:effectLst/>
                        </a:rPr>
                        <a:t>70</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a:effectLst/>
                        </a:rPr>
                        <a:t>66</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a:effectLst/>
                        </a:rPr>
                        <a:t>78</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l" fontAlgn="b"/>
                      <a:endParaRPr lang="de-DE" sz="54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1420561817"/>
                  </a:ext>
                </a:extLst>
              </a:tr>
              <a:tr h="720547">
                <a:tc>
                  <a:txBody>
                    <a:bodyPr/>
                    <a:lstStyle/>
                    <a:p>
                      <a:pPr algn="r" fontAlgn="b"/>
                      <a:r>
                        <a:rPr lang="de-DE" sz="5400" u="none" strike="noStrike">
                          <a:effectLst/>
                        </a:rPr>
                        <a:t>53</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a:effectLst/>
                        </a:rPr>
                        <a:t>71</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a:effectLst/>
                        </a:rPr>
                        <a:t>87</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l" fontAlgn="b"/>
                      <a:endParaRPr lang="de-DE" sz="54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1841269367"/>
                  </a:ext>
                </a:extLst>
              </a:tr>
              <a:tr h="720547">
                <a:tc>
                  <a:txBody>
                    <a:bodyPr/>
                    <a:lstStyle/>
                    <a:p>
                      <a:pPr algn="r" fontAlgn="b"/>
                      <a:r>
                        <a:rPr lang="de-DE" sz="5400" b="1" i="0" u="none" strike="noStrike" dirty="0" err="1">
                          <a:solidFill>
                            <a:srgbClr val="000000"/>
                          </a:solidFill>
                          <a:effectLst/>
                          <a:latin typeface="Calibri" panose="020F0502020204030204" pitchFamily="34" charset="0"/>
                        </a:rPr>
                        <a:t>Mean</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b="1" i="0" u="none" strike="noStrike" dirty="0" err="1">
                          <a:solidFill>
                            <a:srgbClr val="000000"/>
                          </a:solidFill>
                          <a:effectLst/>
                          <a:latin typeface="Calibri" panose="020F0502020204030204" pitchFamily="34" charset="0"/>
                        </a:rPr>
                        <a:t>Mean</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b="1" i="0" u="none" strike="noStrike" dirty="0" err="1">
                          <a:solidFill>
                            <a:srgbClr val="000000"/>
                          </a:solidFill>
                          <a:effectLst/>
                          <a:latin typeface="Calibri" panose="020F0502020204030204" pitchFamily="34" charset="0"/>
                        </a:rPr>
                        <a:t>Mean</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b="1" i="0" u="none" strike="noStrike" dirty="0">
                          <a:solidFill>
                            <a:srgbClr val="000000"/>
                          </a:solidFill>
                          <a:effectLst/>
                          <a:latin typeface="Calibri" panose="020F0502020204030204" pitchFamily="34" charset="0"/>
                        </a:rPr>
                        <a:t>Overall </a:t>
                      </a:r>
                      <a:r>
                        <a:rPr lang="de-DE" sz="5400" b="1" i="0" u="none" strike="noStrike" dirty="0" err="1">
                          <a:solidFill>
                            <a:srgbClr val="000000"/>
                          </a:solidFill>
                          <a:effectLst/>
                          <a:latin typeface="Calibri" panose="020F0502020204030204" pitchFamily="34" charset="0"/>
                        </a:rPr>
                        <a:t>mean</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extLst>
                  <a:ext uri="{0D108BD9-81ED-4DB2-BD59-A6C34878D82A}">
                    <a16:rowId xmlns:a16="http://schemas.microsoft.com/office/drawing/2014/main" val="3856663791"/>
                  </a:ext>
                </a:extLst>
              </a:tr>
              <a:tr h="720547">
                <a:tc>
                  <a:txBody>
                    <a:bodyPr/>
                    <a:lstStyle/>
                    <a:p>
                      <a:pPr marL="0" marR="0" lvl="0" indent="0" algn="l" defTabSz="1651000" eaLnBrk="1" fontAlgn="b" latinLnBrk="0" hangingPunct="1">
                        <a:lnSpc>
                          <a:spcPct val="100000"/>
                        </a:lnSpc>
                        <a:spcBef>
                          <a:spcPts val="0"/>
                        </a:spcBef>
                        <a:spcAft>
                          <a:spcPts val="0"/>
                        </a:spcAft>
                        <a:buClrTx/>
                        <a:buSzTx/>
                        <a:buFontTx/>
                        <a:buNone/>
                        <a:tabLst/>
                        <a:defRPr/>
                      </a:pPr>
                      <a:r>
                        <a:rPr lang="de-DE" sz="5400" u="none" strike="noStrike" dirty="0">
                          <a:effectLst/>
                        </a:rPr>
                        <a:t>71,71</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marL="0" marR="0" lvl="0" indent="0" algn="l" defTabSz="1651000" eaLnBrk="1" fontAlgn="b" latinLnBrk="0" hangingPunct="1">
                        <a:lnSpc>
                          <a:spcPct val="100000"/>
                        </a:lnSpc>
                        <a:spcBef>
                          <a:spcPts val="0"/>
                        </a:spcBef>
                        <a:spcAft>
                          <a:spcPts val="0"/>
                        </a:spcAft>
                        <a:buClrTx/>
                        <a:buSzTx/>
                        <a:buFontTx/>
                        <a:buNone/>
                        <a:tabLst/>
                        <a:defRPr/>
                      </a:pPr>
                      <a:r>
                        <a:rPr lang="de-DE" sz="5400" u="none" strike="noStrike" dirty="0">
                          <a:effectLst/>
                        </a:rPr>
                        <a:t>75,29</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marL="0" marR="0" lvl="0" indent="0" algn="l" defTabSz="1651000" eaLnBrk="1" fontAlgn="b" latinLnBrk="0" hangingPunct="1">
                        <a:lnSpc>
                          <a:spcPct val="100000"/>
                        </a:lnSpc>
                        <a:spcBef>
                          <a:spcPts val="0"/>
                        </a:spcBef>
                        <a:spcAft>
                          <a:spcPts val="0"/>
                        </a:spcAft>
                        <a:buClrTx/>
                        <a:buSzTx/>
                        <a:buFontTx/>
                        <a:buNone/>
                        <a:tabLst/>
                        <a:defRPr/>
                      </a:pPr>
                      <a:r>
                        <a:rPr lang="de-DE" sz="5400" u="none" strike="noStrike" dirty="0">
                          <a:effectLst/>
                        </a:rPr>
                        <a:t>76,57</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dirty="0">
                          <a:effectLst/>
                        </a:rPr>
                        <a:t>74,52</a:t>
                      </a:r>
                      <a:endParaRPr lang="de-DE" sz="54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3651390461"/>
                  </a:ext>
                </a:extLst>
              </a:tr>
            </a:tbl>
          </a:graphicData>
        </a:graphic>
      </p:graphicFrame>
      <p:graphicFrame>
        <p:nvGraphicFramePr>
          <p:cNvPr id="11" name="Tabelle 10"/>
          <p:cNvGraphicFramePr>
            <a:graphicFrameLocks noGrp="1"/>
          </p:cNvGraphicFramePr>
          <p:nvPr>
            <p:extLst>
              <p:ext uri="{D42A27DB-BD31-4B8C-83A1-F6EECF244321}">
                <p14:modId xmlns:p14="http://schemas.microsoft.com/office/powerpoint/2010/main" val="2248041012"/>
              </p:ext>
            </p:extLst>
          </p:nvPr>
        </p:nvGraphicFramePr>
        <p:xfrm>
          <a:off x="20372832" y="15452634"/>
          <a:ext cx="24379637" cy="4731840"/>
        </p:xfrm>
        <a:graphic>
          <a:graphicData uri="http://schemas.openxmlformats.org/drawingml/2006/table">
            <a:tbl>
              <a:tblPr>
                <a:tableStyleId>{5940675A-B579-460E-94D1-54222C63F5DA}</a:tableStyleId>
              </a:tblPr>
              <a:tblGrid>
                <a:gridCol w="6594343">
                  <a:extLst>
                    <a:ext uri="{9D8B030D-6E8A-4147-A177-3AD203B41FA5}">
                      <a16:colId xmlns:a16="http://schemas.microsoft.com/office/drawing/2014/main" val="940118193"/>
                    </a:ext>
                  </a:extLst>
                </a:gridCol>
                <a:gridCol w="2443590">
                  <a:extLst>
                    <a:ext uri="{9D8B030D-6E8A-4147-A177-3AD203B41FA5}">
                      <a16:colId xmlns:a16="http://schemas.microsoft.com/office/drawing/2014/main" val="743139085"/>
                    </a:ext>
                  </a:extLst>
                </a:gridCol>
                <a:gridCol w="4894399">
                  <a:extLst>
                    <a:ext uri="{9D8B030D-6E8A-4147-A177-3AD203B41FA5}">
                      <a16:colId xmlns:a16="http://schemas.microsoft.com/office/drawing/2014/main" val="1381871534"/>
                    </a:ext>
                  </a:extLst>
                </a:gridCol>
                <a:gridCol w="5596771">
                  <a:extLst>
                    <a:ext uri="{9D8B030D-6E8A-4147-A177-3AD203B41FA5}">
                      <a16:colId xmlns:a16="http://schemas.microsoft.com/office/drawing/2014/main" val="4197975725"/>
                    </a:ext>
                  </a:extLst>
                </a:gridCol>
                <a:gridCol w="4850534">
                  <a:extLst>
                    <a:ext uri="{9D8B030D-6E8A-4147-A177-3AD203B41FA5}">
                      <a16:colId xmlns:a16="http://schemas.microsoft.com/office/drawing/2014/main" val="106178069"/>
                    </a:ext>
                  </a:extLst>
                </a:gridCol>
              </a:tblGrid>
              <a:tr h="562102">
                <a:tc>
                  <a:txBody>
                    <a:bodyPr/>
                    <a:lstStyle/>
                    <a:p>
                      <a:pPr algn="l" fontAlgn="b"/>
                      <a:r>
                        <a:rPr lang="de-DE" sz="5400" b="1" u="none" strike="noStrike" dirty="0">
                          <a:effectLst/>
                        </a:rPr>
                        <a:t> </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l" fontAlgn="b"/>
                      <a:r>
                        <a:rPr lang="de-DE" sz="5400" b="1" u="none" strike="noStrike">
                          <a:effectLst/>
                        </a:rPr>
                        <a:t>df</a:t>
                      </a:r>
                      <a:endParaRPr lang="de-DE" sz="5400" b="1" i="0" u="none" strike="noStrike">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l" fontAlgn="b"/>
                      <a:r>
                        <a:rPr lang="de-DE" sz="5400" b="1" u="none" strike="noStrike" dirty="0">
                          <a:effectLst/>
                        </a:rPr>
                        <a:t>SS</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l" fontAlgn="b"/>
                      <a:r>
                        <a:rPr lang="de-DE" sz="5400" b="1" u="none" strike="noStrike">
                          <a:effectLst/>
                        </a:rPr>
                        <a:t>MS</a:t>
                      </a:r>
                      <a:endParaRPr lang="de-DE" sz="5400" b="1" i="0" u="none" strike="noStrike">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l" fontAlgn="b"/>
                      <a:r>
                        <a:rPr lang="de-DE" sz="5400" b="1" u="none" strike="noStrike" dirty="0" err="1">
                          <a:effectLst/>
                        </a:rPr>
                        <a:t>F_stat</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extLst>
                  <a:ext uri="{0D108BD9-81ED-4DB2-BD59-A6C34878D82A}">
                    <a16:rowId xmlns:a16="http://schemas.microsoft.com/office/drawing/2014/main" val="2910743406"/>
                  </a:ext>
                </a:extLst>
              </a:tr>
              <a:tr h="1053941">
                <a:tc>
                  <a:txBody>
                    <a:bodyPr/>
                    <a:lstStyle/>
                    <a:p>
                      <a:pPr algn="l" fontAlgn="b"/>
                      <a:r>
                        <a:rPr lang="de-DE" sz="5400" b="1" u="none" strike="noStrike" dirty="0" err="1">
                          <a:effectLst/>
                        </a:rPr>
                        <a:t>Between</a:t>
                      </a:r>
                      <a:r>
                        <a:rPr lang="de-DE" sz="5400" b="1" u="none" strike="noStrike" dirty="0">
                          <a:effectLst/>
                        </a:rPr>
                        <a:t> (SSC)</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u="none" strike="noStrike" dirty="0">
                          <a:effectLst/>
                        </a:rPr>
                        <a:t>2</a:t>
                      </a:r>
                      <a:endParaRPr lang="de-DE" sz="5400" b="0" i="0" u="none" strike="noStrike" dirty="0">
                        <a:solidFill>
                          <a:srgbClr val="000000"/>
                        </a:solidFill>
                        <a:effectLst/>
                        <a:latin typeface="Calibri" panose="020F0502020204030204" pitchFamily="34" charset="0"/>
                      </a:endParaRPr>
                    </a:p>
                  </a:txBody>
                  <a:tcPr marL="180000" marR="180000" marT="180000" marB="180000" anchor="b">
                    <a:solidFill>
                      <a:srgbClr val="FFC000"/>
                    </a:solidFill>
                  </a:tcPr>
                </a:tc>
                <a:tc>
                  <a:txBody>
                    <a:bodyPr/>
                    <a:lstStyle/>
                    <a:p>
                      <a:pPr algn="r" fontAlgn="b"/>
                      <a:r>
                        <a:rPr lang="de-DE" sz="5400" u="none" strike="noStrike" dirty="0">
                          <a:effectLst/>
                        </a:rPr>
                        <a:t>88,66667</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a:effectLst/>
                        </a:rPr>
                        <a:t>44,33333333</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b="1" u="none" strike="noStrike" dirty="0">
                          <a:effectLst/>
                        </a:rPr>
                        <a:t>0,283726128</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rgbClr val="FFFF00"/>
                    </a:solidFill>
                  </a:tcPr>
                </a:tc>
                <a:extLst>
                  <a:ext uri="{0D108BD9-81ED-4DB2-BD59-A6C34878D82A}">
                    <a16:rowId xmlns:a16="http://schemas.microsoft.com/office/drawing/2014/main" val="2306593162"/>
                  </a:ext>
                </a:extLst>
              </a:tr>
              <a:tr h="1053941">
                <a:tc>
                  <a:txBody>
                    <a:bodyPr/>
                    <a:lstStyle/>
                    <a:p>
                      <a:pPr algn="l" fontAlgn="b"/>
                      <a:r>
                        <a:rPr lang="de-DE" sz="5400" b="1" u="none" strike="noStrike">
                          <a:effectLst/>
                        </a:rPr>
                        <a:t>Within (SSE)</a:t>
                      </a:r>
                      <a:endParaRPr lang="de-DE" sz="5400" b="1" i="0" u="none" strike="noStrike">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u="none" strike="noStrike" dirty="0">
                          <a:effectLst/>
                        </a:rPr>
                        <a:t>18</a:t>
                      </a:r>
                      <a:endParaRPr lang="de-DE" sz="5400" b="0" i="0" u="none" strike="noStrike" dirty="0">
                        <a:solidFill>
                          <a:srgbClr val="000000"/>
                        </a:solidFill>
                        <a:effectLst/>
                        <a:latin typeface="Calibri" panose="020F0502020204030204" pitchFamily="34" charset="0"/>
                      </a:endParaRPr>
                    </a:p>
                  </a:txBody>
                  <a:tcPr marL="180000" marR="180000" marT="180000" marB="180000" anchor="b">
                    <a:solidFill>
                      <a:srgbClr val="FFC000"/>
                    </a:solidFill>
                  </a:tcPr>
                </a:tc>
                <a:tc>
                  <a:txBody>
                    <a:bodyPr/>
                    <a:lstStyle/>
                    <a:p>
                      <a:pPr algn="r" fontAlgn="b"/>
                      <a:r>
                        <a:rPr lang="de-DE" sz="5400" u="none" strike="noStrike" dirty="0">
                          <a:effectLst/>
                        </a:rPr>
                        <a:t>2812,571</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dirty="0">
                          <a:effectLst/>
                        </a:rPr>
                        <a:t>156,2539683</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l" fontAlgn="b"/>
                      <a:r>
                        <a:rPr lang="de-DE" sz="5400" u="none" strike="noStrike">
                          <a:effectLst/>
                        </a:rPr>
                        <a:t> </a:t>
                      </a:r>
                      <a:endParaRPr lang="de-DE" sz="5400" b="0" i="0" u="none" strike="noStrike">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3487698740"/>
                  </a:ext>
                </a:extLst>
              </a:tr>
              <a:tr h="562102">
                <a:tc>
                  <a:txBody>
                    <a:bodyPr/>
                    <a:lstStyle/>
                    <a:p>
                      <a:pPr algn="l" fontAlgn="b"/>
                      <a:r>
                        <a:rPr lang="de-DE" sz="5400" b="1" u="none" strike="noStrike" dirty="0">
                          <a:effectLst/>
                        </a:rPr>
                        <a:t>Total (SST)</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u="none" strike="noStrike">
                          <a:effectLst/>
                        </a:rPr>
                        <a:t>20</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5400" u="none" strike="noStrike">
                          <a:effectLst/>
                        </a:rPr>
                        <a:t>2901,238</a:t>
                      </a:r>
                      <a:endParaRPr lang="de-DE" sz="54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l" fontAlgn="b"/>
                      <a:r>
                        <a:rPr lang="de-DE" sz="5400" u="none" strike="noStrike" dirty="0">
                          <a:effectLst/>
                        </a:rPr>
                        <a:t> </a:t>
                      </a:r>
                      <a:endParaRPr lang="de-DE" sz="54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l" fontAlgn="b"/>
                      <a:r>
                        <a:rPr lang="de-DE" sz="5400" u="none" strike="noStrike" dirty="0">
                          <a:effectLst/>
                        </a:rPr>
                        <a:t> </a:t>
                      </a:r>
                      <a:endParaRPr lang="de-DE" sz="54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1232943739"/>
                  </a:ext>
                </a:extLst>
              </a:tr>
            </a:tbl>
          </a:graphicData>
        </a:graphic>
      </p:graphicFrame>
      <p:graphicFrame>
        <p:nvGraphicFramePr>
          <p:cNvPr id="12" name="Tabelle 11"/>
          <p:cNvGraphicFramePr>
            <a:graphicFrameLocks noGrp="1"/>
          </p:cNvGraphicFramePr>
          <p:nvPr>
            <p:extLst>
              <p:ext uri="{D42A27DB-BD31-4B8C-83A1-F6EECF244321}">
                <p14:modId xmlns:p14="http://schemas.microsoft.com/office/powerpoint/2010/main" val="1880590247"/>
              </p:ext>
            </p:extLst>
          </p:nvPr>
        </p:nvGraphicFramePr>
        <p:xfrm>
          <a:off x="20372832" y="8302750"/>
          <a:ext cx="9656064" cy="5977277"/>
        </p:xfrm>
        <a:graphic>
          <a:graphicData uri="http://schemas.openxmlformats.org/drawingml/2006/table">
            <a:tbl>
              <a:tblPr>
                <a:tableStyleId>{5940675A-B579-460E-94D1-54222C63F5DA}</a:tableStyleId>
              </a:tblPr>
              <a:tblGrid>
                <a:gridCol w="6035040">
                  <a:extLst>
                    <a:ext uri="{9D8B030D-6E8A-4147-A177-3AD203B41FA5}">
                      <a16:colId xmlns:a16="http://schemas.microsoft.com/office/drawing/2014/main" val="763558591"/>
                    </a:ext>
                  </a:extLst>
                </a:gridCol>
                <a:gridCol w="3621024">
                  <a:extLst>
                    <a:ext uri="{9D8B030D-6E8A-4147-A177-3AD203B41FA5}">
                      <a16:colId xmlns:a16="http://schemas.microsoft.com/office/drawing/2014/main" val="2424709402"/>
                    </a:ext>
                  </a:extLst>
                </a:gridCol>
              </a:tblGrid>
              <a:tr h="664233">
                <a:tc>
                  <a:txBody>
                    <a:bodyPr/>
                    <a:lstStyle/>
                    <a:p>
                      <a:pPr algn="l" fontAlgn="b"/>
                      <a:r>
                        <a:rPr lang="de-DE" sz="5400" b="1" u="none" strike="noStrike" dirty="0" err="1">
                          <a:effectLst/>
                        </a:rPr>
                        <a:t>N_Total</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u="none" strike="noStrike" dirty="0">
                          <a:effectLst/>
                        </a:rPr>
                        <a:t>21</a:t>
                      </a:r>
                      <a:endParaRPr lang="de-DE" sz="54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3136827564"/>
                  </a:ext>
                </a:extLst>
              </a:tr>
              <a:tr h="664233">
                <a:tc>
                  <a:txBody>
                    <a:bodyPr/>
                    <a:lstStyle/>
                    <a:p>
                      <a:pPr algn="l" fontAlgn="b"/>
                      <a:r>
                        <a:rPr lang="de-DE" sz="5400" b="1" u="none" strike="noStrike" dirty="0" err="1">
                          <a:effectLst/>
                        </a:rPr>
                        <a:t>Num_Groups</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u="none" strike="noStrike" dirty="0">
                          <a:effectLst/>
                        </a:rPr>
                        <a:t>3</a:t>
                      </a:r>
                      <a:endParaRPr lang="de-DE" sz="54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3059737705"/>
                  </a:ext>
                </a:extLst>
              </a:tr>
              <a:tr h="664233">
                <a:tc>
                  <a:txBody>
                    <a:bodyPr/>
                    <a:lstStyle/>
                    <a:p>
                      <a:pPr algn="l" fontAlgn="b"/>
                      <a:r>
                        <a:rPr lang="de-DE" sz="5400" b="1" u="none" strike="noStrike" dirty="0" err="1">
                          <a:effectLst/>
                        </a:rPr>
                        <a:t>N_per_Group</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u="none" strike="noStrike" dirty="0">
                          <a:effectLst/>
                        </a:rPr>
                        <a:t>7</a:t>
                      </a:r>
                      <a:endParaRPr lang="de-DE" sz="54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50046145"/>
                  </a:ext>
                </a:extLst>
              </a:tr>
              <a:tr h="1245437">
                <a:tc>
                  <a:txBody>
                    <a:bodyPr/>
                    <a:lstStyle/>
                    <a:p>
                      <a:pPr algn="l" fontAlgn="b"/>
                      <a:r>
                        <a:rPr lang="de-DE" sz="5400" b="1" u="none" strike="noStrike" dirty="0" err="1">
                          <a:effectLst/>
                        </a:rPr>
                        <a:t>N_per_Group</a:t>
                      </a:r>
                      <a:r>
                        <a:rPr lang="de-DE" sz="5400" b="1" u="none" strike="noStrike" dirty="0">
                          <a:effectLst/>
                        </a:rPr>
                        <a:t> - 1</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u="none" strike="noStrike" dirty="0">
                          <a:effectLst/>
                        </a:rPr>
                        <a:t>6</a:t>
                      </a:r>
                      <a:endParaRPr lang="de-DE" sz="54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2087053352"/>
                  </a:ext>
                </a:extLst>
              </a:tr>
              <a:tr h="664233">
                <a:tc>
                  <a:txBody>
                    <a:bodyPr/>
                    <a:lstStyle/>
                    <a:p>
                      <a:pPr algn="l" fontAlgn="b"/>
                      <a:r>
                        <a:rPr lang="de-DE" sz="5400" b="1" u="none" strike="noStrike" dirty="0" err="1">
                          <a:effectLst/>
                        </a:rPr>
                        <a:t>alpha</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u="none" strike="noStrike" dirty="0">
                          <a:effectLst/>
                        </a:rPr>
                        <a:t>5%</a:t>
                      </a:r>
                      <a:endParaRPr lang="de-DE" sz="5400" b="0" i="0" u="none" strike="noStrike" dirty="0">
                        <a:solidFill>
                          <a:srgbClr val="000000"/>
                        </a:solidFill>
                        <a:effectLst/>
                        <a:latin typeface="Calibri" panose="020F0502020204030204" pitchFamily="34" charset="0"/>
                      </a:endParaRPr>
                    </a:p>
                  </a:txBody>
                  <a:tcPr marL="180000" marR="180000" marT="180000" marB="180000" anchor="b">
                    <a:solidFill>
                      <a:srgbClr val="FFC000"/>
                    </a:solidFill>
                  </a:tcPr>
                </a:tc>
                <a:extLst>
                  <a:ext uri="{0D108BD9-81ED-4DB2-BD59-A6C34878D82A}">
                    <a16:rowId xmlns:a16="http://schemas.microsoft.com/office/drawing/2014/main" val="2701224008"/>
                  </a:ext>
                </a:extLst>
              </a:tr>
            </a:tbl>
          </a:graphicData>
        </a:graphic>
      </p:graphicFrame>
      <p:graphicFrame>
        <p:nvGraphicFramePr>
          <p:cNvPr id="13" name="Tabelle 12"/>
          <p:cNvGraphicFramePr>
            <a:graphicFrameLocks noGrp="1"/>
          </p:cNvGraphicFramePr>
          <p:nvPr>
            <p:extLst>
              <p:ext uri="{D42A27DB-BD31-4B8C-83A1-F6EECF244321}">
                <p14:modId xmlns:p14="http://schemas.microsoft.com/office/powerpoint/2010/main" val="2356343263"/>
              </p:ext>
            </p:extLst>
          </p:nvPr>
        </p:nvGraphicFramePr>
        <p:xfrm>
          <a:off x="20317967" y="21929024"/>
          <a:ext cx="11814048" cy="2450276"/>
        </p:xfrm>
        <a:graphic>
          <a:graphicData uri="http://schemas.openxmlformats.org/drawingml/2006/table">
            <a:tbl>
              <a:tblPr>
                <a:tableStyleId>{5940675A-B579-460E-94D1-54222C63F5DA}</a:tableStyleId>
              </a:tblPr>
              <a:tblGrid>
                <a:gridCol w="6656832">
                  <a:extLst>
                    <a:ext uri="{9D8B030D-6E8A-4147-A177-3AD203B41FA5}">
                      <a16:colId xmlns:a16="http://schemas.microsoft.com/office/drawing/2014/main" val="1323661425"/>
                    </a:ext>
                  </a:extLst>
                </a:gridCol>
                <a:gridCol w="5157216">
                  <a:extLst>
                    <a:ext uri="{9D8B030D-6E8A-4147-A177-3AD203B41FA5}">
                      <a16:colId xmlns:a16="http://schemas.microsoft.com/office/drawing/2014/main" val="316542433"/>
                    </a:ext>
                  </a:extLst>
                </a:gridCol>
              </a:tblGrid>
              <a:tr h="1225138">
                <a:tc>
                  <a:txBody>
                    <a:bodyPr/>
                    <a:lstStyle/>
                    <a:p>
                      <a:pPr algn="l" fontAlgn="b"/>
                      <a:r>
                        <a:rPr lang="de-DE" sz="5400" b="1" u="none" strike="noStrike" dirty="0" err="1">
                          <a:effectLst/>
                        </a:rPr>
                        <a:t>F_crit</a:t>
                      </a:r>
                      <a:r>
                        <a:rPr lang="de-DE" sz="5400" b="1" u="none" strike="noStrike" dirty="0">
                          <a:effectLst/>
                        </a:rPr>
                        <a:t>(5%, 2, 18)</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u="none" strike="noStrike" dirty="0">
                          <a:effectLst/>
                        </a:rPr>
                        <a:t>3,554557146</a:t>
                      </a:r>
                      <a:endParaRPr lang="de-DE" sz="5400" b="0" i="0" u="none" strike="noStrike" dirty="0">
                        <a:solidFill>
                          <a:srgbClr val="000000"/>
                        </a:solidFill>
                        <a:effectLst/>
                        <a:latin typeface="Calibri" panose="020F0502020204030204" pitchFamily="34" charset="0"/>
                      </a:endParaRPr>
                    </a:p>
                  </a:txBody>
                  <a:tcPr marL="180000" marR="180000" marT="180000" marB="180000" anchor="b">
                    <a:solidFill>
                      <a:srgbClr val="FFC000"/>
                    </a:solidFill>
                  </a:tcPr>
                </a:tc>
                <a:extLst>
                  <a:ext uri="{0D108BD9-81ED-4DB2-BD59-A6C34878D82A}">
                    <a16:rowId xmlns:a16="http://schemas.microsoft.com/office/drawing/2014/main" val="2035419965"/>
                  </a:ext>
                </a:extLst>
              </a:tr>
              <a:tr h="1225138">
                <a:tc>
                  <a:txBody>
                    <a:bodyPr/>
                    <a:lstStyle/>
                    <a:p>
                      <a:pPr algn="l" fontAlgn="b"/>
                      <a:r>
                        <a:rPr lang="de-DE" sz="5400" b="1" u="none" strike="noStrike" dirty="0" err="1">
                          <a:effectLst/>
                        </a:rPr>
                        <a:t>F_stat</a:t>
                      </a:r>
                      <a:endParaRPr lang="de-DE" sz="54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5400" u="none" strike="noStrike" dirty="0">
                          <a:effectLst/>
                        </a:rPr>
                        <a:t>0,283726128</a:t>
                      </a:r>
                      <a:endParaRPr lang="de-DE" sz="5400" b="0" i="0" u="none" strike="noStrike" dirty="0">
                        <a:solidFill>
                          <a:srgbClr val="000000"/>
                        </a:solidFill>
                        <a:effectLst/>
                        <a:latin typeface="Calibri" panose="020F0502020204030204" pitchFamily="34" charset="0"/>
                      </a:endParaRPr>
                    </a:p>
                  </a:txBody>
                  <a:tcPr marL="180000" marR="180000" marT="180000" marB="180000" anchor="b">
                    <a:solidFill>
                      <a:srgbClr val="FFFF00"/>
                    </a:solidFill>
                  </a:tcPr>
                </a:tc>
                <a:extLst>
                  <a:ext uri="{0D108BD9-81ED-4DB2-BD59-A6C34878D82A}">
                    <a16:rowId xmlns:a16="http://schemas.microsoft.com/office/drawing/2014/main" val="3246886434"/>
                  </a:ext>
                </a:extLst>
              </a:tr>
            </a:tbl>
          </a:graphicData>
        </a:graphic>
      </p:graphicFrame>
      <p:sp>
        <p:nvSpPr>
          <p:cNvPr id="15" name="Rechteck 14"/>
          <p:cNvSpPr/>
          <p:nvPr/>
        </p:nvSpPr>
        <p:spPr>
          <a:xfrm>
            <a:off x="3038836" y="21245795"/>
            <a:ext cx="15541771" cy="3287393"/>
          </a:xfrm>
          <a:prstGeom prst="rect">
            <a:avLst/>
          </a:prstGeom>
          <a:solidFill>
            <a:schemeClr val="bg1">
              <a:lumMod val="85000"/>
            </a:schemeClr>
          </a:solidFill>
          <a:ln>
            <a:solidFill>
              <a:schemeClr val="bg1">
                <a:lumMod val="50000"/>
              </a:schemeClr>
            </a:solidFill>
          </a:ln>
        </p:spPr>
        <p:txBody>
          <a:bodyPr wrap="square" lIns="180000" tIns="180000" rIns="180000" bIns="180000">
            <a:spAutoFit/>
          </a:bodyPr>
          <a:lstStyle/>
          <a:p>
            <a:pPr marL="857250" indent="-857250" algn="l" fontAlgn="base">
              <a:spcAft>
                <a:spcPts val="1200"/>
              </a:spcAft>
              <a:buFont typeface="Arial" panose="020B0604020202020204" pitchFamily="34" charset="0"/>
              <a:buChar char="•"/>
            </a:pPr>
            <a:r>
              <a:rPr lang="en-US" b="0" dirty="0"/>
              <a:t>The larger the differences between the group samples the larger </a:t>
            </a:r>
            <a:r>
              <a:rPr lang="en-US" b="0" dirty="0" err="1"/>
              <a:t>F_stat</a:t>
            </a:r>
            <a:endParaRPr lang="en-US" b="0" dirty="0"/>
          </a:p>
          <a:p>
            <a:pPr marL="857250" indent="-857250" algn="l" fontAlgn="base">
              <a:spcAft>
                <a:spcPts val="1200"/>
              </a:spcAft>
              <a:buFont typeface="Arial" panose="020B0604020202020204" pitchFamily="34" charset="0"/>
              <a:buChar char="•"/>
            </a:pPr>
            <a:r>
              <a:rPr lang="en-US" b="0" dirty="0"/>
              <a:t>Exceeding </a:t>
            </a:r>
            <a:r>
              <a:rPr lang="en-US" b="0" dirty="0" err="1"/>
              <a:t>F_crit</a:t>
            </a:r>
            <a:r>
              <a:rPr lang="en-US" b="0" dirty="0"/>
              <a:t>, we “reject the null” (H1)</a:t>
            </a:r>
          </a:p>
        </p:txBody>
      </p:sp>
      <p:sp>
        <p:nvSpPr>
          <p:cNvPr id="16" name="Rechteck 15"/>
          <p:cNvSpPr/>
          <p:nvPr/>
        </p:nvSpPr>
        <p:spPr>
          <a:xfrm>
            <a:off x="33576767" y="21929024"/>
            <a:ext cx="11265409" cy="3491296"/>
          </a:xfrm>
          <a:prstGeom prst="rect">
            <a:avLst/>
          </a:prstGeom>
          <a:solidFill>
            <a:schemeClr val="bg1">
              <a:lumMod val="85000"/>
            </a:schemeClr>
          </a:solidFill>
          <a:ln>
            <a:solidFill>
              <a:schemeClr val="bg1">
                <a:lumMod val="50000"/>
              </a:schemeClr>
            </a:solidFill>
          </a:ln>
        </p:spPr>
        <p:txBody>
          <a:bodyPr wrap="square" lIns="180000" tIns="180000" rIns="180000" bIns="180000">
            <a:noAutofit/>
          </a:bodyPr>
          <a:lstStyle/>
          <a:p>
            <a:pPr marL="857250" indent="-857250" algn="l" fontAlgn="base">
              <a:buFont typeface="Arial" panose="020B0604020202020204" pitchFamily="34" charset="0"/>
              <a:buChar char="•"/>
            </a:pPr>
            <a:r>
              <a:rPr lang="en-US" dirty="0" err="1"/>
              <a:t>F_stat</a:t>
            </a:r>
            <a:r>
              <a:rPr lang="en-US" dirty="0"/>
              <a:t> &lt; </a:t>
            </a:r>
            <a:r>
              <a:rPr lang="en-US" dirty="0" err="1"/>
              <a:t>F_crit</a:t>
            </a:r>
            <a:endParaRPr lang="en-US" dirty="0"/>
          </a:p>
          <a:p>
            <a:pPr marL="857250" indent="-857250" algn="l" fontAlgn="base">
              <a:buFont typeface="Arial" panose="020B0604020202020204" pitchFamily="34" charset="0"/>
              <a:buChar char="•"/>
            </a:pPr>
            <a:endParaRPr lang="en-US" dirty="0"/>
          </a:p>
          <a:p>
            <a:pPr marL="857250" indent="-857250" algn="l" fontAlgn="base">
              <a:buFont typeface="Wingdings" panose="05000000000000000000" pitchFamily="2" charset="2"/>
              <a:buChar char="à"/>
            </a:pPr>
            <a:r>
              <a:rPr lang="en-US" dirty="0"/>
              <a:t>H0 is not rejected (“H0”)</a:t>
            </a:r>
          </a:p>
        </p:txBody>
      </p:sp>
    </p:spTree>
    <p:extLst>
      <p:ext uri="{BB962C8B-B14F-4D97-AF65-F5344CB8AC3E}">
        <p14:creationId xmlns:p14="http://schemas.microsoft.com/office/powerpoint/2010/main" val="206780815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5BEAADA5-8A1C-90C7-9FEE-5E2FB3297BF9}"/>
              </a:ext>
            </a:extLst>
          </p:cNvPr>
          <p:cNvSpPr txBox="1"/>
          <p:nvPr/>
        </p:nvSpPr>
        <p:spPr>
          <a:xfrm>
            <a:off x="3038836" y="2141359"/>
            <a:ext cx="29918447"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Oneway</a:t>
            </a:r>
            <a:r>
              <a:rPr lang="de-DE" sz="15000" dirty="0">
                <a:solidFill>
                  <a:schemeClr val="tx1"/>
                </a:solidFill>
              </a:rPr>
              <a:t> – </a:t>
            </a:r>
            <a:r>
              <a:rPr lang="de-DE" sz="15000" dirty="0" err="1">
                <a:solidFill>
                  <a:schemeClr val="tx1"/>
                </a:solidFill>
              </a:rPr>
              <a:t>analysis</a:t>
            </a:r>
            <a:r>
              <a:rPr lang="de-DE" sz="15000" dirty="0">
                <a:solidFill>
                  <a:schemeClr val="tx1"/>
                </a:solidFill>
              </a:rPr>
              <a:t> </a:t>
            </a:r>
            <a:r>
              <a:rPr lang="de-DE" sz="15000" dirty="0" err="1">
                <a:solidFill>
                  <a:schemeClr val="tx1"/>
                </a:solidFill>
              </a:rPr>
              <a:t>of</a:t>
            </a:r>
            <a:r>
              <a:rPr lang="de-DE" sz="15000" dirty="0">
                <a:solidFill>
                  <a:schemeClr val="tx1"/>
                </a:solidFill>
              </a:rPr>
              <a:t> </a:t>
            </a:r>
            <a:r>
              <a:rPr lang="de-DE" sz="15000" dirty="0" err="1">
                <a:solidFill>
                  <a:schemeClr val="tx1"/>
                </a:solidFill>
              </a:rPr>
              <a:t>variance</a:t>
            </a:r>
            <a:r>
              <a:rPr lang="de-DE" sz="15000" dirty="0">
                <a:solidFill>
                  <a:schemeClr val="tx1"/>
                </a:solidFill>
              </a:rPr>
              <a:t> </a:t>
            </a:r>
            <a:r>
              <a:rPr lang="de-DE" sz="15000" dirty="0" err="1">
                <a:solidFill>
                  <a:schemeClr val="tx1"/>
                </a:solidFill>
              </a:rPr>
              <a:t>test</a:t>
            </a:r>
            <a:endParaRPr lang="de-DE" sz="15000" dirty="0">
              <a:solidFill>
                <a:schemeClr val="tx1"/>
              </a:solidFill>
              <a:highlight>
                <a:srgbClr val="FFFF00"/>
              </a:highlight>
            </a:endParaRPr>
          </a:p>
        </p:txBody>
      </p:sp>
      <p:sp>
        <p:nvSpPr>
          <p:cNvPr id="5" name="Shape">
            <a:extLst>
              <a:ext uri="{FF2B5EF4-FFF2-40B4-BE49-F238E27FC236}">
                <a16:creationId xmlns:a16="http://schemas.microsoft.com/office/drawing/2014/main" id="{7EAB28F6-AE21-B101-92BC-7F116813885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C8CFAE8F-F1DE-2E95-3C44-FC174FC70654}"/>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statistical tests used to compare the </a:t>
            </a:r>
            <a:r>
              <a:rPr lang="en-US" b="0" u="sng" dirty="0">
                <a:solidFill>
                  <a:schemeClr val="accent1">
                    <a:lumMod val="50000"/>
                  </a:schemeClr>
                </a:solidFill>
                <a:latin typeface="Montserrat SemiBold"/>
                <a:sym typeface="Montserrat Regular"/>
              </a:rPr>
              <a:t>means</a:t>
            </a:r>
            <a:r>
              <a:rPr lang="en-US" b="0" dirty="0">
                <a:solidFill>
                  <a:schemeClr val="accent1">
                    <a:lumMod val="50000"/>
                  </a:schemeClr>
                </a:solidFill>
                <a:latin typeface="Montserrat SemiBold"/>
                <a:sym typeface="Montserrat Regular"/>
              </a:rPr>
              <a:t> of </a:t>
            </a:r>
            <a:r>
              <a:rPr lang="en-US" b="0" u="sng" dirty="0">
                <a:solidFill>
                  <a:schemeClr val="accent1">
                    <a:lumMod val="50000"/>
                  </a:schemeClr>
                </a:solidFill>
                <a:latin typeface="Montserrat SemiBold"/>
                <a:sym typeface="Montserrat Regular"/>
              </a:rPr>
              <a:t>three or more groups </a:t>
            </a:r>
            <a:r>
              <a:rPr lang="en-US" b="0" dirty="0">
                <a:solidFill>
                  <a:schemeClr val="accent1">
                    <a:lumMod val="50000"/>
                  </a:schemeClr>
                </a:solidFill>
                <a:latin typeface="Montserrat SemiBold"/>
                <a:sym typeface="Montserrat Regular"/>
              </a:rPr>
              <a:t>and determine if they are significantly different from each other.</a:t>
            </a:r>
          </a:p>
        </p:txBody>
      </p:sp>
      <p:sp>
        <p:nvSpPr>
          <p:cNvPr id="3" name="Foliennummernplatzhalter 2">
            <a:extLst>
              <a:ext uri="{FF2B5EF4-FFF2-40B4-BE49-F238E27FC236}">
                <a16:creationId xmlns:a16="http://schemas.microsoft.com/office/drawing/2014/main" id="{8141A4DD-4A69-D878-DA02-DF263ACC0EC7}"/>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64</a:t>
            </a:fld>
            <a:endParaRPr lang="de-DE"/>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084" y="8772703"/>
            <a:ext cx="17077964" cy="13704539"/>
          </a:xfrm>
          <a:prstGeom prst="rect">
            <a:avLst/>
          </a:prstGeom>
          <a:ln w="25400">
            <a:solidFill>
              <a:schemeClr val="tx2"/>
            </a:solidFill>
          </a:ln>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4835" y="8772703"/>
            <a:ext cx="17397020" cy="13960572"/>
          </a:xfrm>
          <a:prstGeom prst="rect">
            <a:avLst/>
          </a:prstGeom>
          <a:ln w="25400">
            <a:solidFill>
              <a:schemeClr val="tx2"/>
            </a:solidFill>
          </a:ln>
        </p:spPr>
      </p:pic>
      <p:sp>
        <p:nvSpPr>
          <p:cNvPr id="11" name="Rechteck 10"/>
          <p:cNvSpPr/>
          <p:nvPr/>
        </p:nvSpPr>
        <p:spPr>
          <a:xfrm>
            <a:off x="10649190" y="7602203"/>
            <a:ext cx="5679760" cy="1015663"/>
          </a:xfrm>
          <a:prstGeom prst="rect">
            <a:avLst/>
          </a:prstGeom>
          <a:solidFill>
            <a:srgbClr val="FFFF00"/>
          </a:solidFill>
          <a:ln>
            <a:solidFill>
              <a:schemeClr val="bg1">
                <a:lumMod val="75000"/>
              </a:schemeClr>
            </a:solidFill>
          </a:ln>
        </p:spPr>
        <p:txBody>
          <a:bodyPr wrap="none">
            <a:spAutoFit/>
          </a:bodyPr>
          <a:lstStyle/>
          <a:p>
            <a:pPr algn="r" fontAlgn="b"/>
            <a:r>
              <a:rPr lang="de-DE" dirty="0" err="1"/>
              <a:t>F_stat</a:t>
            </a:r>
            <a:r>
              <a:rPr lang="de-DE" dirty="0"/>
              <a:t> = 0.2837</a:t>
            </a:r>
            <a:endParaRPr lang="de-DE" b="0" dirty="0">
              <a:latin typeface="Calibri" panose="020F0502020204030204" pitchFamily="34" charset="0"/>
            </a:endParaRPr>
          </a:p>
        </p:txBody>
      </p:sp>
      <p:sp>
        <p:nvSpPr>
          <p:cNvPr id="12" name="Rechteck 11"/>
          <p:cNvSpPr/>
          <p:nvPr/>
        </p:nvSpPr>
        <p:spPr>
          <a:xfrm>
            <a:off x="31813468" y="7754603"/>
            <a:ext cx="5679761" cy="1015663"/>
          </a:xfrm>
          <a:prstGeom prst="rect">
            <a:avLst/>
          </a:prstGeom>
          <a:solidFill>
            <a:srgbClr val="FFFF00"/>
          </a:solidFill>
          <a:ln>
            <a:solidFill>
              <a:schemeClr val="bg1">
                <a:lumMod val="75000"/>
              </a:schemeClr>
            </a:solidFill>
          </a:ln>
        </p:spPr>
        <p:txBody>
          <a:bodyPr wrap="none">
            <a:spAutoFit/>
          </a:bodyPr>
          <a:lstStyle/>
          <a:p>
            <a:pPr algn="r" fontAlgn="b"/>
            <a:r>
              <a:rPr lang="de-DE" dirty="0" err="1"/>
              <a:t>F_stat</a:t>
            </a:r>
            <a:r>
              <a:rPr lang="de-DE" dirty="0"/>
              <a:t> = 4.4822</a:t>
            </a:r>
            <a:endParaRPr lang="de-DE" b="0" dirty="0">
              <a:latin typeface="Calibri" panose="020F0502020204030204" pitchFamily="34" charset="0"/>
            </a:endParaRPr>
          </a:p>
        </p:txBody>
      </p:sp>
      <p:sp>
        <p:nvSpPr>
          <p:cNvPr id="15" name="Rechteck 14">
            <a:extLst>
              <a:ext uri="{FF2B5EF4-FFF2-40B4-BE49-F238E27FC236}">
                <a16:creationId xmlns:a16="http://schemas.microsoft.com/office/drawing/2014/main" id="{87021CC0-DBC5-206C-E965-C2C8BABD2FD6}"/>
              </a:ext>
            </a:extLst>
          </p:cNvPr>
          <p:cNvSpPr/>
          <p:nvPr/>
        </p:nvSpPr>
        <p:spPr>
          <a:xfrm>
            <a:off x="3880084" y="22668160"/>
            <a:ext cx="18621688" cy="1569660"/>
          </a:xfrm>
          <a:prstGeom prst="rect">
            <a:avLst/>
          </a:prstGeom>
        </p:spPr>
        <p:txBody>
          <a:bodyPr wrap="square">
            <a:spAutoFit/>
          </a:bodyPr>
          <a:lstStyle/>
          <a:p>
            <a:pPr algn="l" fontAlgn="base"/>
            <a:r>
              <a:rPr lang="en-US" sz="4800" dirty="0">
                <a:solidFill>
                  <a:schemeClr val="tx1"/>
                </a:solidFill>
              </a:rPr>
              <a:t>H0: </a:t>
            </a:r>
          </a:p>
          <a:p>
            <a:pPr algn="l" fontAlgn="base"/>
            <a:r>
              <a:rPr lang="en-US" sz="4800" b="0" dirty="0">
                <a:solidFill>
                  <a:schemeClr val="tx1"/>
                </a:solidFill>
              </a:rPr>
              <a:t>The learning style has no significant impact on learning success …</a:t>
            </a:r>
          </a:p>
        </p:txBody>
      </p:sp>
      <p:sp>
        <p:nvSpPr>
          <p:cNvPr id="16" name="Rechteck 15">
            <a:extLst>
              <a:ext uri="{FF2B5EF4-FFF2-40B4-BE49-F238E27FC236}">
                <a16:creationId xmlns:a16="http://schemas.microsoft.com/office/drawing/2014/main" id="{8D06D47E-6C11-B36E-C221-E5C97F071D9A}"/>
              </a:ext>
            </a:extLst>
          </p:cNvPr>
          <p:cNvSpPr/>
          <p:nvPr/>
        </p:nvSpPr>
        <p:spPr>
          <a:xfrm>
            <a:off x="24884835" y="22735616"/>
            <a:ext cx="18621688" cy="1569660"/>
          </a:xfrm>
          <a:prstGeom prst="rect">
            <a:avLst/>
          </a:prstGeom>
        </p:spPr>
        <p:txBody>
          <a:bodyPr wrap="square">
            <a:spAutoFit/>
          </a:bodyPr>
          <a:lstStyle/>
          <a:p>
            <a:pPr algn="l" fontAlgn="base"/>
            <a:r>
              <a:rPr lang="en-US" sz="4800" dirty="0">
                <a:solidFill>
                  <a:schemeClr val="tx1"/>
                </a:solidFill>
              </a:rPr>
              <a:t>H1: </a:t>
            </a:r>
          </a:p>
          <a:p>
            <a:pPr algn="l" fontAlgn="base"/>
            <a:r>
              <a:rPr lang="en-US" sz="4800" b="0" dirty="0">
                <a:solidFill>
                  <a:schemeClr val="tx1"/>
                </a:solidFill>
              </a:rPr>
              <a:t>The learning style has significant impact on learning success …</a:t>
            </a:r>
          </a:p>
        </p:txBody>
      </p:sp>
      <p:sp>
        <p:nvSpPr>
          <p:cNvPr id="17" name="Rechteck 16">
            <a:extLst>
              <a:ext uri="{FF2B5EF4-FFF2-40B4-BE49-F238E27FC236}">
                <a16:creationId xmlns:a16="http://schemas.microsoft.com/office/drawing/2014/main" id="{C329498F-DFC2-6F3C-5FD9-0C781FB8B41D}"/>
              </a:ext>
            </a:extLst>
          </p:cNvPr>
          <p:cNvSpPr/>
          <p:nvPr/>
        </p:nvSpPr>
        <p:spPr>
          <a:xfrm>
            <a:off x="19091222" y="7310229"/>
            <a:ext cx="7795724" cy="1015663"/>
          </a:xfrm>
          <a:prstGeom prst="rect">
            <a:avLst/>
          </a:prstGeom>
          <a:solidFill>
            <a:srgbClr val="FFC000"/>
          </a:solidFill>
          <a:ln>
            <a:solidFill>
              <a:schemeClr val="bg1">
                <a:lumMod val="75000"/>
              </a:schemeClr>
            </a:solidFill>
          </a:ln>
        </p:spPr>
        <p:txBody>
          <a:bodyPr wrap="none">
            <a:spAutoFit/>
          </a:bodyPr>
          <a:lstStyle/>
          <a:p>
            <a:pPr algn="r" fontAlgn="b"/>
            <a:r>
              <a:rPr lang="de-DE" dirty="0"/>
              <a:t>Critical </a:t>
            </a:r>
            <a:r>
              <a:rPr lang="de-DE" dirty="0" err="1"/>
              <a:t>value</a:t>
            </a:r>
            <a:r>
              <a:rPr lang="de-DE" dirty="0"/>
              <a:t>: 3.5545</a:t>
            </a:r>
            <a:endParaRPr lang="de-DE" b="0" dirty="0">
              <a:latin typeface="Calibri" panose="020F0502020204030204" pitchFamily="34" charset="0"/>
            </a:endParaRPr>
          </a:p>
        </p:txBody>
      </p:sp>
    </p:spTree>
    <p:extLst>
      <p:ext uri="{BB962C8B-B14F-4D97-AF65-F5344CB8AC3E}">
        <p14:creationId xmlns:p14="http://schemas.microsoft.com/office/powerpoint/2010/main" val="23106382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490FA1CD-C412-24EC-D5EB-47DA78773E7B}"/>
              </a:ext>
            </a:extLst>
          </p:cNvPr>
          <p:cNvSpPr txBox="1"/>
          <p:nvPr/>
        </p:nvSpPr>
        <p:spPr>
          <a:xfrm>
            <a:off x="3038836" y="2141359"/>
            <a:ext cx="854240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Exercises</a:t>
            </a:r>
            <a:endParaRPr lang="de-DE" sz="15000" dirty="0">
              <a:solidFill>
                <a:schemeClr val="tx1"/>
              </a:solidFill>
            </a:endParaRPr>
          </a:p>
        </p:txBody>
      </p:sp>
      <p:sp>
        <p:nvSpPr>
          <p:cNvPr id="3" name="Shape">
            <a:extLst>
              <a:ext uri="{FF2B5EF4-FFF2-40B4-BE49-F238E27FC236}">
                <a16:creationId xmlns:a16="http://schemas.microsoft.com/office/drawing/2014/main" id="{2E787623-5B7D-C4FC-51FF-26035E61DED4}"/>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7" name="Foliennummernplatzhalter 6">
            <a:extLst>
              <a:ext uri="{FF2B5EF4-FFF2-40B4-BE49-F238E27FC236}">
                <a16:creationId xmlns:a16="http://schemas.microsoft.com/office/drawing/2014/main" id="{EA4CFC4D-9B1B-87EF-C54B-04238E3E9053}"/>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65</a:t>
            </a:fld>
            <a:endParaRPr lang="de-DE"/>
          </a:p>
        </p:txBody>
      </p:sp>
      <p:sp>
        <p:nvSpPr>
          <p:cNvPr id="5" name="Textfeld 4">
            <a:extLst>
              <a:ext uri="{FF2B5EF4-FFF2-40B4-BE49-F238E27FC236}">
                <a16:creationId xmlns:a16="http://schemas.microsoft.com/office/drawing/2014/main" id="{15CB1F47-372A-BC88-E5FB-E1D714DC1496}"/>
              </a:ext>
            </a:extLst>
          </p:cNvPr>
          <p:cNvSpPr txBox="1"/>
          <p:nvPr/>
        </p:nvSpPr>
        <p:spPr>
          <a:xfrm>
            <a:off x="3038836" y="6754340"/>
            <a:ext cx="41379902" cy="141269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800" dirty="0"/>
              <a:t>Exercise for </a:t>
            </a:r>
            <a:r>
              <a:rPr lang="en-US" sz="4800" dirty="0" err="1"/>
              <a:t>ttest_ind</a:t>
            </a:r>
            <a:r>
              <a:rPr lang="en-US" sz="4800" dirty="0"/>
              <a:t>:</a:t>
            </a:r>
            <a:endParaRPr lang="en-US" sz="4800" b="0" dirty="0"/>
          </a:p>
          <a:p>
            <a:pPr algn="l"/>
            <a:r>
              <a:rPr lang="en-US" sz="4800" b="0" dirty="0"/>
              <a:t>Based on the </a:t>
            </a:r>
            <a:r>
              <a:rPr lang="en-US" sz="4800" b="0" dirty="0" err="1"/>
              <a:t>ttest_ind</a:t>
            </a:r>
            <a:r>
              <a:rPr lang="en-US" sz="4800" b="0" dirty="0"/>
              <a:t> example, try new data points and find data point configurations, where H0 is very close of being rejected or is just rejected. </a:t>
            </a:r>
            <a:br>
              <a:rPr lang="en-US" sz="4800" b="0" dirty="0"/>
            </a:br>
            <a:r>
              <a:rPr lang="en-US" sz="4800" b="0" dirty="0"/>
              <a:t>Generate figure according to the given figures.</a:t>
            </a:r>
          </a:p>
          <a:p>
            <a:pPr algn="l"/>
            <a:endParaRPr lang="en-US" sz="4800" dirty="0"/>
          </a:p>
          <a:p>
            <a:pPr algn="l"/>
            <a:r>
              <a:rPr lang="en-US" sz="4800" dirty="0"/>
              <a:t>Exercise for </a:t>
            </a:r>
            <a:r>
              <a:rPr lang="de-DE" sz="4800" dirty="0" err="1">
                <a:sym typeface="Helvetica Neue Light"/>
              </a:rPr>
              <a:t>ttest_rel</a:t>
            </a:r>
            <a:r>
              <a:rPr lang="en-US" sz="4800" dirty="0"/>
              <a:t>:</a:t>
            </a:r>
          </a:p>
          <a:p>
            <a:pPr algn="l"/>
            <a:r>
              <a:rPr lang="en-US" sz="4800" b="0" dirty="0"/>
              <a:t>Based on the </a:t>
            </a:r>
            <a:r>
              <a:rPr lang="en-US" sz="4800" b="0" dirty="0" err="1"/>
              <a:t>ttest_ind</a:t>
            </a:r>
            <a:r>
              <a:rPr lang="en-US" sz="4800" b="0" dirty="0"/>
              <a:t> example, try new data points and find data point configurations, where H0 is very close of being rejected or is just rejected. </a:t>
            </a:r>
            <a:br>
              <a:rPr lang="en-US" sz="4800" b="0" dirty="0"/>
            </a:br>
            <a:r>
              <a:rPr lang="en-US" sz="4800" b="0" dirty="0"/>
              <a:t>Generate figure according to the given figures.</a:t>
            </a:r>
          </a:p>
          <a:p>
            <a:pPr algn="l"/>
            <a:endParaRPr lang="en-US" sz="4800" dirty="0"/>
          </a:p>
          <a:p>
            <a:pPr algn="l"/>
            <a:r>
              <a:rPr lang="en-US" sz="4800" dirty="0"/>
              <a:t>Exercise for chi^2:</a:t>
            </a:r>
            <a:endParaRPr lang="en-US" sz="4800" b="0" dirty="0"/>
          </a:p>
          <a:p>
            <a:pPr algn="l"/>
            <a:r>
              <a:rPr lang="en-US" sz="4800" b="0" dirty="0">
                <a:sym typeface="Wingdings" panose="05000000000000000000" pitchFamily="2" charset="2"/>
              </a:rPr>
              <a:t> Next slide</a:t>
            </a:r>
            <a:endParaRPr lang="en-US" sz="4800" b="0" dirty="0"/>
          </a:p>
          <a:p>
            <a:pPr algn="l"/>
            <a:endParaRPr lang="en-US" sz="4800" b="0" dirty="0"/>
          </a:p>
          <a:p>
            <a:pPr algn="l"/>
            <a:r>
              <a:rPr lang="en-US" sz="4800" dirty="0"/>
              <a:t>Exercise for F:</a:t>
            </a:r>
          </a:p>
          <a:p>
            <a:pPr algn="l"/>
            <a:r>
              <a:rPr lang="en-US" sz="4800" b="0" dirty="0"/>
              <a:t>Based on the F example, try new data points and find data point configurations, where H0 is very close of being rejected or is just rejected. </a:t>
            </a:r>
            <a:br>
              <a:rPr lang="en-US" sz="4800" b="0" dirty="0"/>
            </a:br>
            <a:r>
              <a:rPr lang="en-US" sz="4800" b="0" dirty="0"/>
              <a:t>Generate figure according to the given figures.</a:t>
            </a:r>
          </a:p>
          <a:p>
            <a:pPr algn="l"/>
            <a:endParaRPr lang="en-US" sz="4800" b="0" dirty="0"/>
          </a:p>
          <a:p>
            <a:pPr algn="l"/>
            <a:r>
              <a:rPr lang="en-US" sz="4800" dirty="0"/>
              <a:t>Additional exercise for chi^2:</a:t>
            </a:r>
            <a:endParaRPr lang="en-US" sz="4800" b="0" dirty="0"/>
          </a:p>
          <a:p>
            <a:pPr algn="l"/>
            <a:r>
              <a:rPr lang="en-US" sz="4800" b="0" dirty="0"/>
              <a:t>Based on the chi^2 example, try new data points and find data point configurations, where H0 is very close of being rejected or is just rejected. </a:t>
            </a:r>
            <a:br>
              <a:rPr lang="en-US" sz="4800" b="0" dirty="0"/>
            </a:br>
            <a:r>
              <a:rPr lang="en-US" sz="4800" b="0" dirty="0"/>
              <a:t>Generate figure according to the given figures.</a:t>
            </a:r>
          </a:p>
          <a:p>
            <a:pPr algn="l"/>
            <a:endParaRPr lang="en-US" sz="4800" b="0" dirty="0"/>
          </a:p>
        </p:txBody>
      </p:sp>
    </p:spTree>
    <p:extLst>
      <p:ext uri="{BB962C8B-B14F-4D97-AF65-F5344CB8AC3E}">
        <p14:creationId xmlns:p14="http://schemas.microsoft.com/office/powerpoint/2010/main" val="158527836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22D40492-9830-2B7F-649F-477640D9D8DD}"/>
              </a:ext>
            </a:extLst>
          </p:cNvPr>
          <p:cNvSpPr txBox="1"/>
          <p:nvPr/>
        </p:nvSpPr>
        <p:spPr>
          <a:xfrm>
            <a:off x="3038836" y="2141359"/>
            <a:ext cx="21751147"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Exercise</a:t>
            </a:r>
            <a:r>
              <a:rPr lang="de-DE" sz="15000" dirty="0">
                <a:solidFill>
                  <a:schemeClr val="tx1"/>
                </a:solidFill>
              </a:rPr>
              <a:t> – Chi </a:t>
            </a:r>
            <a:r>
              <a:rPr lang="de-DE" sz="15000" dirty="0" err="1">
                <a:solidFill>
                  <a:schemeClr val="tx1"/>
                </a:solidFill>
              </a:rPr>
              <a:t>squared</a:t>
            </a:r>
            <a:endParaRPr lang="de-DE" sz="15000" dirty="0">
              <a:solidFill>
                <a:schemeClr val="tx1"/>
              </a:solidFill>
            </a:endParaRPr>
          </a:p>
        </p:txBody>
      </p:sp>
      <p:sp>
        <p:nvSpPr>
          <p:cNvPr id="3" name="Shape">
            <a:extLst>
              <a:ext uri="{FF2B5EF4-FFF2-40B4-BE49-F238E27FC236}">
                <a16:creationId xmlns:a16="http://schemas.microsoft.com/office/drawing/2014/main" id="{6E8E43E7-CEFC-E1FB-B71C-F5606131DF3D}"/>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6B3A9747-A660-A0D4-FBA9-946EA3E814E2}"/>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14:m>
                  <m:oMath xmlns:m="http://schemas.openxmlformats.org/officeDocument/2006/math">
                    <m:sSub>
                      <m:sSubPr>
                        <m:ctrlPr>
                          <a:rPr lang="en-US" b="0" i="1" smtClean="0">
                            <a:solidFill>
                              <a:schemeClr val="accent1">
                                <a:lumMod val="50000"/>
                              </a:schemeClr>
                            </a:solidFill>
                            <a:latin typeface="Cambria Math" panose="02040503050406030204" pitchFamily="18" charset="0"/>
                            <a:sym typeface="Montserrat Regular"/>
                          </a:rPr>
                        </m:ctrlPr>
                      </m:sSubPr>
                      <m:e>
                        <m:r>
                          <a:rPr lang="de-DE" b="0" i="1" smtClean="0">
                            <a:solidFill>
                              <a:schemeClr val="accent1">
                                <a:lumMod val="50000"/>
                              </a:schemeClr>
                            </a:solidFill>
                            <a:latin typeface="Cambria Math" panose="02040503050406030204" pitchFamily="18" charset="0"/>
                            <a:sym typeface="Montserrat Regular"/>
                          </a:rPr>
                          <m:t>𝐻</m:t>
                        </m:r>
                      </m:e>
                      <m:sub>
                        <m:r>
                          <a:rPr lang="de-DE" b="0" i="1" smtClean="0">
                            <a:solidFill>
                              <a:schemeClr val="accent1">
                                <a:lumMod val="50000"/>
                              </a:schemeClr>
                            </a:solidFill>
                            <a:latin typeface="Cambria Math" panose="02040503050406030204" pitchFamily="18" charset="0"/>
                            <a:sym typeface="Montserrat Regular"/>
                          </a:rPr>
                          <m:t>0</m:t>
                        </m:r>
                      </m:sub>
                    </m:sSub>
                  </m:oMath>
                </a14:m>
                <a:r>
                  <a:rPr lang="en-US" b="0" dirty="0">
                    <a:solidFill>
                      <a:schemeClr val="accent1">
                        <a:lumMod val="50000"/>
                      </a:schemeClr>
                    </a:solidFill>
                    <a:latin typeface="Montserrat SemiBold"/>
                    <a:sym typeface="Montserrat Regular"/>
                  </a:rPr>
                  <a:t>: Bugs have </a:t>
                </a:r>
                <a:r>
                  <a:rPr lang="en-US" b="0" u="sng" dirty="0">
                    <a:solidFill>
                      <a:schemeClr val="accent1">
                        <a:lumMod val="50000"/>
                      </a:schemeClr>
                    </a:solidFill>
                    <a:latin typeface="Montserrat SemiBold"/>
                    <a:sym typeface="Montserrat Regular"/>
                  </a:rPr>
                  <a:t>no preference </a:t>
                </a:r>
                <a:r>
                  <a:rPr lang="en-US" b="0" dirty="0">
                    <a:solidFill>
                      <a:schemeClr val="accent1">
                        <a:lumMod val="50000"/>
                      </a:schemeClr>
                    </a:solidFill>
                    <a:latin typeface="Montserrat SemiBold"/>
                    <a:sym typeface="Montserrat Regular"/>
                  </a:rPr>
                  <a:t>of moving to one or the other bins</a:t>
                </a:r>
              </a:p>
              <a:p>
                <a:pPr algn="l"/>
                <a14:m>
                  <m:oMath xmlns:m="http://schemas.openxmlformats.org/officeDocument/2006/math">
                    <m:sSub>
                      <m:sSubPr>
                        <m:ctrlPr>
                          <a:rPr lang="en-US" b="0" i="1" smtClean="0">
                            <a:solidFill>
                              <a:schemeClr val="accent1">
                                <a:lumMod val="50000"/>
                              </a:schemeClr>
                            </a:solidFill>
                            <a:latin typeface="Cambria Math" panose="02040503050406030204" pitchFamily="18" charset="0"/>
                            <a:sym typeface="Montserrat Regular"/>
                          </a:rPr>
                        </m:ctrlPr>
                      </m:sSubPr>
                      <m:e>
                        <m:r>
                          <a:rPr lang="de-DE" b="0" i="1" smtClean="0">
                            <a:solidFill>
                              <a:schemeClr val="accent1">
                                <a:lumMod val="50000"/>
                              </a:schemeClr>
                            </a:solidFill>
                            <a:latin typeface="Cambria Math" panose="02040503050406030204" pitchFamily="18" charset="0"/>
                            <a:sym typeface="Montserrat Regular"/>
                          </a:rPr>
                          <m:t>𝐻</m:t>
                        </m:r>
                      </m:e>
                      <m:sub>
                        <m:r>
                          <a:rPr lang="de-DE" b="0" i="1" smtClean="0">
                            <a:solidFill>
                              <a:schemeClr val="accent1">
                                <a:lumMod val="50000"/>
                              </a:schemeClr>
                            </a:solidFill>
                            <a:latin typeface="Cambria Math" panose="02040503050406030204" pitchFamily="18" charset="0"/>
                            <a:sym typeface="Montserrat Regular"/>
                          </a:rPr>
                          <m:t>1</m:t>
                        </m:r>
                      </m:sub>
                    </m:sSub>
                  </m:oMath>
                </a14:m>
                <a:r>
                  <a:rPr lang="en-US" b="0" dirty="0">
                    <a:solidFill>
                      <a:schemeClr val="accent1">
                        <a:lumMod val="50000"/>
                      </a:schemeClr>
                    </a:solidFill>
                    <a:latin typeface="Montserrat SemiBold"/>
                    <a:sym typeface="Montserrat Regular"/>
                  </a:rPr>
                  <a:t>: Or do we have enough evidence to reject </a:t>
                </a:r>
                <a14:m>
                  <m:oMath xmlns:m="http://schemas.openxmlformats.org/officeDocument/2006/math">
                    <m:sSub>
                      <m:sSubPr>
                        <m:ctrlPr>
                          <a:rPr lang="en-US" b="0" i="1">
                            <a:solidFill>
                              <a:schemeClr val="accent1">
                                <a:lumMod val="50000"/>
                              </a:schemeClr>
                            </a:solidFill>
                            <a:latin typeface="Cambria Math" panose="02040503050406030204" pitchFamily="18" charset="0"/>
                            <a:sym typeface="Montserrat Regular"/>
                          </a:rPr>
                        </m:ctrlPr>
                      </m:sSubPr>
                      <m:e>
                        <m:r>
                          <a:rPr lang="de-DE" b="0" i="1">
                            <a:solidFill>
                              <a:schemeClr val="accent1">
                                <a:lumMod val="50000"/>
                              </a:schemeClr>
                            </a:solidFill>
                            <a:latin typeface="Cambria Math" panose="02040503050406030204" pitchFamily="18" charset="0"/>
                            <a:sym typeface="Montserrat Regular"/>
                          </a:rPr>
                          <m:t>𝐻</m:t>
                        </m:r>
                      </m:e>
                      <m:sub>
                        <m:r>
                          <a:rPr lang="de-DE" b="0" i="1">
                            <a:solidFill>
                              <a:schemeClr val="accent1">
                                <a:lumMod val="50000"/>
                              </a:schemeClr>
                            </a:solidFill>
                            <a:latin typeface="Cambria Math" panose="02040503050406030204" pitchFamily="18" charset="0"/>
                            <a:sym typeface="Montserrat Regular"/>
                          </a:rPr>
                          <m:t>0</m:t>
                        </m:r>
                      </m:sub>
                    </m:sSub>
                    <m:r>
                      <a:rPr lang="de-DE" b="0" i="0" smtClean="0">
                        <a:solidFill>
                          <a:schemeClr val="accent1">
                            <a:lumMod val="50000"/>
                          </a:schemeClr>
                        </a:solidFill>
                        <a:latin typeface="Cambria Math" panose="02040503050406030204" pitchFamily="18" charset="0"/>
                        <a:sym typeface="Montserrat Regular"/>
                      </a:rPr>
                      <m:t>?</m:t>
                    </m:r>
                  </m:oMath>
                </a14:m>
                <a:endParaRPr lang="en-US" b="0" dirty="0">
                  <a:solidFill>
                    <a:schemeClr val="accent1">
                      <a:lumMod val="50000"/>
                    </a:schemeClr>
                  </a:solidFill>
                  <a:latin typeface="Montserrat SemiBold"/>
                  <a:sym typeface="Montserrat Regular"/>
                </a:endParaRPr>
              </a:p>
            </p:txBody>
          </p:sp>
        </mc:Choice>
        <mc:Fallback xmlns="">
          <p:sp>
            <p:nvSpPr>
              <p:cNvPr id="4" name="Textfeld 3">
                <a:extLst>
                  <a:ext uri="{FF2B5EF4-FFF2-40B4-BE49-F238E27FC236}">
                    <a16:creationId xmlns:a16="http://schemas.microsoft.com/office/drawing/2014/main" id="{6B3A9747-A660-A0D4-FBA9-946EA3E814E2}"/>
                  </a:ext>
                </a:extLst>
              </p:cNvPr>
              <p:cNvSpPr txBox="1">
                <a:spLocks noRot="1" noChangeAspect="1" noMove="1" noResize="1" noEditPoints="1" noAdjustHandles="1" noChangeArrowheads="1" noChangeShapeType="1" noTextEdit="1"/>
              </p:cNvSpPr>
              <p:nvPr/>
            </p:nvSpPr>
            <p:spPr>
              <a:xfrm>
                <a:off x="7095034" y="4937247"/>
                <a:ext cx="37747142" cy="1938992"/>
              </a:xfrm>
              <a:prstGeom prst="rect">
                <a:avLst/>
              </a:prstGeom>
              <a:blipFill>
                <a:blip r:embed="rId2"/>
                <a:stretch>
                  <a:fillRect t="-9748" b="-20440"/>
                </a:stretch>
              </a:blipFill>
              <a:ln w="25400" cap="flat">
                <a:noFill/>
                <a:miter lim="400000"/>
              </a:ln>
              <a:effectLst/>
            </p:spPr>
            <p:txBody>
              <a:bodyPr/>
              <a:lstStyle/>
              <a:p>
                <a:r>
                  <a:rPr lang="de-DE">
                    <a:noFill/>
                  </a:rPr>
                  <a:t> </a:t>
                </a:r>
              </a:p>
            </p:txBody>
          </p:sp>
        </mc:Fallback>
      </mc:AlternateContent>
      <p:pic>
        <p:nvPicPr>
          <p:cNvPr id="6" name="Grafik 5">
            <a:extLst>
              <a:ext uri="{FF2B5EF4-FFF2-40B4-BE49-F238E27FC236}">
                <a16:creationId xmlns:a16="http://schemas.microsoft.com/office/drawing/2014/main" id="{0FF28AEF-2959-1700-25C3-B59B87796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6664" y="8777635"/>
            <a:ext cx="21230218" cy="13132796"/>
          </a:xfrm>
          <a:prstGeom prst="rect">
            <a:avLst/>
          </a:prstGeom>
        </p:spPr>
      </p:pic>
      <p:sp>
        <p:nvSpPr>
          <p:cNvPr id="8" name="Textfeld 7">
            <a:extLst>
              <a:ext uri="{FF2B5EF4-FFF2-40B4-BE49-F238E27FC236}">
                <a16:creationId xmlns:a16="http://schemas.microsoft.com/office/drawing/2014/main" id="{C365B622-3878-94BC-5646-F5C8759C884A}"/>
              </a:ext>
            </a:extLst>
          </p:cNvPr>
          <p:cNvSpPr txBox="1"/>
          <p:nvPr/>
        </p:nvSpPr>
        <p:spPr>
          <a:xfrm>
            <a:off x="11276843" y="24382736"/>
            <a:ext cx="24389860" cy="132343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sz="4000" dirty="0"/>
              <a:t>Source:</a:t>
            </a:r>
          </a:p>
          <a:p>
            <a:r>
              <a:rPr lang="de-DE" sz="4000" b="0" dirty="0"/>
              <a:t>https://www.youtube.com/watch?v=qYOMO83Z1WU&amp;t=552s</a:t>
            </a:r>
          </a:p>
        </p:txBody>
      </p:sp>
      <p:graphicFrame>
        <p:nvGraphicFramePr>
          <p:cNvPr id="9" name="Tabelle 8">
            <a:extLst>
              <a:ext uri="{FF2B5EF4-FFF2-40B4-BE49-F238E27FC236}">
                <a16:creationId xmlns:a16="http://schemas.microsoft.com/office/drawing/2014/main" id="{F5A67904-C819-94FD-9351-E7A9D5F81F8F}"/>
              </a:ext>
            </a:extLst>
          </p:cNvPr>
          <p:cNvGraphicFramePr>
            <a:graphicFrameLocks noGrp="1"/>
          </p:cNvGraphicFramePr>
          <p:nvPr>
            <p:extLst>
              <p:ext uri="{D42A27DB-BD31-4B8C-83A1-F6EECF244321}">
                <p14:modId xmlns:p14="http://schemas.microsoft.com/office/powerpoint/2010/main" val="816912730"/>
              </p:ext>
            </p:extLst>
          </p:nvPr>
        </p:nvGraphicFramePr>
        <p:xfrm>
          <a:off x="34767714" y="12158033"/>
          <a:ext cx="4865078" cy="6372000"/>
        </p:xfrm>
        <a:graphic>
          <a:graphicData uri="http://schemas.openxmlformats.org/drawingml/2006/table">
            <a:tbl>
              <a:tblPr>
                <a:tableStyleId>{5940675A-B579-460E-94D1-54222C63F5DA}</a:tableStyleId>
              </a:tblPr>
              <a:tblGrid>
                <a:gridCol w="2432539">
                  <a:extLst>
                    <a:ext uri="{9D8B030D-6E8A-4147-A177-3AD203B41FA5}">
                      <a16:colId xmlns:a16="http://schemas.microsoft.com/office/drawing/2014/main" val="205426101"/>
                    </a:ext>
                  </a:extLst>
                </a:gridCol>
                <a:gridCol w="2432539">
                  <a:extLst>
                    <a:ext uri="{9D8B030D-6E8A-4147-A177-3AD203B41FA5}">
                      <a16:colId xmlns:a16="http://schemas.microsoft.com/office/drawing/2014/main" val="269243325"/>
                    </a:ext>
                  </a:extLst>
                </a:gridCol>
              </a:tblGrid>
              <a:tr h="503799">
                <a:tc>
                  <a:txBody>
                    <a:bodyPr/>
                    <a:lstStyle/>
                    <a:p>
                      <a:pPr algn="r" fontAlgn="b"/>
                      <a:r>
                        <a:rPr lang="de-DE" sz="6000" b="1" u="none" strike="noStrike" dirty="0" err="1">
                          <a:effectLst/>
                        </a:rPr>
                        <a:t>Nr</a:t>
                      </a:r>
                      <a:endParaRPr lang="de-DE" sz="60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tc>
                  <a:txBody>
                    <a:bodyPr/>
                    <a:lstStyle/>
                    <a:p>
                      <a:pPr algn="r" fontAlgn="b"/>
                      <a:r>
                        <a:rPr lang="de-DE" sz="6000" b="1" u="none" strike="noStrike" dirty="0">
                          <a:effectLst/>
                        </a:rPr>
                        <a:t>Obs</a:t>
                      </a:r>
                      <a:endParaRPr lang="de-DE" sz="6000" b="1" i="0" u="none" strike="noStrike" dirty="0">
                        <a:solidFill>
                          <a:srgbClr val="000000"/>
                        </a:solidFill>
                        <a:effectLst/>
                        <a:latin typeface="Calibri" panose="020F0502020204030204" pitchFamily="34" charset="0"/>
                      </a:endParaRPr>
                    </a:p>
                  </a:txBody>
                  <a:tcPr marL="180000" marR="180000" marT="180000" marB="180000" anchor="b">
                    <a:solidFill>
                      <a:schemeClr val="bg1">
                        <a:lumMod val="85000"/>
                      </a:schemeClr>
                    </a:solidFill>
                  </a:tcPr>
                </a:tc>
                <a:extLst>
                  <a:ext uri="{0D108BD9-81ED-4DB2-BD59-A6C34878D82A}">
                    <a16:rowId xmlns:a16="http://schemas.microsoft.com/office/drawing/2014/main" val="3494493165"/>
                  </a:ext>
                </a:extLst>
              </a:tr>
              <a:tr h="503799">
                <a:tc>
                  <a:txBody>
                    <a:bodyPr/>
                    <a:lstStyle/>
                    <a:p>
                      <a:pPr algn="r" fontAlgn="b"/>
                      <a:r>
                        <a:rPr lang="de-DE" sz="6000" u="none" strike="noStrike" dirty="0">
                          <a:effectLst/>
                        </a:rPr>
                        <a:t>1</a:t>
                      </a:r>
                      <a:endParaRPr lang="de-DE" sz="60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6000" u="none" strike="noStrike">
                          <a:effectLst/>
                        </a:rPr>
                        <a:t>5</a:t>
                      </a:r>
                      <a:endParaRPr lang="de-DE" sz="6000" b="0" i="0" u="none" strike="noStrike">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2413447666"/>
                  </a:ext>
                </a:extLst>
              </a:tr>
              <a:tr h="503799">
                <a:tc>
                  <a:txBody>
                    <a:bodyPr/>
                    <a:lstStyle/>
                    <a:p>
                      <a:pPr algn="r" fontAlgn="b"/>
                      <a:r>
                        <a:rPr lang="de-DE" sz="6000" u="none" strike="noStrike" dirty="0">
                          <a:effectLst/>
                        </a:rPr>
                        <a:t>2</a:t>
                      </a:r>
                      <a:endParaRPr lang="de-DE" sz="6000" b="0" i="0" u="none" strike="noStrike" dirty="0">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6000" u="none" strike="noStrike" dirty="0">
                          <a:effectLst/>
                        </a:rPr>
                        <a:t>17</a:t>
                      </a:r>
                      <a:endParaRPr lang="de-DE" sz="60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2149166975"/>
                  </a:ext>
                </a:extLst>
              </a:tr>
              <a:tr h="503799">
                <a:tc>
                  <a:txBody>
                    <a:bodyPr/>
                    <a:lstStyle/>
                    <a:p>
                      <a:pPr algn="r" fontAlgn="b"/>
                      <a:r>
                        <a:rPr lang="de-DE" sz="6000" u="none" strike="noStrike">
                          <a:effectLst/>
                        </a:rPr>
                        <a:t>3</a:t>
                      </a:r>
                      <a:endParaRPr lang="de-DE" sz="60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6000" u="none" strike="noStrike" dirty="0">
                          <a:effectLst/>
                        </a:rPr>
                        <a:t>7</a:t>
                      </a:r>
                      <a:endParaRPr lang="de-DE" sz="60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543733784"/>
                  </a:ext>
                </a:extLst>
              </a:tr>
              <a:tr h="503799">
                <a:tc>
                  <a:txBody>
                    <a:bodyPr/>
                    <a:lstStyle/>
                    <a:p>
                      <a:pPr algn="r" fontAlgn="b"/>
                      <a:r>
                        <a:rPr lang="de-DE" sz="6000" u="none" strike="noStrike">
                          <a:effectLst/>
                        </a:rPr>
                        <a:t>4</a:t>
                      </a:r>
                      <a:endParaRPr lang="de-DE" sz="6000" b="0" i="0" u="none" strike="noStrike">
                        <a:solidFill>
                          <a:srgbClr val="000000"/>
                        </a:solidFill>
                        <a:effectLst/>
                        <a:latin typeface="Calibri" panose="020F0502020204030204" pitchFamily="34" charset="0"/>
                      </a:endParaRPr>
                    </a:p>
                  </a:txBody>
                  <a:tcPr marL="180000" marR="180000" marT="180000" marB="180000" anchor="b"/>
                </a:tc>
                <a:tc>
                  <a:txBody>
                    <a:bodyPr/>
                    <a:lstStyle/>
                    <a:p>
                      <a:pPr algn="r" fontAlgn="b"/>
                      <a:r>
                        <a:rPr lang="de-DE" sz="6000" u="none" strike="noStrike" dirty="0">
                          <a:effectLst/>
                        </a:rPr>
                        <a:t>3</a:t>
                      </a:r>
                      <a:endParaRPr lang="de-DE" sz="6000" b="0" i="0" u="none" strike="noStrike" dirty="0">
                        <a:solidFill>
                          <a:srgbClr val="000000"/>
                        </a:solidFill>
                        <a:effectLst/>
                        <a:latin typeface="Calibri" panose="020F0502020204030204" pitchFamily="34" charset="0"/>
                      </a:endParaRPr>
                    </a:p>
                  </a:txBody>
                  <a:tcPr marL="180000" marR="180000" marT="180000" marB="180000" anchor="b"/>
                </a:tc>
                <a:extLst>
                  <a:ext uri="{0D108BD9-81ED-4DB2-BD59-A6C34878D82A}">
                    <a16:rowId xmlns:a16="http://schemas.microsoft.com/office/drawing/2014/main" val="34453260"/>
                  </a:ext>
                </a:extLst>
              </a:tr>
            </a:tbl>
          </a:graphicData>
        </a:graphic>
      </p:graphicFrame>
    </p:spTree>
    <p:extLst>
      <p:ext uri="{BB962C8B-B14F-4D97-AF65-F5344CB8AC3E}">
        <p14:creationId xmlns:p14="http://schemas.microsoft.com/office/powerpoint/2010/main" val="391321822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373340" y="1536637"/>
            <a:ext cx="44327859" cy="359072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dirty="0"/>
              <a:t>8.	Model </a:t>
            </a:r>
            <a:r>
              <a:rPr lang="de-DE" dirty="0" err="1"/>
              <a:t>estimation</a:t>
            </a:r>
            <a:endParaRPr lang="de-DE" dirty="0"/>
          </a:p>
        </p:txBody>
      </p:sp>
      <p:sp>
        <p:nvSpPr>
          <p:cNvPr id="381" name="Subtitle demo text"/>
          <p:cNvSpPr txBox="1"/>
          <p:nvPr/>
        </p:nvSpPr>
        <p:spPr>
          <a:xfrm>
            <a:off x="7033027" y="4880822"/>
            <a:ext cx="37259622" cy="112851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chemeClr val="accent1">
                    <a:lumMod val="50000"/>
                  </a:schemeClr>
                </a:solidFill>
              </a:rPr>
              <a:t>is the process of determining the parameters of statistical model that best fit observed data</a:t>
            </a:r>
            <a:endParaRPr lang="de-DE" dirty="0">
              <a:solidFill>
                <a:schemeClr val="accent1">
                  <a:lumMod val="50000"/>
                </a:schemeClr>
              </a:solidFill>
            </a:endParaRPr>
          </a:p>
        </p:txBody>
      </p:sp>
      <p:grpSp>
        <p:nvGrpSpPr>
          <p:cNvPr id="12" name="Gruppieren 11">
            <a:extLst>
              <a:ext uri="{FF2B5EF4-FFF2-40B4-BE49-F238E27FC236}">
                <a16:creationId xmlns:a16="http://schemas.microsoft.com/office/drawing/2014/main" id="{38299FB6-F378-E970-CA2C-FBDDF55849F9}"/>
              </a:ext>
            </a:extLst>
          </p:cNvPr>
          <p:cNvGrpSpPr/>
          <p:nvPr/>
        </p:nvGrpSpPr>
        <p:grpSpPr>
          <a:xfrm>
            <a:off x="4737124" y="7417231"/>
            <a:ext cx="23907886" cy="1825875"/>
            <a:chOff x="5695814" y="8307352"/>
            <a:chExt cx="23907886" cy="1825875"/>
          </a:xfrm>
        </p:grpSpPr>
        <p:sp>
          <p:nvSpPr>
            <p:cNvPr id="32" name="Rounded Rectangle">
              <a:extLst>
                <a:ext uri="{FF2B5EF4-FFF2-40B4-BE49-F238E27FC236}">
                  <a16:creationId xmlns:a16="http://schemas.microsoft.com/office/drawing/2014/main" id="{551EA839-B437-408D-9820-E7030A485018}"/>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From</a:t>
              </a:r>
              <a:r>
                <a:rPr lang="de-DE" sz="7200" dirty="0">
                  <a:solidFill>
                    <a:schemeClr val="tx1"/>
                  </a:solidFill>
                </a:rPr>
                <a:t> </a:t>
              </a:r>
              <a:r>
                <a:rPr lang="de-DE" sz="7200" dirty="0" err="1">
                  <a:solidFill>
                    <a:schemeClr val="tx1"/>
                  </a:solidFill>
                </a:rPr>
                <a:t>Variance</a:t>
              </a:r>
              <a:r>
                <a:rPr lang="de-DE" sz="7200" dirty="0">
                  <a:solidFill>
                    <a:schemeClr val="tx1"/>
                  </a:solidFill>
                </a:rPr>
                <a:t> </a:t>
              </a:r>
              <a:r>
                <a:rPr lang="de-DE" sz="7200" dirty="0" err="1">
                  <a:solidFill>
                    <a:schemeClr val="tx1"/>
                  </a:solidFill>
                </a:rPr>
                <a:t>to</a:t>
              </a:r>
              <a:r>
                <a:rPr lang="de-DE" sz="7200" dirty="0">
                  <a:solidFill>
                    <a:schemeClr val="tx1"/>
                  </a:solidFill>
                </a:rPr>
                <a:t> </a:t>
              </a:r>
              <a:r>
                <a:rPr lang="de-DE" sz="7200" dirty="0" err="1">
                  <a:solidFill>
                    <a:schemeClr val="tx1"/>
                  </a:solidFill>
                </a:rPr>
                <a:t>Covariance</a:t>
              </a:r>
              <a:r>
                <a:rPr lang="de-DE" sz="7200" dirty="0">
                  <a:solidFill>
                    <a:schemeClr val="tx1"/>
                  </a:solidFill>
                </a:rPr>
                <a:t> </a:t>
              </a:r>
              <a:r>
                <a:rPr lang="de-DE" sz="7200" dirty="0" err="1">
                  <a:solidFill>
                    <a:schemeClr val="tx1"/>
                  </a:solidFill>
                </a:rPr>
                <a:t>to</a:t>
              </a:r>
              <a:r>
                <a:rPr lang="de-DE" sz="7200" dirty="0">
                  <a:solidFill>
                    <a:schemeClr val="tx1"/>
                  </a:solidFill>
                </a:rPr>
                <a:t> </a:t>
              </a:r>
              <a:r>
                <a:rPr lang="de-DE" sz="7200" dirty="0" err="1">
                  <a:solidFill>
                    <a:schemeClr val="tx1"/>
                  </a:solidFill>
                </a:rPr>
                <a:t>Correlation</a:t>
              </a:r>
              <a:endParaRPr lang="de-DE" sz="7200" dirty="0">
                <a:solidFill>
                  <a:schemeClr val="tx1"/>
                </a:solidFill>
              </a:endParaRPr>
            </a:p>
          </p:txBody>
        </p:sp>
        <p:sp>
          <p:nvSpPr>
            <p:cNvPr id="2" name="Graphic 23">
              <a:extLst>
                <a:ext uri="{FF2B5EF4-FFF2-40B4-BE49-F238E27FC236}">
                  <a16:creationId xmlns:a16="http://schemas.microsoft.com/office/drawing/2014/main" id="{C92F9C17-9699-E93D-AF81-540183D6891A}"/>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3" name="Gruppieren 12">
            <a:extLst>
              <a:ext uri="{FF2B5EF4-FFF2-40B4-BE49-F238E27FC236}">
                <a16:creationId xmlns:a16="http://schemas.microsoft.com/office/drawing/2014/main" id="{42030952-2198-22B6-7A24-36906DACC086}"/>
              </a:ext>
            </a:extLst>
          </p:cNvPr>
          <p:cNvGrpSpPr/>
          <p:nvPr/>
        </p:nvGrpSpPr>
        <p:grpSpPr>
          <a:xfrm>
            <a:off x="4737124" y="12001873"/>
            <a:ext cx="23907886" cy="1825875"/>
            <a:chOff x="5695814" y="8307352"/>
            <a:chExt cx="23907886" cy="1825875"/>
          </a:xfrm>
        </p:grpSpPr>
        <p:sp>
          <p:nvSpPr>
            <p:cNvPr id="14" name="Rounded Rectangle">
              <a:extLst>
                <a:ext uri="{FF2B5EF4-FFF2-40B4-BE49-F238E27FC236}">
                  <a16:creationId xmlns:a16="http://schemas.microsoft.com/office/drawing/2014/main" id="{CB1E9CAF-6CAF-3E22-1242-A3E610264020}"/>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b="0" dirty="0" err="1">
                  <a:solidFill>
                    <a:schemeClr val="tx1"/>
                  </a:solidFill>
                  <a:latin typeface="+mn-lt"/>
                  <a:ea typeface="+mn-ea"/>
                  <a:cs typeface="+mn-cs"/>
                </a:rPr>
                <a:t>Overfitting</a:t>
              </a:r>
              <a:r>
                <a:rPr lang="de-DE" sz="7200" b="0" dirty="0">
                  <a:solidFill>
                    <a:schemeClr val="tx1"/>
                  </a:solidFill>
                  <a:latin typeface="+mn-lt"/>
                  <a:ea typeface="+mn-ea"/>
                  <a:cs typeface="+mn-cs"/>
                </a:rPr>
                <a:t> vs. </a:t>
              </a:r>
              <a:r>
                <a:rPr lang="de-DE" sz="7200" b="0" dirty="0" err="1">
                  <a:solidFill>
                    <a:schemeClr val="tx1"/>
                  </a:solidFill>
                  <a:latin typeface="+mn-lt"/>
                  <a:ea typeface="+mn-ea"/>
                  <a:cs typeface="+mn-cs"/>
                </a:rPr>
                <a:t>underfitting</a:t>
              </a:r>
              <a:endParaRPr lang="de-DE" sz="7200" b="0" dirty="0">
                <a:solidFill>
                  <a:schemeClr val="tx1"/>
                </a:solidFill>
                <a:latin typeface="+mn-lt"/>
                <a:ea typeface="+mn-ea"/>
                <a:cs typeface="+mn-cs"/>
              </a:endParaRPr>
            </a:p>
          </p:txBody>
        </p:sp>
        <p:sp>
          <p:nvSpPr>
            <p:cNvPr id="15" name="Graphic 23">
              <a:extLst>
                <a:ext uri="{FF2B5EF4-FFF2-40B4-BE49-F238E27FC236}">
                  <a16:creationId xmlns:a16="http://schemas.microsoft.com/office/drawing/2014/main" id="{614D7A8B-7C27-D45A-0133-49CFACD64C5D}"/>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6" name="Gruppieren 15">
            <a:extLst>
              <a:ext uri="{FF2B5EF4-FFF2-40B4-BE49-F238E27FC236}">
                <a16:creationId xmlns:a16="http://schemas.microsoft.com/office/drawing/2014/main" id="{819B83F2-C0CA-18B6-D298-545AD87ED404}"/>
              </a:ext>
            </a:extLst>
          </p:cNvPr>
          <p:cNvGrpSpPr/>
          <p:nvPr/>
        </p:nvGrpSpPr>
        <p:grpSpPr>
          <a:xfrm>
            <a:off x="4737124" y="14294194"/>
            <a:ext cx="23907886" cy="1825875"/>
            <a:chOff x="5695814" y="8307352"/>
            <a:chExt cx="23907886" cy="1825875"/>
          </a:xfrm>
        </p:grpSpPr>
        <p:sp>
          <p:nvSpPr>
            <p:cNvPr id="17" name="Rounded Rectangle">
              <a:extLst>
                <a:ext uri="{FF2B5EF4-FFF2-40B4-BE49-F238E27FC236}">
                  <a16:creationId xmlns:a16="http://schemas.microsoft.com/office/drawing/2014/main" id="{79DA729E-97CD-00C3-1020-8803981DB1CC}"/>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b="0" dirty="0" err="1">
                  <a:solidFill>
                    <a:schemeClr val="tx1"/>
                  </a:solidFill>
                  <a:latin typeface="+mn-lt"/>
                  <a:ea typeface="+mn-ea"/>
                  <a:cs typeface="+mn-cs"/>
                </a:rPr>
                <a:t>Estimation</a:t>
              </a:r>
              <a:r>
                <a:rPr lang="de-DE" sz="7200" b="0" dirty="0">
                  <a:solidFill>
                    <a:schemeClr val="tx1"/>
                  </a:solidFill>
                  <a:latin typeface="+mn-lt"/>
                  <a:ea typeface="+mn-ea"/>
                  <a:cs typeface="+mn-cs"/>
                </a:rPr>
                <a:t> </a:t>
              </a:r>
              <a:r>
                <a:rPr lang="de-DE" sz="7200" b="0" dirty="0" err="1">
                  <a:solidFill>
                    <a:schemeClr val="tx1"/>
                  </a:solidFill>
                  <a:latin typeface="+mn-lt"/>
                  <a:ea typeface="+mn-ea"/>
                  <a:cs typeface="+mn-cs"/>
                </a:rPr>
                <a:t>of</a:t>
              </a:r>
              <a:r>
                <a:rPr lang="de-DE" sz="7200" b="0" dirty="0">
                  <a:solidFill>
                    <a:schemeClr val="tx1"/>
                  </a:solidFill>
                  <a:latin typeface="+mn-lt"/>
                  <a:ea typeface="+mn-ea"/>
                  <a:cs typeface="+mn-cs"/>
                </a:rPr>
                <a:t> linear </a:t>
              </a:r>
              <a:r>
                <a:rPr lang="de-DE" sz="7200" b="0" dirty="0" err="1">
                  <a:solidFill>
                    <a:schemeClr val="tx1"/>
                  </a:solidFill>
                  <a:latin typeface="+mn-lt"/>
                  <a:ea typeface="+mn-ea"/>
                  <a:cs typeface="+mn-cs"/>
                </a:rPr>
                <a:t>model</a:t>
              </a:r>
              <a:endParaRPr lang="de-DE" sz="7200" b="0" dirty="0">
                <a:solidFill>
                  <a:schemeClr val="tx1"/>
                </a:solidFill>
                <a:latin typeface="+mn-lt"/>
                <a:ea typeface="+mn-ea"/>
                <a:cs typeface="+mn-cs"/>
              </a:endParaRPr>
            </a:p>
          </p:txBody>
        </p:sp>
        <p:sp>
          <p:nvSpPr>
            <p:cNvPr id="18" name="Graphic 23">
              <a:extLst>
                <a:ext uri="{FF2B5EF4-FFF2-40B4-BE49-F238E27FC236}">
                  <a16:creationId xmlns:a16="http://schemas.microsoft.com/office/drawing/2014/main" id="{BCBBEEA9-9FAC-8DAD-96A8-F35EC1F54A89}"/>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19" name="Gruppieren 18">
            <a:extLst>
              <a:ext uri="{FF2B5EF4-FFF2-40B4-BE49-F238E27FC236}">
                <a16:creationId xmlns:a16="http://schemas.microsoft.com/office/drawing/2014/main" id="{19CD7C49-218A-03CD-5801-85A2B7F9B46B}"/>
              </a:ext>
            </a:extLst>
          </p:cNvPr>
          <p:cNvGrpSpPr/>
          <p:nvPr/>
        </p:nvGrpSpPr>
        <p:grpSpPr>
          <a:xfrm>
            <a:off x="4737124" y="16586515"/>
            <a:ext cx="23907886" cy="1825875"/>
            <a:chOff x="5695814" y="8307352"/>
            <a:chExt cx="23907886" cy="1825875"/>
          </a:xfrm>
        </p:grpSpPr>
        <p:sp>
          <p:nvSpPr>
            <p:cNvPr id="20" name="Rounded Rectangle">
              <a:extLst>
                <a:ext uri="{FF2B5EF4-FFF2-40B4-BE49-F238E27FC236}">
                  <a16:creationId xmlns:a16="http://schemas.microsoft.com/office/drawing/2014/main" id="{99AECFF1-E7D2-3520-8C6D-779340AF0B3D}"/>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rgbClr val="FF0000"/>
                  </a:solidFill>
                </a:rPr>
                <a:t>		</a:t>
              </a:r>
              <a:r>
                <a:rPr lang="de-DE" sz="7200" b="0" dirty="0">
                  <a:solidFill>
                    <a:schemeClr val="tx1"/>
                  </a:solidFill>
                  <a:latin typeface="+mn-lt"/>
                  <a:ea typeface="+mn-ea"/>
                  <a:cs typeface="+mn-cs"/>
                </a:rPr>
                <a:t>Linear </a:t>
              </a:r>
              <a:r>
                <a:rPr lang="de-DE" sz="7200" b="0" dirty="0" err="1">
                  <a:solidFill>
                    <a:schemeClr val="tx1"/>
                  </a:solidFill>
                  <a:latin typeface="+mn-lt"/>
                  <a:ea typeface="+mn-ea"/>
                  <a:cs typeface="+mn-cs"/>
                </a:rPr>
                <a:t>regression</a:t>
              </a:r>
              <a:r>
                <a:rPr lang="de-DE" sz="7200" b="0" dirty="0">
                  <a:solidFill>
                    <a:schemeClr val="tx1"/>
                  </a:solidFill>
                  <a:latin typeface="+mn-lt"/>
                  <a:ea typeface="+mn-ea"/>
                  <a:cs typeface="+mn-cs"/>
                </a:rPr>
                <a:t> 	+ </a:t>
              </a:r>
              <a:r>
                <a:rPr lang="de-DE" sz="7200" b="0" dirty="0" err="1">
                  <a:solidFill>
                    <a:schemeClr val="tx1"/>
                  </a:solidFill>
                  <a:latin typeface="+mn-lt"/>
                  <a:ea typeface="+mn-ea"/>
                  <a:cs typeface="+mn-cs"/>
                </a:rPr>
                <a:t>model</a:t>
              </a:r>
              <a:r>
                <a:rPr lang="de-DE" sz="7200" b="0" dirty="0">
                  <a:solidFill>
                    <a:schemeClr val="tx1"/>
                  </a:solidFill>
                  <a:latin typeface="+mn-lt"/>
                  <a:ea typeface="+mn-ea"/>
                  <a:cs typeface="+mn-cs"/>
                </a:rPr>
                <a:t> </a:t>
              </a:r>
              <a:r>
                <a:rPr lang="de-DE" sz="7200" b="0" dirty="0" err="1">
                  <a:solidFill>
                    <a:schemeClr val="tx1"/>
                  </a:solidFill>
                  <a:latin typeface="+mn-lt"/>
                  <a:ea typeface="+mn-ea"/>
                  <a:cs typeface="+mn-cs"/>
                </a:rPr>
                <a:t>evaluation</a:t>
              </a:r>
              <a:endParaRPr lang="de-DE" sz="7200" b="0" dirty="0">
                <a:solidFill>
                  <a:schemeClr val="tx1"/>
                </a:solidFill>
                <a:latin typeface="+mn-lt"/>
                <a:ea typeface="+mn-ea"/>
                <a:cs typeface="+mn-cs"/>
              </a:endParaRPr>
            </a:p>
          </p:txBody>
        </p:sp>
        <p:sp>
          <p:nvSpPr>
            <p:cNvPr id="21" name="Graphic 23">
              <a:extLst>
                <a:ext uri="{FF2B5EF4-FFF2-40B4-BE49-F238E27FC236}">
                  <a16:creationId xmlns:a16="http://schemas.microsoft.com/office/drawing/2014/main" id="{4D765418-0FCD-65BD-DE9D-C6B81CAB45C6}"/>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22" name="Gruppieren 21">
            <a:extLst>
              <a:ext uri="{FF2B5EF4-FFF2-40B4-BE49-F238E27FC236}">
                <a16:creationId xmlns:a16="http://schemas.microsoft.com/office/drawing/2014/main" id="{22327B0E-773B-BFC1-CCD0-DD0F13952114}"/>
              </a:ext>
            </a:extLst>
          </p:cNvPr>
          <p:cNvGrpSpPr/>
          <p:nvPr/>
        </p:nvGrpSpPr>
        <p:grpSpPr>
          <a:xfrm>
            <a:off x="4737124" y="18878836"/>
            <a:ext cx="23907886" cy="1825875"/>
            <a:chOff x="5695814" y="8307352"/>
            <a:chExt cx="23907886" cy="1825875"/>
          </a:xfrm>
        </p:grpSpPr>
        <p:sp>
          <p:nvSpPr>
            <p:cNvPr id="23" name="Rounded Rectangle">
              <a:extLst>
                <a:ext uri="{FF2B5EF4-FFF2-40B4-BE49-F238E27FC236}">
                  <a16:creationId xmlns:a16="http://schemas.microsoft.com/office/drawing/2014/main" id="{3A02B717-03C1-438E-6609-257378AAC1DE}"/>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rgbClr val="FF0000"/>
                  </a:solidFill>
                </a:rPr>
                <a:t>		</a:t>
              </a:r>
              <a:r>
                <a:rPr lang="de-DE" sz="7200" b="0" dirty="0" err="1">
                  <a:solidFill>
                    <a:schemeClr val="tx1"/>
                  </a:solidFill>
                  <a:latin typeface="+mn-lt"/>
                  <a:ea typeface="+mn-ea"/>
                  <a:cs typeface="+mn-cs"/>
                </a:rPr>
                <a:t>Logistic</a:t>
              </a:r>
              <a:r>
                <a:rPr lang="de-DE" sz="7200" b="0" dirty="0">
                  <a:solidFill>
                    <a:schemeClr val="tx1"/>
                  </a:solidFill>
                  <a:latin typeface="+mn-lt"/>
                  <a:ea typeface="+mn-ea"/>
                  <a:cs typeface="+mn-cs"/>
                </a:rPr>
                <a:t> </a:t>
              </a:r>
              <a:r>
                <a:rPr lang="de-DE" sz="7200" b="0" dirty="0" err="1">
                  <a:solidFill>
                    <a:schemeClr val="tx1"/>
                  </a:solidFill>
                  <a:latin typeface="+mn-lt"/>
                  <a:ea typeface="+mn-ea"/>
                  <a:cs typeface="+mn-cs"/>
                </a:rPr>
                <a:t>regression</a:t>
              </a:r>
              <a:r>
                <a:rPr lang="de-DE" sz="7200" b="0" dirty="0">
                  <a:solidFill>
                    <a:schemeClr val="tx1"/>
                  </a:solidFill>
                  <a:latin typeface="+mn-lt"/>
                  <a:ea typeface="+mn-ea"/>
                  <a:cs typeface="+mn-cs"/>
                </a:rPr>
                <a:t> 	+ </a:t>
              </a:r>
              <a:r>
                <a:rPr lang="de-DE" sz="7200" b="0" dirty="0" err="1">
                  <a:solidFill>
                    <a:schemeClr val="tx1"/>
                  </a:solidFill>
                  <a:latin typeface="+mn-lt"/>
                  <a:ea typeface="+mn-ea"/>
                  <a:cs typeface="+mn-cs"/>
                </a:rPr>
                <a:t>model</a:t>
              </a:r>
              <a:r>
                <a:rPr lang="de-DE" sz="7200" b="0" dirty="0">
                  <a:solidFill>
                    <a:schemeClr val="tx1"/>
                  </a:solidFill>
                  <a:latin typeface="+mn-lt"/>
                  <a:ea typeface="+mn-ea"/>
                  <a:cs typeface="+mn-cs"/>
                </a:rPr>
                <a:t> </a:t>
              </a:r>
              <a:r>
                <a:rPr lang="de-DE" sz="7200" b="0" dirty="0" err="1">
                  <a:solidFill>
                    <a:schemeClr val="tx1"/>
                  </a:solidFill>
                  <a:latin typeface="+mn-lt"/>
                  <a:ea typeface="+mn-ea"/>
                  <a:cs typeface="+mn-cs"/>
                </a:rPr>
                <a:t>evaluation</a:t>
              </a:r>
              <a:endParaRPr lang="de-DE" sz="7200" b="0" dirty="0">
                <a:solidFill>
                  <a:schemeClr val="tx1"/>
                </a:solidFill>
                <a:latin typeface="+mn-lt"/>
                <a:ea typeface="+mn-ea"/>
                <a:cs typeface="+mn-cs"/>
              </a:endParaRPr>
            </a:p>
          </p:txBody>
        </p:sp>
        <p:sp>
          <p:nvSpPr>
            <p:cNvPr id="24" name="Graphic 23">
              <a:extLst>
                <a:ext uri="{FF2B5EF4-FFF2-40B4-BE49-F238E27FC236}">
                  <a16:creationId xmlns:a16="http://schemas.microsoft.com/office/drawing/2014/main" id="{0259E06C-FE7B-203B-8DBC-EBDCF0CE200A}"/>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grpSp>
        <p:nvGrpSpPr>
          <p:cNvPr id="40" name="Gruppieren 39">
            <a:extLst>
              <a:ext uri="{FF2B5EF4-FFF2-40B4-BE49-F238E27FC236}">
                <a16:creationId xmlns:a16="http://schemas.microsoft.com/office/drawing/2014/main" id="{FACB2F7B-CD3B-EAF1-B925-CF601472E069}"/>
              </a:ext>
            </a:extLst>
          </p:cNvPr>
          <p:cNvGrpSpPr/>
          <p:nvPr/>
        </p:nvGrpSpPr>
        <p:grpSpPr>
          <a:xfrm>
            <a:off x="4737124" y="21171155"/>
            <a:ext cx="23907886" cy="1825875"/>
            <a:chOff x="5695814" y="8307352"/>
            <a:chExt cx="23907886" cy="1825875"/>
          </a:xfrm>
        </p:grpSpPr>
        <p:sp>
          <p:nvSpPr>
            <p:cNvPr id="43" name="Rounded Rectangle">
              <a:extLst>
                <a:ext uri="{FF2B5EF4-FFF2-40B4-BE49-F238E27FC236}">
                  <a16:creationId xmlns:a16="http://schemas.microsoft.com/office/drawing/2014/main" id="{23B60B9C-67B0-1F88-79CA-64FF30A37259}"/>
                </a:ext>
              </a:extLst>
            </p:cNvPr>
            <p:cNvSpPr/>
            <p:nvPr/>
          </p:nvSpPr>
          <p:spPr>
            <a:xfrm>
              <a:off x="5695814" y="8307352"/>
              <a:ext cx="23907886" cy="1825875"/>
            </a:xfrm>
            <a:prstGeom prst="roundRect">
              <a:avLst>
                <a:gd name="adj" fmla="val 7762"/>
              </a:avLst>
            </a:prstGeom>
            <a:solidFill>
              <a:schemeClr val="bg1">
                <a:lumMod val="8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a:t>
              </a:r>
              <a:r>
                <a:rPr lang="de-DE" sz="7200" dirty="0" err="1">
                  <a:solidFill>
                    <a:schemeClr val="tx1"/>
                  </a:solidFill>
                </a:rPr>
                <a:t>Exercises</a:t>
              </a:r>
              <a:endParaRPr sz="7200" dirty="0">
                <a:solidFill>
                  <a:schemeClr val="tx1"/>
                </a:solidFill>
              </a:endParaRPr>
            </a:p>
          </p:txBody>
        </p:sp>
        <p:sp>
          <p:nvSpPr>
            <p:cNvPr id="44" name="Graphic 23">
              <a:extLst>
                <a:ext uri="{FF2B5EF4-FFF2-40B4-BE49-F238E27FC236}">
                  <a16:creationId xmlns:a16="http://schemas.microsoft.com/office/drawing/2014/main" id="{782016E0-4407-A2E6-FF45-DE62AB949483}"/>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67</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grpSp>
        <p:nvGrpSpPr>
          <p:cNvPr id="9" name="Gruppieren 8">
            <a:extLst>
              <a:ext uri="{FF2B5EF4-FFF2-40B4-BE49-F238E27FC236}">
                <a16:creationId xmlns:a16="http://schemas.microsoft.com/office/drawing/2014/main" id="{FD9C647A-A6FB-35EC-0FCC-B69FD31AE265}"/>
              </a:ext>
            </a:extLst>
          </p:cNvPr>
          <p:cNvGrpSpPr/>
          <p:nvPr/>
        </p:nvGrpSpPr>
        <p:grpSpPr>
          <a:xfrm>
            <a:off x="4737124" y="9709552"/>
            <a:ext cx="23907886" cy="1825875"/>
            <a:chOff x="5695814" y="8307352"/>
            <a:chExt cx="23907886" cy="1825875"/>
          </a:xfrm>
        </p:grpSpPr>
        <p:sp>
          <p:nvSpPr>
            <p:cNvPr id="10" name="Rounded Rectangle">
              <a:extLst>
                <a:ext uri="{FF2B5EF4-FFF2-40B4-BE49-F238E27FC236}">
                  <a16:creationId xmlns:a16="http://schemas.microsoft.com/office/drawing/2014/main" id="{7144C87A-A7E5-5C36-724A-E0962EF5ABD6}"/>
                </a:ext>
              </a:extLst>
            </p:cNvPr>
            <p:cNvSpPr/>
            <p:nvPr/>
          </p:nvSpPr>
          <p:spPr>
            <a:xfrm>
              <a:off x="5695814" y="8307352"/>
              <a:ext cx="23907886" cy="182587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r>
                <a:rPr lang="de-DE" sz="7200" dirty="0">
                  <a:solidFill>
                    <a:schemeClr val="tx1"/>
                  </a:solidFill>
                </a:rPr>
                <a:t>		Parameter </a:t>
              </a:r>
              <a:r>
                <a:rPr lang="de-DE" sz="7200" dirty="0" err="1">
                  <a:solidFill>
                    <a:schemeClr val="tx1"/>
                  </a:solidFill>
                </a:rPr>
                <a:t>estimation</a:t>
              </a:r>
              <a:r>
                <a:rPr lang="de-DE" sz="7200" dirty="0">
                  <a:solidFill>
                    <a:schemeClr val="tx1"/>
                  </a:solidFill>
                </a:rPr>
                <a:t> in linear </a:t>
              </a:r>
              <a:r>
                <a:rPr lang="de-DE" sz="7200" dirty="0" err="1">
                  <a:solidFill>
                    <a:schemeClr val="tx1"/>
                  </a:solidFill>
                </a:rPr>
                <a:t>models</a:t>
              </a:r>
              <a:endParaRPr lang="de-DE" sz="7200" dirty="0">
                <a:solidFill>
                  <a:schemeClr val="tx1"/>
                </a:solidFill>
              </a:endParaRPr>
            </a:p>
          </p:txBody>
        </p:sp>
        <p:sp>
          <p:nvSpPr>
            <p:cNvPr id="11" name="Graphic 23">
              <a:extLst>
                <a:ext uri="{FF2B5EF4-FFF2-40B4-BE49-F238E27FC236}">
                  <a16:creationId xmlns:a16="http://schemas.microsoft.com/office/drawing/2014/main" id="{7BD7728D-19E8-9D58-2387-0C87CEB2E2AC}"/>
                </a:ext>
              </a:extLst>
            </p:cNvPr>
            <p:cNvSpPr/>
            <p:nvPr/>
          </p:nvSpPr>
          <p:spPr>
            <a:xfrm>
              <a:off x="6135915" y="868684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395973884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880821"/>
            <a:ext cx="37747142" cy="2051844"/>
          </a:xfrm>
          <a:prstGeom prst="rect">
            <a:avLst/>
          </a:prstGeom>
          <a:ln w="25400">
            <a:miter lim="400000"/>
          </a:ln>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b="0">
                <a:solidFill>
                  <a:schemeClr val="accent1">
                    <a:lumMod val="50000"/>
                  </a:schemeClr>
                </a:solidFill>
                <a:latin typeface="Montserrat SemiBold"/>
                <a:ea typeface="Montserrat SemiBold"/>
                <a:cs typeface="Montserrat SemiBold"/>
              </a:defRPr>
            </a:lvl1pPr>
          </a:lstStyle>
          <a:p>
            <a:r>
              <a:rPr lang="en-US" dirty="0">
                <a:sym typeface="Montserrat Regular"/>
              </a:rPr>
              <a:t>Covariance is a generalization of variance to multiple dimensions or variables.</a:t>
            </a:r>
          </a:p>
          <a:p>
            <a:r>
              <a:rPr lang="en-US" dirty="0">
                <a:sym typeface="Montserrat Regular"/>
              </a:rPr>
              <a:t>Correlation is a normalized form of covariance to have values between -1 and +1.</a:t>
            </a:r>
          </a:p>
        </p:txBody>
      </p:sp>
      <p:sp>
        <p:nvSpPr>
          <p:cNvPr id="3" name="Foliennummernplatzhalter 2">
            <a:extLst>
              <a:ext uri="{FF2B5EF4-FFF2-40B4-BE49-F238E27FC236}">
                <a16:creationId xmlns:a16="http://schemas.microsoft.com/office/drawing/2014/main" id="{06A1EAA4-62A4-42EF-972F-DBE94295D200}"/>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68</a:t>
            </a:fld>
            <a:endParaRPr lang="de-DE"/>
          </a:p>
        </p:txBody>
      </p:sp>
      <p:sp>
        <p:nvSpPr>
          <p:cNvPr id="8" name="Textfeld 7">
            <a:extLst>
              <a:ext uri="{FF2B5EF4-FFF2-40B4-BE49-F238E27FC236}">
                <a16:creationId xmlns:a16="http://schemas.microsoft.com/office/drawing/2014/main" id="{C5E56EDB-2DBC-EF4B-7F45-A151FF4100D9}"/>
              </a:ext>
            </a:extLst>
          </p:cNvPr>
          <p:cNvSpPr txBox="1"/>
          <p:nvPr/>
        </p:nvSpPr>
        <p:spPr>
          <a:xfrm>
            <a:off x="2171700" y="24321145"/>
            <a:ext cx="24384000"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dirty="0"/>
              <a:t>https://medium.com/@raghavan99o/scatter-matrix-covariance-and-correlation-explained-14921741ca56</a:t>
            </a:r>
          </a:p>
        </p:txBody>
      </p:sp>
      <p:pic>
        <p:nvPicPr>
          <p:cNvPr id="10" name="Grafik 9">
            <a:extLst>
              <a:ext uri="{FF2B5EF4-FFF2-40B4-BE49-F238E27FC236}">
                <a16:creationId xmlns:a16="http://schemas.microsoft.com/office/drawing/2014/main" id="{C7A7F2A9-5BD4-401E-A61E-44C1C841B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822" y="7400055"/>
            <a:ext cx="18464378" cy="16489715"/>
          </a:xfrm>
          <a:prstGeom prst="rect">
            <a:avLst/>
          </a:prstGeom>
          <a:ln w="25400">
            <a:solidFill>
              <a:schemeClr val="tx2"/>
            </a:solidFill>
          </a:ln>
        </p:spPr>
      </p:pic>
      <p:sp>
        <p:nvSpPr>
          <p:cNvPr id="11" name="Title first slide">
            <a:extLst>
              <a:ext uri="{FF2B5EF4-FFF2-40B4-BE49-F238E27FC236}">
                <a16:creationId xmlns:a16="http://schemas.microsoft.com/office/drawing/2014/main" id="{07C5E1EA-35AD-A1E3-197A-B1BBE21FFFAD}"/>
              </a:ext>
            </a:extLst>
          </p:cNvPr>
          <p:cNvSpPr txBox="1"/>
          <p:nvPr/>
        </p:nvSpPr>
        <p:spPr>
          <a:xfrm>
            <a:off x="3038836" y="2141359"/>
            <a:ext cx="43944722"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en-US" sz="15000" dirty="0">
                <a:solidFill>
                  <a:schemeClr val="tx1"/>
                </a:solidFill>
              </a:rPr>
              <a:t>From Variance to Covariance to Correlation</a:t>
            </a:r>
          </a:p>
        </p:txBody>
      </p:sp>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07F51CCF-B89C-B076-5C65-F2BA7F1BE8AB}"/>
                  </a:ext>
                </a:extLst>
              </p:cNvPr>
              <p:cNvSpPr txBox="1"/>
              <p:nvPr/>
            </p:nvSpPr>
            <p:spPr>
              <a:xfrm>
                <a:off x="24955404" y="8144374"/>
                <a:ext cx="22028154" cy="113148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sym typeface="Montserrat Regular"/>
                  </a:rPr>
                  <a:t>Variance (</a:t>
                </a:r>
                <a14:m>
                  <m:oMath xmlns:m="http://schemas.openxmlformats.org/officeDocument/2006/math">
                    <m:sSup>
                      <m:sSupPr>
                        <m:ctrlPr>
                          <a:rPr lang="en-US" i="1">
                            <a:solidFill>
                              <a:srgbClr val="374151"/>
                            </a:solidFill>
                            <a:latin typeface="Cambria Math" panose="02040503050406030204" pitchFamily="18" charset="0"/>
                            <a:sym typeface="Montserrat Regular"/>
                          </a:rPr>
                        </m:ctrlPr>
                      </m:sSupPr>
                      <m:e>
                        <m:r>
                          <a:rPr lang="en-US" b="1" i="1">
                            <a:solidFill>
                              <a:srgbClr val="374151"/>
                            </a:solidFill>
                            <a:latin typeface="Cambria Math" panose="02040503050406030204" pitchFamily="18" charset="0"/>
                            <a:sym typeface="Montserrat Regular"/>
                          </a:rPr>
                          <m:t>𝛐</m:t>
                        </m:r>
                      </m:e>
                      <m:sup>
                        <m:r>
                          <a:rPr lang="de-DE" b="1">
                            <a:solidFill>
                              <a:srgbClr val="374151"/>
                            </a:solidFill>
                            <a:latin typeface="Cambria Math" panose="02040503050406030204" pitchFamily="18" charset="0"/>
                            <a:sym typeface="Montserrat Regular"/>
                          </a:rPr>
                          <m:t>𝟐</m:t>
                        </m:r>
                      </m:sup>
                    </m:sSup>
                  </m:oMath>
                </a14:m>
                <a:r>
                  <a:rPr lang="en-US" dirty="0">
                    <a:solidFill>
                      <a:srgbClr val="374151"/>
                    </a:solidFill>
                    <a:latin typeface="Söhne"/>
                    <a:sym typeface="Montserrat Regular"/>
                  </a:rPr>
                  <a:t>): </a:t>
                </a:r>
              </a:p>
              <a:p>
                <a:pPr marL="685800" indent="-685800" algn="l">
                  <a:buFont typeface="Arial" panose="020B0604020202020204" pitchFamily="34" charset="0"/>
                  <a:buChar char="•"/>
                </a:pPr>
                <a:r>
                  <a:rPr lang="en-US" b="0" dirty="0">
                    <a:solidFill>
                      <a:srgbClr val="374151"/>
                    </a:solidFill>
                    <a:latin typeface="Söhne"/>
                    <a:sym typeface="Montserrat Regular"/>
                  </a:rPr>
                  <a:t>Measures how far a set of numbers spread out from mean.</a:t>
                </a:r>
              </a:p>
              <a:p>
                <a:pPr marL="685800" indent="-685800" algn="l">
                  <a:buFont typeface="Arial" panose="020B0604020202020204" pitchFamily="34" charset="0"/>
                  <a:buChar char="•"/>
                </a:pPr>
                <a:r>
                  <a:rPr lang="en-US" b="0" dirty="0">
                    <a:solidFill>
                      <a:srgbClr val="374151"/>
                    </a:solidFill>
                    <a:latin typeface="Söhne"/>
                    <a:sym typeface="Montserrat Regular"/>
                  </a:rPr>
                  <a:t>In the figure: The diagonal </a:t>
                </a:r>
              </a:p>
              <a:p>
                <a:pPr algn="l"/>
                <a:endParaRPr lang="en-US" b="0" dirty="0">
                  <a:solidFill>
                    <a:srgbClr val="374151"/>
                  </a:solidFill>
                  <a:latin typeface="Söhne"/>
                  <a:sym typeface="Montserrat Regular"/>
                </a:endParaRPr>
              </a:p>
              <a:p>
                <a:pPr algn="l"/>
                <a:r>
                  <a:rPr lang="en-US" dirty="0">
                    <a:solidFill>
                      <a:srgbClr val="374151"/>
                    </a:solidFill>
                    <a:latin typeface="Söhne"/>
                    <a:sym typeface="Montserrat Regular"/>
                  </a:rPr>
                  <a:t>Covariance: </a:t>
                </a:r>
              </a:p>
              <a:p>
                <a:pPr marL="685800" indent="-685800" algn="l">
                  <a:buFont typeface="Arial" panose="020B0604020202020204" pitchFamily="34" charset="0"/>
                  <a:buChar char="•"/>
                </a:pPr>
                <a:r>
                  <a:rPr lang="en-US" b="0" dirty="0">
                    <a:solidFill>
                      <a:srgbClr val="374151"/>
                    </a:solidFill>
                    <a:latin typeface="Söhne"/>
                    <a:sym typeface="Montserrat Regular"/>
                  </a:rPr>
                  <a:t>Measures how much two random variables vary together.</a:t>
                </a:r>
              </a:p>
              <a:p>
                <a:pPr marL="685800" indent="-685800" algn="l">
                  <a:buFont typeface="Arial" panose="020B0604020202020204" pitchFamily="34" charset="0"/>
                  <a:buChar char="•"/>
                </a:pPr>
                <a:r>
                  <a:rPr lang="en-US" b="0" dirty="0">
                    <a:solidFill>
                      <a:srgbClr val="374151"/>
                    </a:solidFill>
                    <a:latin typeface="Söhne"/>
                    <a:sym typeface="Montserrat Regular"/>
                  </a:rPr>
                  <a:t>In the figure: The triangles above and below the diagonal</a:t>
                </a:r>
              </a:p>
              <a:p>
                <a:pPr algn="l"/>
                <a:endParaRPr lang="en-US" b="0" dirty="0">
                  <a:solidFill>
                    <a:srgbClr val="374151"/>
                  </a:solidFill>
                  <a:latin typeface="Söhne"/>
                  <a:sym typeface="Montserrat Regular"/>
                </a:endParaRPr>
              </a:p>
              <a:p>
                <a:pPr algn="l"/>
                <a:r>
                  <a:rPr lang="en-US" dirty="0">
                    <a:solidFill>
                      <a:srgbClr val="374151"/>
                    </a:solidFill>
                    <a:latin typeface="Söhne"/>
                    <a:sym typeface="Montserrat Regular"/>
                  </a:rPr>
                  <a:t>Correlation: </a:t>
                </a:r>
              </a:p>
              <a:p>
                <a:pPr marL="685800" indent="-685800" algn="l">
                  <a:buFont typeface="Arial" panose="020B0604020202020204" pitchFamily="34" charset="0"/>
                  <a:buChar char="•"/>
                </a:pPr>
                <a:r>
                  <a:rPr lang="en-US" b="0" dirty="0">
                    <a:solidFill>
                      <a:srgbClr val="374151"/>
                    </a:solidFill>
                    <a:latin typeface="Söhne"/>
                    <a:sym typeface="Montserrat Regular"/>
                  </a:rPr>
                  <a:t>Standardized measure of the relationship between two variables</a:t>
                </a:r>
              </a:p>
              <a:p>
                <a:pPr marL="685800" indent="-685800" algn="l">
                  <a:buFont typeface="Arial" panose="020B0604020202020204" pitchFamily="34" charset="0"/>
                  <a:buChar char="•"/>
                </a:pPr>
                <a:r>
                  <a:rPr lang="en-US" b="0" dirty="0">
                    <a:solidFill>
                      <a:srgbClr val="374151"/>
                    </a:solidFill>
                    <a:latin typeface="Söhne"/>
                    <a:sym typeface="Montserrat Regular"/>
                  </a:rPr>
                  <a:t>ranging from -1 (perfect negative correlation) to +1 (perfect positive correlation), e.g. it is the normalized covariance.</a:t>
                </a:r>
              </a:p>
            </p:txBody>
          </p:sp>
        </mc:Choice>
        <mc:Fallback xmlns="">
          <p:sp>
            <p:nvSpPr>
              <p:cNvPr id="13" name="Textfeld 12">
                <a:extLst>
                  <a:ext uri="{FF2B5EF4-FFF2-40B4-BE49-F238E27FC236}">
                    <a16:creationId xmlns:a16="http://schemas.microsoft.com/office/drawing/2014/main" id="{07F51CCF-B89C-B076-5C65-F2BA7F1BE8AB}"/>
                  </a:ext>
                </a:extLst>
              </p:cNvPr>
              <p:cNvSpPr txBox="1">
                <a:spLocks noRot="1" noChangeAspect="1" noMove="1" noResize="1" noEditPoints="1" noAdjustHandles="1" noChangeArrowheads="1" noChangeShapeType="1" noTextEdit="1"/>
              </p:cNvSpPr>
              <p:nvPr/>
            </p:nvSpPr>
            <p:spPr>
              <a:xfrm>
                <a:off x="24955404" y="8144374"/>
                <a:ext cx="22028154" cy="11314892"/>
              </a:xfrm>
              <a:prstGeom prst="rect">
                <a:avLst/>
              </a:prstGeom>
              <a:blipFill>
                <a:blip r:embed="rId3"/>
                <a:stretch>
                  <a:fillRect l="-1688" t="-1401" r="-2131" b="-1616"/>
                </a:stretch>
              </a:blipFill>
              <a:ln w="25400" cap="flat">
                <a:noFill/>
                <a:miter lim="400000"/>
              </a:ln>
              <a:effectLst/>
            </p:spPr>
            <p:txBody>
              <a:bodyPr/>
              <a:lstStyle/>
              <a:p>
                <a:r>
                  <a:rPr lang="de-DE">
                    <a:noFill/>
                  </a:rPr>
                  <a:t> </a:t>
                </a:r>
              </a:p>
            </p:txBody>
          </p:sp>
        </mc:Fallback>
      </mc:AlternateContent>
    </p:spTree>
    <p:extLst>
      <p:ext uri="{BB962C8B-B14F-4D97-AF65-F5344CB8AC3E}">
        <p14:creationId xmlns:p14="http://schemas.microsoft.com/office/powerpoint/2010/main" val="374004550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880822"/>
            <a:ext cx="37747142" cy="1128514"/>
          </a:xfrm>
          <a:prstGeom prst="rect">
            <a:avLst/>
          </a:prstGeom>
          <a:ln w="25400">
            <a:miter lim="400000"/>
          </a:ln>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b="0">
                <a:solidFill>
                  <a:schemeClr val="accent1">
                    <a:lumMod val="50000"/>
                  </a:schemeClr>
                </a:solidFill>
                <a:latin typeface="Montserrat SemiBold"/>
                <a:ea typeface="Montserrat SemiBold"/>
                <a:cs typeface="Montserrat SemiBold"/>
              </a:defRPr>
            </a:lvl1pPr>
          </a:lstStyle>
          <a:p>
            <a:r>
              <a:rPr lang="en-US" dirty="0">
                <a:sym typeface="Montserrat Regular"/>
              </a:rPr>
              <a:t>is the standardized measure of the relationship between two variables</a:t>
            </a:r>
          </a:p>
        </p:txBody>
      </p:sp>
      <p:sp>
        <p:nvSpPr>
          <p:cNvPr id="7" name="Foliennummernplatzhalter 6">
            <a:extLst>
              <a:ext uri="{FF2B5EF4-FFF2-40B4-BE49-F238E27FC236}">
                <a16:creationId xmlns:a16="http://schemas.microsoft.com/office/drawing/2014/main" id="{2B0B7E1B-0064-9452-F862-3C077FE53FC6}"/>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69</a:t>
            </a:fld>
            <a:endParaRPr lang="de-DE"/>
          </a:p>
        </p:txBody>
      </p:sp>
      <p:sp>
        <p:nvSpPr>
          <p:cNvPr id="2" name="Title first slide">
            <a:extLst>
              <a:ext uri="{FF2B5EF4-FFF2-40B4-BE49-F238E27FC236}">
                <a16:creationId xmlns:a16="http://schemas.microsoft.com/office/drawing/2014/main" id="{643EA5EC-D6F1-FC20-F8D7-ACBD1B176097}"/>
              </a:ext>
            </a:extLst>
          </p:cNvPr>
          <p:cNvSpPr txBox="1"/>
          <p:nvPr/>
        </p:nvSpPr>
        <p:spPr>
          <a:xfrm>
            <a:off x="3038836" y="2141359"/>
            <a:ext cx="1151597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Correlation</a:t>
            </a:r>
            <a:endParaRPr lang="de-DE" sz="15000" dirty="0">
              <a:solidFill>
                <a:schemeClr val="tx1"/>
              </a:solidFill>
            </a:endParaRPr>
          </a:p>
        </p:txBody>
      </p:sp>
      <p:sp>
        <p:nvSpPr>
          <p:cNvPr id="13" name="Textfeld 12">
            <a:extLst>
              <a:ext uri="{FF2B5EF4-FFF2-40B4-BE49-F238E27FC236}">
                <a16:creationId xmlns:a16="http://schemas.microsoft.com/office/drawing/2014/main" id="{F755E434-35A1-4C5F-DB08-9CAF6DB162C8}"/>
              </a:ext>
            </a:extLst>
          </p:cNvPr>
          <p:cNvSpPr txBox="1"/>
          <p:nvPr/>
        </p:nvSpPr>
        <p:spPr>
          <a:xfrm>
            <a:off x="26311504" y="7703313"/>
            <a:ext cx="20551495" cy="102489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sym typeface="Montserrat Regular"/>
              </a:rPr>
              <a:t>Positive Correlation: </a:t>
            </a:r>
          </a:p>
          <a:p>
            <a:pPr marL="685800" indent="-685800" algn="l">
              <a:buFont typeface="Arial" panose="020B0604020202020204" pitchFamily="34" charset="0"/>
              <a:buChar char="•"/>
            </a:pPr>
            <a:r>
              <a:rPr lang="en-US" b="0" dirty="0">
                <a:solidFill>
                  <a:srgbClr val="374151"/>
                </a:solidFill>
                <a:latin typeface="Söhne"/>
                <a:sym typeface="Montserrat Regular"/>
              </a:rPr>
              <a:t>When two variables increase or decrease together. </a:t>
            </a:r>
          </a:p>
          <a:p>
            <a:pPr marL="685800" indent="-685800" algn="l">
              <a:buFont typeface="Arial" panose="020B0604020202020204" pitchFamily="34" charset="0"/>
              <a:buChar char="•"/>
            </a:pPr>
            <a:r>
              <a:rPr lang="en-US" b="0" dirty="0">
                <a:solidFill>
                  <a:srgbClr val="374151"/>
                </a:solidFill>
                <a:latin typeface="Söhne"/>
                <a:sym typeface="Montserrat Regular"/>
              </a:rPr>
              <a:t>For example, the more time spent studying (variable 1), the higher the grades (variable 2). Correlation value ranges from 0 to +1.</a:t>
            </a:r>
          </a:p>
          <a:p>
            <a:pPr algn="l"/>
            <a:endParaRPr lang="en-US" b="0" dirty="0">
              <a:solidFill>
                <a:srgbClr val="374151"/>
              </a:solidFill>
              <a:latin typeface="Söhne"/>
              <a:sym typeface="Montserrat Regular"/>
            </a:endParaRPr>
          </a:p>
          <a:p>
            <a:pPr algn="l"/>
            <a:r>
              <a:rPr lang="en-US" dirty="0">
                <a:solidFill>
                  <a:srgbClr val="374151"/>
                </a:solidFill>
                <a:latin typeface="Söhne"/>
                <a:sym typeface="Montserrat Regular"/>
              </a:rPr>
              <a:t>Negative Correlation: </a:t>
            </a:r>
          </a:p>
          <a:p>
            <a:pPr marL="685800" indent="-685800" algn="l">
              <a:buFont typeface="Arial" panose="020B0604020202020204" pitchFamily="34" charset="0"/>
              <a:buChar char="•"/>
            </a:pPr>
            <a:r>
              <a:rPr lang="en-US" b="0" dirty="0">
                <a:solidFill>
                  <a:srgbClr val="374151"/>
                </a:solidFill>
                <a:latin typeface="Söhne"/>
                <a:sym typeface="Montserrat Regular"/>
              </a:rPr>
              <a:t>When one variable increases as the other decreases.</a:t>
            </a:r>
          </a:p>
          <a:p>
            <a:pPr marL="685800" indent="-685800" algn="l">
              <a:buFont typeface="Arial" panose="020B0604020202020204" pitchFamily="34" charset="0"/>
              <a:buChar char="•"/>
            </a:pPr>
            <a:r>
              <a:rPr lang="en-US" b="0" dirty="0">
                <a:solidFill>
                  <a:srgbClr val="374151"/>
                </a:solidFill>
                <a:latin typeface="Söhne"/>
                <a:sym typeface="Montserrat Regular"/>
              </a:rPr>
              <a:t>For example, the more time spent watching TV (variable 1), the lower the grades (variable 2). Correlation value ranges from 0 to -1.</a:t>
            </a:r>
            <a:endParaRPr lang="de-DE" b="0" dirty="0">
              <a:solidFill>
                <a:srgbClr val="374151"/>
              </a:solidFill>
              <a:latin typeface="Söhne"/>
              <a:sym typeface="Montserrat Regular"/>
            </a:endParaRPr>
          </a:p>
        </p:txBody>
      </p:sp>
      <p:pic>
        <p:nvPicPr>
          <p:cNvPr id="4" name="Grafik 3">
            <a:extLst>
              <a:ext uri="{FF2B5EF4-FFF2-40B4-BE49-F238E27FC236}">
                <a16:creationId xmlns:a16="http://schemas.microsoft.com/office/drawing/2014/main" id="{78948E71-5AAE-9DB9-F014-3DA0840A3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7558087"/>
            <a:ext cx="24408329" cy="11149013"/>
          </a:xfrm>
          <a:prstGeom prst="rect">
            <a:avLst/>
          </a:prstGeom>
          <a:ln w="25400">
            <a:solidFill>
              <a:schemeClr val="tx2"/>
            </a:solidFill>
          </a:ln>
        </p:spPr>
      </p:pic>
      <p:sp>
        <p:nvSpPr>
          <p:cNvPr id="10" name="Textfeld 9">
            <a:extLst>
              <a:ext uri="{FF2B5EF4-FFF2-40B4-BE49-F238E27FC236}">
                <a16:creationId xmlns:a16="http://schemas.microsoft.com/office/drawing/2014/main" id="{C32F3554-F8A8-AF64-A058-CA0B883EA163}"/>
              </a:ext>
            </a:extLst>
          </p:cNvPr>
          <p:cNvSpPr txBox="1"/>
          <p:nvPr/>
        </p:nvSpPr>
        <p:spPr>
          <a:xfrm>
            <a:off x="18173700" y="25021980"/>
            <a:ext cx="24384000" cy="132343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sz="4000" dirty="0"/>
              <a:t>Source:</a:t>
            </a:r>
          </a:p>
          <a:p>
            <a:pPr algn="l"/>
            <a:r>
              <a:rPr lang="de-DE" sz="4000" b="0" dirty="0"/>
              <a:t>https://en.wikipedia.org/wiki/Correlation</a:t>
            </a:r>
          </a:p>
        </p:txBody>
      </p:sp>
    </p:spTree>
    <p:extLst>
      <p:ext uri="{BB962C8B-B14F-4D97-AF65-F5344CB8AC3E}">
        <p14:creationId xmlns:p14="http://schemas.microsoft.com/office/powerpoint/2010/main" val="101793947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elle 2">
                <a:extLst>
                  <a:ext uri="{FF2B5EF4-FFF2-40B4-BE49-F238E27FC236}">
                    <a16:creationId xmlns:a16="http://schemas.microsoft.com/office/drawing/2014/main" id="{6FD09E68-97B7-777F-FF52-193E7CBFD1DE}"/>
                  </a:ext>
                </a:extLst>
              </p:cNvPr>
              <p:cNvGraphicFramePr>
                <a:graphicFrameLocks noGrp="1"/>
              </p:cNvGraphicFramePr>
              <p:nvPr>
                <p:extLst>
                  <p:ext uri="{D42A27DB-BD31-4B8C-83A1-F6EECF244321}">
                    <p14:modId xmlns:p14="http://schemas.microsoft.com/office/powerpoint/2010/main" val="1570210531"/>
                  </p:ext>
                </p:extLst>
              </p:nvPr>
            </p:nvGraphicFramePr>
            <p:xfrm>
              <a:off x="4852823" y="7835608"/>
              <a:ext cx="39062354" cy="13446143"/>
            </p:xfrm>
            <a:graphic>
              <a:graphicData uri="http://schemas.openxmlformats.org/drawingml/2006/table">
                <a:tbl>
                  <a:tblPr firstRow="1" bandRow="1">
                    <a:tableStyleId>{5940675A-B579-460E-94D1-54222C63F5DA}</a:tableStyleId>
                  </a:tblPr>
                  <a:tblGrid>
                    <a:gridCol w="10320760">
                      <a:extLst>
                        <a:ext uri="{9D8B030D-6E8A-4147-A177-3AD203B41FA5}">
                          <a16:colId xmlns:a16="http://schemas.microsoft.com/office/drawing/2014/main" val="25503633"/>
                        </a:ext>
                      </a:extLst>
                    </a:gridCol>
                    <a:gridCol w="14034919">
                      <a:extLst>
                        <a:ext uri="{9D8B030D-6E8A-4147-A177-3AD203B41FA5}">
                          <a16:colId xmlns:a16="http://schemas.microsoft.com/office/drawing/2014/main" val="1033252135"/>
                        </a:ext>
                      </a:extLst>
                    </a:gridCol>
                    <a:gridCol w="14706675">
                      <a:extLst>
                        <a:ext uri="{9D8B030D-6E8A-4147-A177-3AD203B41FA5}">
                          <a16:colId xmlns:a16="http://schemas.microsoft.com/office/drawing/2014/main" val="4253343788"/>
                        </a:ext>
                      </a:extLst>
                    </a:gridCol>
                  </a:tblGrid>
                  <a:tr h="3137198">
                    <a:tc>
                      <a:txBody>
                        <a:bodyPr/>
                        <a:lstStyle/>
                        <a:p>
                          <a:pPr fontAlgn="b"/>
                          <a:r>
                            <a:rPr lang="de-DE" sz="5400" b="1" dirty="0" err="1">
                              <a:effectLst/>
                            </a:rPr>
                            <a:t>Measure</a:t>
                          </a:r>
                          <a:r>
                            <a:rPr lang="de-DE" sz="5400" b="1" dirty="0">
                              <a:effectLst/>
                            </a:rPr>
                            <a:t> </a:t>
                          </a:r>
                          <a:r>
                            <a:rPr lang="de-DE" sz="5400" b="1" dirty="0" err="1">
                              <a:effectLst/>
                            </a:rPr>
                            <a:t>of</a:t>
                          </a:r>
                          <a:r>
                            <a:rPr lang="de-DE" sz="5400" b="1" dirty="0">
                              <a:effectLst/>
                            </a:rPr>
                            <a:t> Dispersion</a:t>
                          </a: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fontAlgn="b"/>
                          <a:r>
                            <a:rPr lang="de-DE" sz="5400" b="1" dirty="0">
                              <a:effectLst/>
                            </a:rPr>
                            <a:t>Definition</a:t>
                          </a: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fontAlgn="b"/>
                          <a:r>
                            <a:rPr lang="de-DE" sz="5400" b="1" dirty="0" err="1">
                              <a:effectLst/>
                            </a:rPr>
                            <a:t>Example</a:t>
                          </a:r>
                          <a:endParaRPr lang="de-DE" sz="5400" b="1" dirty="0">
                            <a:effectLst/>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2896708996"/>
                      </a:ext>
                    </a:extLst>
                  </a:tr>
                  <a:tr h="1834191">
                    <a:tc>
                      <a:txBody>
                        <a:bodyPr/>
                        <a:lstStyle/>
                        <a:p>
                          <a:pPr fontAlgn="base"/>
                          <a:r>
                            <a:rPr lang="de-DE" sz="5400" dirty="0">
                              <a:effectLst/>
                            </a:rPr>
                            <a:t>Range</a:t>
                          </a: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fontAlgn="base"/>
                          <a:r>
                            <a:rPr lang="en-US" sz="5400" dirty="0">
                              <a:effectLst/>
                            </a:rPr>
                            <a:t>The difference between the highest and lowest values in a dataset</a:t>
                          </a:r>
                        </a:p>
                      </a:txBody>
                      <a:tcPr anchor="ctr">
                        <a:solidFill>
                          <a:schemeClr val="bg1">
                            <a:lumMod val="95000"/>
                          </a:schemeClr>
                        </a:solidFill>
                      </a:tcPr>
                    </a:tc>
                    <a:tc>
                      <a:txBody>
                        <a:bodyPr/>
                        <a:lstStyle/>
                        <a:p>
                          <a:pPr fontAlgn="base"/>
                          <a:r>
                            <a:rPr lang="en-US" sz="5400" dirty="0">
                              <a:effectLst/>
                            </a:rPr>
                            <a:t>For {1, 2, 3, 4}, the range is 4 - 1 = 3</a:t>
                          </a:r>
                        </a:p>
                      </a:txBody>
                      <a:tcPr anchor="ct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283259651"/>
                      </a:ext>
                    </a:extLst>
                  </a:tr>
                  <a:tr h="2200358">
                    <a:tc>
                      <a:txBody>
                        <a:bodyPr/>
                        <a:lstStyle/>
                        <a:p>
                          <a:pPr fontAlgn="base"/>
                          <a:r>
                            <a:rPr lang="de-DE" sz="5400" dirty="0" err="1">
                              <a:effectLst/>
                            </a:rPr>
                            <a:t>Sum</a:t>
                          </a:r>
                          <a:r>
                            <a:rPr lang="de-DE" sz="5400" dirty="0">
                              <a:effectLst/>
                            </a:rPr>
                            <a:t> </a:t>
                          </a:r>
                          <a:r>
                            <a:rPr lang="de-DE" sz="5400" dirty="0" err="1">
                              <a:effectLst/>
                            </a:rPr>
                            <a:t>of</a:t>
                          </a:r>
                          <a:r>
                            <a:rPr lang="de-DE" sz="5400" dirty="0">
                              <a:effectLst/>
                            </a:rPr>
                            <a:t> </a:t>
                          </a:r>
                          <a:r>
                            <a:rPr lang="de-DE" sz="5400" dirty="0" err="1">
                              <a:effectLst/>
                            </a:rPr>
                            <a:t>Squares</a:t>
                          </a:r>
                          <a:endParaRPr lang="de-DE" sz="5400" dirty="0">
                            <a:effectLst/>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fontAlgn="base"/>
                          <a14:m>
                            <m:oMathPara xmlns:m="http://schemas.openxmlformats.org/officeDocument/2006/math">
                              <m:oMathParaPr>
                                <m:jc m:val="centerGroup"/>
                              </m:oMathParaPr>
                              <m:oMath xmlns:m="http://schemas.openxmlformats.org/officeDocument/2006/math">
                                <m:r>
                                  <a:rPr lang="de-DE" sz="5400" b="0" i="1" smtClean="0">
                                    <a:effectLst/>
                                    <a:latin typeface="Cambria Math" panose="02040503050406030204" pitchFamily="18" charset="0"/>
                                  </a:rPr>
                                  <m:t>𝑆𝑆</m:t>
                                </m:r>
                                <m:r>
                                  <a:rPr lang="de-DE" sz="5400" b="0" i="1" smtClean="0">
                                    <a:effectLst/>
                                    <a:latin typeface="Cambria Math" panose="02040503050406030204" pitchFamily="18" charset="0"/>
                                  </a:rPr>
                                  <m:t>=</m:t>
                                </m:r>
                                <m:nary>
                                  <m:naryPr>
                                    <m:chr m:val="∑"/>
                                    <m:subHide m:val="on"/>
                                    <m:supHide m:val="on"/>
                                    <m:ctrlPr>
                                      <a:rPr lang="de-DE" sz="5400" b="0" i="1" smtClean="0">
                                        <a:effectLst/>
                                        <a:latin typeface="Cambria Math" panose="02040503050406030204" pitchFamily="18" charset="0"/>
                                      </a:rPr>
                                    </m:ctrlPr>
                                  </m:naryPr>
                                  <m:sub/>
                                  <m:sup/>
                                  <m:e>
                                    <m:sSup>
                                      <m:sSupPr>
                                        <m:ctrlPr>
                                          <a:rPr lang="de-DE" sz="5400" b="0" i="1" smtClean="0">
                                            <a:effectLst/>
                                            <a:latin typeface="Cambria Math" panose="02040503050406030204" pitchFamily="18" charset="0"/>
                                          </a:rPr>
                                        </m:ctrlPr>
                                      </m:sSupPr>
                                      <m:e>
                                        <m:d>
                                          <m:dPr>
                                            <m:ctrlPr>
                                              <a:rPr lang="de-DE" sz="5400" b="0" i="1" smtClean="0">
                                                <a:effectLst/>
                                                <a:latin typeface="Cambria Math" panose="02040503050406030204" pitchFamily="18" charset="0"/>
                                              </a:rPr>
                                            </m:ctrlPr>
                                          </m:dPr>
                                          <m:e>
                                            <m:r>
                                              <a:rPr lang="de-DE" sz="5400" b="0" i="1" smtClean="0">
                                                <a:effectLst/>
                                                <a:latin typeface="Cambria Math" panose="02040503050406030204" pitchFamily="18" charset="0"/>
                                              </a:rPr>
                                              <m:t>𝑥</m:t>
                                            </m:r>
                                            <m:r>
                                              <a:rPr lang="de-DE" sz="5400" b="0" i="1" smtClean="0">
                                                <a:effectLst/>
                                                <a:latin typeface="Cambria Math" panose="02040503050406030204" pitchFamily="18" charset="0"/>
                                              </a:rPr>
                                              <m:t>−</m:t>
                                            </m:r>
                                            <m:r>
                                              <a:rPr lang="de-DE" sz="5400" b="0" i="1" smtClean="0">
                                                <a:effectLst/>
                                                <a:latin typeface="Cambria Math" panose="02040503050406030204" pitchFamily="18" charset="0"/>
                                                <a:ea typeface="Cambria Math" panose="02040503050406030204" pitchFamily="18" charset="0"/>
                                              </a:rPr>
                                              <m:t>𝜇</m:t>
                                            </m:r>
                                          </m:e>
                                        </m:d>
                                      </m:e>
                                      <m:sup>
                                        <m:r>
                                          <a:rPr lang="de-DE" sz="5400" b="0" i="1" smtClean="0">
                                            <a:effectLst/>
                                            <a:latin typeface="Cambria Math" panose="02040503050406030204" pitchFamily="18" charset="0"/>
                                          </a:rPr>
                                          <m:t>2</m:t>
                                        </m:r>
                                      </m:sup>
                                    </m:sSup>
                                  </m:e>
                                </m:nary>
                              </m:oMath>
                            </m:oMathPara>
                          </a14:m>
                          <a:endParaRPr lang="en-US" sz="5400" dirty="0">
                            <a:effectLst/>
                          </a:endParaRPr>
                        </a:p>
                      </a:txBody>
                      <a:tcPr anchor="ctr">
                        <a:solidFill>
                          <a:schemeClr val="bg1">
                            <a:lumMod val="95000"/>
                          </a:schemeClr>
                        </a:solidFill>
                      </a:tcPr>
                    </a:tc>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en-US" sz="5400" dirty="0">
                              <a:effectLst/>
                            </a:rPr>
                            <a:t>For {1, 2, 3}, SS: (1+0+1) = 2</a:t>
                          </a:r>
                        </a:p>
                        <a:p>
                          <a:pPr fontAlgn="base"/>
                          <a:endParaRPr lang="en-US" sz="5400" dirty="0">
                            <a:effectLst/>
                          </a:endParaRPr>
                        </a:p>
                      </a:txBody>
                      <a:tcPr anchor="ct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813565288"/>
                      </a:ext>
                    </a:extLst>
                  </a:tr>
                  <a:tr h="1568599">
                    <a:tc>
                      <a:txBody>
                        <a:bodyPr/>
                        <a:lstStyle/>
                        <a:p>
                          <a:pPr fontAlgn="base"/>
                          <a:r>
                            <a:rPr lang="de-DE" sz="5400" dirty="0" err="1">
                              <a:effectLst/>
                            </a:rPr>
                            <a:t>Variance</a:t>
                          </a:r>
                          <a:r>
                            <a:rPr lang="de-DE" sz="5400" dirty="0">
                              <a:effectLst/>
                            </a:rPr>
                            <a:t> (</a:t>
                          </a:r>
                          <a:r>
                            <a:rPr lang="de-DE" sz="5400" dirty="0" err="1">
                              <a:effectLst/>
                            </a:rPr>
                            <a:t>population</a:t>
                          </a:r>
                          <a:r>
                            <a:rPr lang="de-DE" sz="5400" dirty="0">
                              <a:effectLst/>
                            </a:rPr>
                            <a:t>)</a:t>
                          </a: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fontAlgn="base"/>
                          <a14:m>
                            <m:oMath xmlns:m="http://schemas.openxmlformats.org/officeDocument/2006/math">
                              <m:sSup>
                                <m:sSupPr>
                                  <m:ctrlPr>
                                    <a:rPr lang="en-US" sz="5400" i="1" smtClean="0">
                                      <a:effectLst/>
                                      <a:latin typeface="Cambria Math" panose="02040503050406030204" pitchFamily="18" charset="0"/>
                                    </a:rPr>
                                  </m:ctrlPr>
                                </m:sSupPr>
                                <m:e>
                                  <m:r>
                                    <a:rPr lang="en-US" sz="5400" i="1" smtClean="0">
                                      <a:effectLst/>
                                      <a:latin typeface="Cambria Math" panose="02040503050406030204" pitchFamily="18" charset="0"/>
                                      <a:ea typeface="Cambria Math" panose="02040503050406030204" pitchFamily="18" charset="0"/>
                                    </a:rPr>
                                    <m:t>𝜎</m:t>
                                  </m:r>
                                </m:e>
                                <m:sup>
                                  <m:r>
                                    <a:rPr lang="de-DE" sz="5400" b="0" i="1" smtClean="0">
                                      <a:effectLst/>
                                      <a:latin typeface="Cambria Math" panose="02040503050406030204" pitchFamily="18" charset="0"/>
                                    </a:rPr>
                                    <m:t>2</m:t>
                                  </m:r>
                                </m:sup>
                              </m:sSup>
                              <m:r>
                                <a:rPr lang="de-DE" sz="5400" b="0" i="1" smtClean="0">
                                  <a:effectLst/>
                                  <a:latin typeface="Cambria Math" panose="02040503050406030204" pitchFamily="18" charset="0"/>
                                </a:rPr>
                                <m:t>=</m:t>
                              </m:r>
                              <m:f>
                                <m:fPr>
                                  <m:ctrlPr>
                                    <a:rPr lang="de-DE" sz="5400" b="0" i="1" smtClean="0">
                                      <a:effectLst/>
                                      <a:latin typeface="Cambria Math" panose="02040503050406030204" pitchFamily="18" charset="0"/>
                                    </a:rPr>
                                  </m:ctrlPr>
                                </m:fPr>
                                <m:num>
                                  <m:nary>
                                    <m:naryPr>
                                      <m:chr m:val="∑"/>
                                      <m:subHide m:val="on"/>
                                      <m:supHide m:val="on"/>
                                      <m:ctrlPr>
                                        <a:rPr lang="de-DE" sz="5400" b="0" i="1" smtClean="0">
                                          <a:effectLst/>
                                          <a:latin typeface="Cambria Math" panose="02040503050406030204" pitchFamily="18" charset="0"/>
                                        </a:rPr>
                                      </m:ctrlPr>
                                    </m:naryPr>
                                    <m:sub/>
                                    <m:sup/>
                                    <m:e>
                                      <m:sSup>
                                        <m:sSupPr>
                                          <m:ctrlPr>
                                            <a:rPr lang="de-DE" sz="5400" b="0" i="1" smtClean="0">
                                              <a:effectLst/>
                                              <a:latin typeface="Cambria Math" panose="02040503050406030204" pitchFamily="18" charset="0"/>
                                            </a:rPr>
                                          </m:ctrlPr>
                                        </m:sSupPr>
                                        <m:e>
                                          <m:d>
                                            <m:dPr>
                                              <m:ctrlPr>
                                                <a:rPr lang="de-DE" sz="5400" b="0" i="1" smtClean="0">
                                                  <a:effectLst/>
                                                  <a:latin typeface="Cambria Math" panose="02040503050406030204" pitchFamily="18" charset="0"/>
                                                </a:rPr>
                                              </m:ctrlPr>
                                            </m:dPr>
                                            <m:e>
                                              <m:r>
                                                <a:rPr lang="de-DE" sz="5400" b="0" i="1" smtClean="0">
                                                  <a:effectLst/>
                                                  <a:latin typeface="Cambria Math" panose="02040503050406030204" pitchFamily="18" charset="0"/>
                                                </a:rPr>
                                                <m:t>𝑥</m:t>
                                              </m:r>
                                              <m:r>
                                                <a:rPr lang="de-DE" sz="5400" b="0" i="1" smtClean="0">
                                                  <a:effectLst/>
                                                  <a:latin typeface="Cambria Math" panose="02040503050406030204" pitchFamily="18" charset="0"/>
                                                </a:rPr>
                                                <m:t>−</m:t>
                                              </m:r>
                                              <m:r>
                                                <a:rPr lang="de-DE" sz="5400" b="0" i="1" smtClean="0">
                                                  <a:effectLst/>
                                                  <a:latin typeface="Cambria Math" panose="02040503050406030204" pitchFamily="18" charset="0"/>
                                                  <a:ea typeface="Cambria Math" panose="02040503050406030204" pitchFamily="18" charset="0"/>
                                                </a:rPr>
                                                <m:t>𝜇</m:t>
                                              </m:r>
                                            </m:e>
                                          </m:d>
                                        </m:e>
                                        <m:sup>
                                          <m:r>
                                            <a:rPr lang="de-DE" sz="5400" b="0" i="1" smtClean="0">
                                              <a:effectLst/>
                                              <a:latin typeface="Cambria Math" panose="02040503050406030204" pitchFamily="18" charset="0"/>
                                            </a:rPr>
                                            <m:t>2</m:t>
                                          </m:r>
                                        </m:sup>
                                      </m:sSup>
                                    </m:e>
                                  </m:nary>
                                </m:num>
                                <m:den>
                                  <m:r>
                                    <a:rPr lang="de-DE" sz="5400" b="0" i="1" smtClean="0">
                                      <a:effectLst/>
                                      <a:latin typeface="Cambria Math" panose="02040503050406030204" pitchFamily="18" charset="0"/>
                                    </a:rPr>
                                    <m:t>𝑛</m:t>
                                  </m:r>
                                </m:den>
                              </m:f>
                            </m:oMath>
                          </a14:m>
                          <a:r>
                            <a:rPr lang="en-US" sz="5400" dirty="0">
                              <a:effectLst/>
                            </a:rPr>
                            <a:t> </a:t>
                          </a:r>
                        </a:p>
                      </a:txBody>
                      <a:tcPr anchor="ctr">
                        <a:solidFill>
                          <a:schemeClr val="bg1">
                            <a:lumMod val="95000"/>
                          </a:schemeClr>
                        </a:solidFill>
                      </a:tcPr>
                    </a:tc>
                    <a:tc>
                      <a:txBody>
                        <a:bodyPr/>
                        <a:lstStyle/>
                        <a:p>
                          <a:pPr fontAlgn="base"/>
                          <a:r>
                            <a:rPr lang="en-US" sz="5400" dirty="0">
                              <a:effectLst/>
                            </a:rPr>
                            <a:t>For {1, 2, 3}, pop. variance: (1+0+1)/3 = 0.67</a:t>
                          </a:r>
                        </a:p>
                      </a:txBody>
                      <a:tcPr anchor="ct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743966775"/>
                      </a:ext>
                    </a:extLst>
                  </a:tr>
                  <a:tr h="1568599">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de-DE" sz="5400" dirty="0" err="1">
                              <a:effectLst/>
                            </a:rPr>
                            <a:t>Variance</a:t>
                          </a:r>
                          <a:r>
                            <a:rPr lang="de-DE" sz="5400" dirty="0">
                              <a:effectLst/>
                            </a:rPr>
                            <a:t> (sample)</a:t>
                          </a: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fontAlgn="base"/>
                          <a14:m>
                            <m:oMath xmlns:m="http://schemas.openxmlformats.org/officeDocument/2006/math">
                              <m:sSup>
                                <m:sSupPr>
                                  <m:ctrlPr>
                                    <a:rPr lang="en-US" sz="5400" i="1" smtClean="0">
                                      <a:effectLst/>
                                      <a:latin typeface="Cambria Math" panose="02040503050406030204" pitchFamily="18" charset="0"/>
                                    </a:rPr>
                                  </m:ctrlPr>
                                </m:sSupPr>
                                <m:e>
                                  <m:r>
                                    <a:rPr lang="de-DE" sz="5400" b="0" i="1" smtClean="0">
                                      <a:effectLst/>
                                      <a:latin typeface="Cambria Math" panose="02040503050406030204" pitchFamily="18" charset="0"/>
                                      <a:ea typeface="Cambria Math" panose="02040503050406030204" pitchFamily="18" charset="0"/>
                                    </a:rPr>
                                    <m:t>𝑠</m:t>
                                  </m:r>
                                </m:e>
                                <m:sup>
                                  <m:r>
                                    <a:rPr lang="de-DE" sz="5400" b="0" i="1" smtClean="0">
                                      <a:effectLst/>
                                      <a:latin typeface="Cambria Math" panose="02040503050406030204" pitchFamily="18" charset="0"/>
                                    </a:rPr>
                                    <m:t>2</m:t>
                                  </m:r>
                                </m:sup>
                              </m:sSup>
                              <m:r>
                                <a:rPr lang="de-DE" sz="5400" b="0" i="1" smtClean="0">
                                  <a:effectLst/>
                                  <a:latin typeface="Cambria Math" panose="02040503050406030204" pitchFamily="18" charset="0"/>
                                </a:rPr>
                                <m:t>=</m:t>
                              </m:r>
                              <m:f>
                                <m:fPr>
                                  <m:ctrlPr>
                                    <a:rPr lang="de-DE" sz="5400" b="0" i="1" smtClean="0">
                                      <a:effectLst/>
                                      <a:latin typeface="Cambria Math" panose="02040503050406030204" pitchFamily="18" charset="0"/>
                                    </a:rPr>
                                  </m:ctrlPr>
                                </m:fPr>
                                <m:num>
                                  <m:nary>
                                    <m:naryPr>
                                      <m:chr m:val="∑"/>
                                      <m:subHide m:val="on"/>
                                      <m:supHide m:val="on"/>
                                      <m:ctrlPr>
                                        <a:rPr lang="de-DE" sz="5400" b="0" i="1" smtClean="0">
                                          <a:effectLst/>
                                          <a:latin typeface="Cambria Math" panose="02040503050406030204" pitchFamily="18" charset="0"/>
                                        </a:rPr>
                                      </m:ctrlPr>
                                    </m:naryPr>
                                    <m:sub/>
                                    <m:sup/>
                                    <m:e>
                                      <m:sSup>
                                        <m:sSupPr>
                                          <m:ctrlPr>
                                            <a:rPr lang="de-DE" sz="5400" b="0" i="1" smtClean="0">
                                              <a:effectLst/>
                                              <a:latin typeface="Cambria Math" panose="02040503050406030204" pitchFamily="18" charset="0"/>
                                            </a:rPr>
                                          </m:ctrlPr>
                                        </m:sSupPr>
                                        <m:e>
                                          <m:d>
                                            <m:dPr>
                                              <m:ctrlPr>
                                                <a:rPr lang="de-DE" sz="5400" b="0" i="1" smtClean="0">
                                                  <a:effectLst/>
                                                  <a:latin typeface="Cambria Math" panose="02040503050406030204" pitchFamily="18" charset="0"/>
                                                </a:rPr>
                                              </m:ctrlPr>
                                            </m:dPr>
                                            <m:e>
                                              <m:r>
                                                <a:rPr lang="de-DE" sz="5400" b="0" i="1" smtClean="0">
                                                  <a:effectLst/>
                                                  <a:latin typeface="Cambria Math" panose="02040503050406030204" pitchFamily="18" charset="0"/>
                                                </a:rPr>
                                                <m:t>𝑥</m:t>
                                              </m:r>
                                              <m:r>
                                                <a:rPr lang="de-DE" sz="5400" b="0" i="1" smtClean="0">
                                                  <a:effectLst/>
                                                  <a:latin typeface="Cambria Math" panose="02040503050406030204" pitchFamily="18" charset="0"/>
                                                </a:rPr>
                                                <m:t>−</m:t>
                                              </m:r>
                                              <m:r>
                                                <a:rPr lang="de-DE" sz="5400" b="0" i="1" smtClean="0">
                                                  <a:effectLst/>
                                                  <a:latin typeface="Cambria Math" panose="02040503050406030204" pitchFamily="18" charset="0"/>
                                                  <a:ea typeface="Cambria Math" panose="02040503050406030204" pitchFamily="18" charset="0"/>
                                                </a:rPr>
                                                <m:t>𝜇</m:t>
                                              </m:r>
                                            </m:e>
                                          </m:d>
                                        </m:e>
                                        <m:sup>
                                          <m:r>
                                            <a:rPr lang="de-DE" sz="5400" b="0" i="1" smtClean="0">
                                              <a:effectLst/>
                                              <a:latin typeface="Cambria Math" panose="02040503050406030204" pitchFamily="18" charset="0"/>
                                            </a:rPr>
                                            <m:t>2</m:t>
                                          </m:r>
                                        </m:sup>
                                      </m:sSup>
                                    </m:e>
                                  </m:nary>
                                </m:num>
                                <m:den>
                                  <m:r>
                                    <a:rPr lang="de-DE" sz="5400" b="0" i="1" smtClean="0">
                                      <a:effectLst/>
                                      <a:latin typeface="Cambria Math" panose="02040503050406030204" pitchFamily="18" charset="0"/>
                                    </a:rPr>
                                    <m:t>𝑛</m:t>
                                  </m:r>
                                  <m:r>
                                    <a:rPr lang="de-DE" sz="5400" b="0" i="1" smtClean="0">
                                      <a:effectLst/>
                                      <a:latin typeface="Cambria Math" panose="02040503050406030204" pitchFamily="18" charset="0"/>
                                    </a:rPr>
                                    <m:t>−1</m:t>
                                  </m:r>
                                </m:den>
                              </m:f>
                            </m:oMath>
                          </a14:m>
                          <a:r>
                            <a:rPr lang="en-US" sz="5400" dirty="0">
                              <a:effectLst/>
                            </a:rPr>
                            <a:t> </a:t>
                          </a:r>
                        </a:p>
                      </a:txBody>
                      <a:tcPr anchor="ctr">
                        <a:solidFill>
                          <a:schemeClr val="bg1">
                            <a:lumMod val="95000"/>
                          </a:schemeClr>
                        </a:solidFill>
                      </a:tcPr>
                    </a:tc>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en-US" sz="5400" dirty="0">
                              <a:effectLst/>
                            </a:rPr>
                            <a:t>For {1, 2, 3}, sample variance: (1+0+1)/2 = 1</a:t>
                          </a:r>
                        </a:p>
                      </a:txBody>
                      <a:tcPr anchor="ct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455992329"/>
                      </a:ext>
                    </a:extLst>
                  </a:tr>
                  <a:tr h="3137198">
                    <a:tc>
                      <a:txBody>
                        <a:bodyPr/>
                        <a:lstStyle/>
                        <a:p>
                          <a:pPr fontAlgn="base"/>
                          <a:r>
                            <a:rPr lang="de-DE" sz="5400" dirty="0">
                              <a:effectLst/>
                            </a:rPr>
                            <a:t>Standard Deviation</a:t>
                          </a: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fontAlgn="base"/>
                          <a:r>
                            <a:rPr lang="en-US" sz="5400">
                              <a:effectLst/>
                            </a:rPr>
                            <a:t>The square root of the variance</a:t>
                          </a:r>
                        </a:p>
                      </a:txBody>
                      <a:tcPr anchor="ctr">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pPr fontAlgn="base"/>
                          <a:r>
                            <a:rPr lang="en-US" sz="5400" dirty="0">
                              <a:effectLst/>
                            </a:rPr>
                            <a:t>The square root of 0.67 is approximately 0.82</a:t>
                          </a: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48777170"/>
                      </a:ext>
                    </a:extLst>
                  </a:tr>
                </a:tbl>
              </a:graphicData>
            </a:graphic>
          </p:graphicFrame>
        </mc:Choice>
        <mc:Fallback xmlns="">
          <p:graphicFrame>
            <p:nvGraphicFramePr>
              <p:cNvPr id="2" name="Tabelle 2">
                <a:extLst>
                  <a:ext uri="{FF2B5EF4-FFF2-40B4-BE49-F238E27FC236}">
                    <a16:creationId xmlns:a16="http://schemas.microsoft.com/office/drawing/2014/main" id="{6FD09E68-97B7-777F-FF52-193E7CBFD1DE}"/>
                  </a:ext>
                </a:extLst>
              </p:cNvPr>
              <p:cNvGraphicFramePr>
                <a:graphicFrameLocks noGrp="1"/>
              </p:cNvGraphicFramePr>
              <p:nvPr>
                <p:extLst>
                  <p:ext uri="{D42A27DB-BD31-4B8C-83A1-F6EECF244321}">
                    <p14:modId xmlns:p14="http://schemas.microsoft.com/office/powerpoint/2010/main" val="1570210531"/>
                  </p:ext>
                </p:extLst>
              </p:nvPr>
            </p:nvGraphicFramePr>
            <p:xfrm>
              <a:off x="4852823" y="7835608"/>
              <a:ext cx="39062354" cy="13446143"/>
            </p:xfrm>
            <a:graphic>
              <a:graphicData uri="http://schemas.openxmlformats.org/drawingml/2006/table">
                <a:tbl>
                  <a:tblPr firstRow="1" bandRow="1">
                    <a:tableStyleId>{5940675A-B579-460E-94D1-54222C63F5DA}</a:tableStyleId>
                  </a:tblPr>
                  <a:tblGrid>
                    <a:gridCol w="10320760">
                      <a:extLst>
                        <a:ext uri="{9D8B030D-6E8A-4147-A177-3AD203B41FA5}">
                          <a16:colId xmlns:a16="http://schemas.microsoft.com/office/drawing/2014/main" val="25503633"/>
                        </a:ext>
                      </a:extLst>
                    </a:gridCol>
                    <a:gridCol w="14034919">
                      <a:extLst>
                        <a:ext uri="{9D8B030D-6E8A-4147-A177-3AD203B41FA5}">
                          <a16:colId xmlns:a16="http://schemas.microsoft.com/office/drawing/2014/main" val="1033252135"/>
                        </a:ext>
                      </a:extLst>
                    </a:gridCol>
                    <a:gridCol w="14706675">
                      <a:extLst>
                        <a:ext uri="{9D8B030D-6E8A-4147-A177-3AD203B41FA5}">
                          <a16:colId xmlns:a16="http://schemas.microsoft.com/office/drawing/2014/main" val="4253343788"/>
                        </a:ext>
                      </a:extLst>
                    </a:gridCol>
                  </a:tblGrid>
                  <a:tr h="3137198">
                    <a:tc>
                      <a:txBody>
                        <a:bodyPr/>
                        <a:lstStyle/>
                        <a:p>
                          <a:pPr fontAlgn="b"/>
                          <a:r>
                            <a:rPr lang="de-DE" sz="5400" b="1" dirty="0" err="1">
                              <a:effectLst/>
                            </a:rPr>
                            <a:t>Measure</a:t>
                          </a:r>
                          <a:r>
                            <a:rPr lang="de-DE" sz="5400" b="1" dirty="0">
                              <a:effectLst/>
                            </a:rPr>
                            <a:t> </a:t>
                          </a:r>
                          <a:r>
                            <a:rPr lang="de-DE" sz="5400" b="1" dirty="0" err="1">
                              <a:effectLst/>
                            </a:rPr>
                            <a:t>of</a:t>
                          </a:r>
                          <a:r>
                            <a:rPr lang="de-DE" sz="5400" b="1" dirty="0">
                              <a:effectLst/>
                            </a:rPr>
                            <a:t> Dispersion</a:t>
                          </a: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fontAlgn="b"/>
                          <a:r>
                            <a:rPr lang="de-DE" sz="5400" b="1" dirty="0">
                              <a:effectLst/>
                            </a:rPr>
                            <a:t>Definition</a:t>
                          </a: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fontAlgn="b"/>
                          <a:r>
                            <a:rPr lang="de-DE" sz="5400" b="1" dirty="0" err="1">
                              <a:effectLst/>
                            </a:rPr>
                            <a:t>Example</a:t>
                          </a:r>
                          <a:endParaRPr lang="de-DE" sz="5400" b="1" dirty="0">
                            <a:effectLst/>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2896708996"/>
                      </a:ext>
                    </a:extLst>
                  </a:tr>
                  <a:tr h="1834191">
                    <a:tc>
                      <a:txBody>
                        <a:bodyPr/>
                        <a:lstStyle/>
                        <a:p>
                          <a:pPr fontAlgn="base"/>
                          <a:r>
                            <a:rPr lang="de-DE" sz="5400" dirty="0">
                              <a:effectLst/>
                            </a:rPr>
                            <a:t>Range</a:t>
                          </a: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pPr fontAlgn="base"/>
                          <a:r>
                            <a:rPr lang="en-US" sz="5400" dirty="0">
                              <a:effectLst/>
                            </a:rPr>
                            <a:t>The difference between the highest and lowest values in a dataset</a:t>
                          </a:r>
                        </a:p>
                      </a:txBody>
                      <a:tcPr anchor="ctr">
                        <a:solidFill>
                          <a:schemeClr val="bg1">
                            <a:lumMod val="95000"/>
                          </a:schemeClr>
                        </a:solidFill>
                      </a:tcPr>
                    </a:tc>
                    <a:tc>
                      <a:txBody>
                        <a:bodyPr/>
                        <a:lstStyle/>
                        <a:p>
                          <a:pPr fontAlgn="base"/>
                          <a:r>
                            <a:rPr lang="en-US" sz="5400" dirty="0">
                              <a:effectLst/>
                            </a:rPr>
                            <a:t>For {1, 2, 3, 4}, the range is 4 - 1 = 3</a:t>
                          </a:r>
                        </a:p>
                      </a:txBody>
                      <a:tcPr anchor="ct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283259651"/>
                      </a:ext>
                    </a:extLst>
                  </a:tr>
                  <a:tr h="2200358">
                    <a:tc>
                      <a:txBody>
                        <a:bodyPr/>
                        <a:lstStyle/>
                        <a:p>
                          <a:pPr fontAlgn="base"/>
                          <a:r>
                            <a:rPr lang="de-DE" sz="5400" dirty="0" err="1">
                              <a:effectLst/>
                            </a:rPr>
                            <a:t>Sum</a:t>
                          </a:r>
                          <a:r>
                            <a:rPr lang="de-DE" sz="5400" dirty="0">
                              <a:effectLst/>
                            </a:rPr>
                            <a:t> </a:t>
                          </a:r>
                          <a:r>
                            <a:rPr lang="de-DE" sz="5400" dirty="0" err="1">
                              <a:effectLst/>
                            </a:rPr>
                            <a:t>of</a:t>
                          </a:r>
                          <a:r>
                            <a:rPr lang="de-DE" sz="5400" dirty="0">
                              <a:effectLst/>
                            </a:rPr>
                            <a:t> </a:t>
                          </a:r>
                          <a:r>
                            <a:rPr lang="de-DE" sz="5400" dirty="0" err="1">
                              <a:effectLst/>
                            </a:rPr>
                            <a:t>Squares</a:t>
                          </a:r>
                          <a:endParaRPr lang="de-DE" sz="5400" dirty="0">
                            <a:effectLst/>
                          </a:endParaRP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endParaRPr lang="de-DE"/>
                        </a:p>
                      </a:txBody>
                      <a:tcPr anchor="ctr">
                        <a:blipFill>
                          <a:blip r:embed="rId2"/>
                          <a:stretch>
                            <a:fillRect l="-73675" t="-226593" r="-105039" b="-286427"/>
                          </a:stretch>
                        </a:blipFill>
                      </a:tcPr>
                    </a:tc>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en-US" sz="5400" dirty="0">
                              <a:effectLst/>
                            </a:rPr>
                            <a:t>For {1, 2, 3}, SS: (1+0+1) = 2</a:t>
                          </a:r>
                        </a:p>
                        <a:p>
                          <a:pPr fontAlgn="base"/>
                          <a:endParaRPr lang="en-US" sz="5400" dirty="0">
                            <a:effectLst/>
                          </a:endParaRPr>
                        </a:p>
                      </a:txBody>
                      <a:tcPr anchor="ct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813565288"/>
                      </a:ext>
                    </a:extLst>
                  </a:tr>
                  <a:tr h="1568599">
                    <a:tc>
                      <a:txBody>
                        <a:bodyPr/>
                        <a:lstStyle/>
                        <a:p>
                          <a:pPr fontAlgn="base"/>
                          <a:r>
                            <a:rPr lang="de-DE" sz="5400" dirty="0" err="1">
                              <a:effectLst/>
                            </a:rPr>
                            <a:t>Variance</a:t>
                          </a:r>
                          <a:r>
                            <a:rPr lang="de-DE" sz="5400" dirty="0">
                              <a:effectLst/>
                            </a:rPr>
                            <a:t> (</a:t>
                          </a:r>
                          <a:r>
                            <a:rPr lang="de-DE" sz="5400" dirty="0" err="1">
                              <a:effectLst/>
                            </a:rPr>
                            <a:t>population</a:t>
                          </a:r>
                          <a:r>
                            <a:rPr lang="de-DE" sz="5400" dirty="0">
                              <a:effectLst/>
                            </a:rPr>
                            <a:t>)</a:t>
                          </a: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endParaRPr lang="de-DE"/>
                        </a:p>
                      </a:txBody>
                      <a:tcPr anchor="ctr">
                        <a:blipFill>
                          <a:blip r:embed="rId2"/>
                          <a:stretch>
                            <a:fillRect l="-73675" t="-456977" r="-105039" b="-300775"/>
                          </a:stretch>
                        </a:blipFill>
                      </a:tcPr>
                    </a:tc>
                    <a:tc>
                      <a:txBody>
                        <a:bodyPr/>
                        <a:lstStyle/>
                        <a:p>
                          <a:pPr fontAlgn="base"/>
                          <a:r>
                            <a:rPr lang="en-US" sz="5400" dirty="0">
                              <a:effectLst/>
                            </a:rPr>
                            <a:t>For {1, 2, 3}, pop. variance: (1+0+1)/3 = 0.67</a:t>
                          </a:r>
                        </a:p>
                      </a:txBody>
                      <a:tcPr anchor="ct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743966775"/>
                      </a:ext>
                    </a:extLst>
                  </a:tr>
                  <a:tr h="1568599">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de-DE" sz="5400" dirty="0" err="1">
                              <a:effectLst/>
                            </a:rPr>
                            <a:t>Variance</a:t>
                          </a:r>
                          <a:r>
                            <a:rPr lang="de-DE" sz="5400" dirty="0">
                              <a:effectLst/>
                            </a:rPr>
                            <a:t> (sample)</a:t>
                          </a:r>
                        </a:p>
                      </a:txBody>
                      <a:tcPr anchor="ctr">
                        <a:lnL w="28575" cap="flat" cmpd="sng" algn="ctr">
                          <a:solidFill>
                            <a:schemeClr val="tx1"/>
                          </a:solidFill>
                          <a:prstDash val="solid"/>
                          <a:round/>
                          <a:headEnd type="none" w="med" len="med"/>
                          <a:tailEnd type="none" w="med" len="med"/>
                        </a:lnL>
                        <a:solidFill>
                          <a:schemeClr val="bg1">
                            <a:lumMod val="85000"/>
                          </a:schemeClr>
                        </a:solidFill>
                      </a:tcPr>
                    </a:tc>
                    <a:tc>
                      <a:txBody>
                        <a:bodyPr/>
                        <a:lstStyle/>
                        <a:p>
                          <a:endParaRPr lang="de-DE"/>
                        </a:p>
                      </a:txBody>
                      <a:tcPr anchor="ctr">
                        <a:blipFill>
                          <a:blip r:embed="rId2"/>
                          <a:stretch>
                            <a:fillRect l="-73675" t="-559144" r="-105039" b="-201946"/>
                          </a:stretch>
                        </a:blipFill>
                      </a:tcPr>
                    </a:tc>
                    <a:tc>
                      <a:txBody>
                        <a:bodyPr/>
                        <a:lstStyle/>
                        <a:p>
                          <a:pPr marL="0" marR="0" lvl="0" indent="0" algn="ctr" defTabSz="1651000" eaLnBrk="1" fontAlgn="base" latinLnBrk="0" hangingPunct="1">
                            <a:lnSpc>
                              <a:spcPct val="100000"/>
                            </a:lnSpc>
                            <a:spcBef>
                              <a:spcPts val="0"/>
                            </a:spcBef>
                            <a:spcAft>
                              <a:spcPts val="0"/>
                            </a:spcAft>
                            <a:buClrTx/>
                            <a:buSzTx/>
                            <a:buFontTx/>
                            <a:buNone/>
                            <a:tabLst/>
                            <a:defRPr/>
                          </a:pPr>
                          <a:r>
                            <a:rPr lang="en-US" sz="5400" dirty="0">
                              <a:effectLst/>
                            </a:rPr>
                            <a:t>For {1, 2, 3}, sample variance: (1+0+1)/2 = 1</a:t>
                          </a:r>
                        </a:p>
                      </a:txBody>
                      <a:tcPr anchor="ct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455992329"/>
                      </a:ext>
                    </a:extLst>
                  </a:tr>
                  <a:tr h="3137198">
                    <a:tc>
                      <a:txBody>
                        <a:bodyPr/>
                        <a:lstStyle/>
                        <a:p>
                          <a:pPr fontAlgn="base"/>
                          <a:r>
                            <a:rPr lang="de-DE" sz="5400" dirty="0">
                              <a:effectLst/>
                            </a:rPr>
                            <a:t>Standard Deviation</a:t>
                          </a: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85000"/>
                          </a:schemeClr>
                        </a:solidFill>
                      </a:tcPr>
                    </a:tc>
                    <a:tc>
                      <a:txBody>
                        <a:bodyPr/>
                        <a:lstStyle/>
                        <a:p>
                          <a:pPr fontAlgn="base"/>
                          <a:r>
                            <a:rPr lang="en-US" sz="5400">
                              <a:effectLst/>
                            </a:rPr>
                            <a:t>The square root of the variance</a:t>
                          </a:r>
                        </a:p>
                      </a:txBody>
                      <a:tcPr anchor="ctr">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pPr fontAlgn="base"/>
                          <a:r>
                            <a:rPr lang="en-US" sz="5400" dirty="0">
                              <a:effectLst/>
                            </a:rPr>
                            <a:t>The square root of 0.67 is approximately 0.82</a:t>
                          </a: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48777170"/>
                      </a:ext>
                    </a:extLst>
                  </a:tr>
                </a:tbl>
              </a:graphicData>
            </a:graphic>
          </p:graphicFrame>
        </mc:Fallback>
      </mc:AlternateContent>
      <p:sp>
        <p:nvSpPr>
          <p:cNvPr id="5" name="Title first slide">
            <a:extLst>
              <a:ext uri="{FF2B5EF4-FFF2-40B4-BE49-F238E27FC236}">
                <a16:creationId xmlns:a16="http://schemas.microsoft.com/office/drawing/2014/main" id="{FB56D3DA-E79A-AAA1-6E27-B3665F89DA2D}"/>
              </a:ext>
            </a:extLst>
          </p:cNvPr>
          <p:cNvSpPr txBox="1"/>
          <p:nvPr/>
        </p:nvSpPr>
        <p:spPr>
          <a:xfrm>
            <a:off x="3038836" y="2141359"/>
            <a:ext cx="23687575"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Measures</a:t>
            </a:r>
            <a:r>
              <a:rPr lang="de-DE" sz="15000" dirty="0">
                <a:solidFill>
                  <a:schemeClr val="tx1"/>
                </a:solidFill>
              </a:rPr>
              <a:t> </a:t>
            </a:r>
            <a:r>
              <a:rPr lang="de-DE" sz="15000" dirty="0" err="1">
                <a:solidFill>
                  <a:schemeClr val="tx1"/>
                </a:solidFill>
              </a:rPr>
              <a:t>of</a:t>
            </a:r>
            <a:r>
              <a:rPr lang="de-DE" sz="15000" dirty="0">
                <a:solidFill>
                  <a:schemeClr val="tx1"/>
                </a:solidFill>
              </a:rPr>
              <a:t> Dispersion</a:t>
            </a:r>
          </a:p>
        </p:txBody>
      </p:sp>
      <p:sp>
        <p:nvSpPr>
          <p:cNvPr id="6" name="Shape">
            <a:extLst>
              <a:ext uri="{FF2B5EF4-FFF2-40B4-BE49-F238E27FC236}">
                <a16:creationId xmlns:a16="http://schemas.microsoft.com/office/drawing/2014/main" id="{AFE1DAFF-78A1-E69D-AE99-438CB6E1509C}"/>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7" name="Textfeld 6">
            <a:extLst>
              <a:ext uri="{FF2B5EF4-FFF2-40B4-BE49-F238E27FC236}">
                <a16:creationId xmlns:a16="http://schemas.microsoft.com/office/drawing/2014/main" id="{94FDDF52-02AD-8237-9B0B-0E812B118497}"/>
              </a:ext>
            </a:extLst>
          </p:cNvPr>
          <p:cNvSpPr txBox="1"/>
          <p:nvPr/>
        </p:nvSpPr>
        <p:spPr>
          <a:xfrm>
            <a:off x="7095034" y="4937247"/>
            <a:ext cx="3863413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provide information about how data values are distributed around central tendency</a:t>
            </a:r>
          </a:p>
        </p:txBody>
      </p:sp>
      <p:sp>
        <p:nvSpPr>
          <p:cNvPr id="9" name="Foliennummernplatzhalter 8">
            <a:extLst>
              <a:ext uri="{FF2B5EF4-FFF2-40B4-BE49-F238E27FC236}">
                <a16:creationId xmlns:a16="http://schemas.microsoft.com/office/drawing/2014/main" id="{D8B4BBE6-F24F-366E-231F-65575CFAC07A}"/>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7</a:t>
            </a:fld>
            <a:endParaRPr lang="de-DE"/>
          </a:p>
        </p:txBody>
      </p:sp>
    </p:spTree>
    <p:extLst>
      <p:ext uri="{BB962C8B-B14F-4D97-AF65-F5344CB8AC3E}">
        <p14:creationId xmlns:p14="http://schemas.microsoft.com/office/powerpoint/2010/main" val="350442700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880822"/>
            <a:ext cx="37747142" cy="1128514"/>
          </a:xfrm>
          <a:prstGeom prst="rect">
            <a:avLst/>
          </a:prstGeom>
          <a:ln w="25400">
            <a:miter lim="400000"/>
          </a:ln>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b="0">
                <a:solidFill>
                  <a:schemeClr val="accent1">
                    <a:lumMod val="50000"/>
                  </a:schemeClr>
                </a:solidFill>
                <a:latin typeface="Montserrat SemiBold"/>
                <a:ea typeface="Montserrat SemiBold"/>
                <a:cs typeface="Montserrat SemiBold"/>
              </a:defRPr>
            </a:lvl1pPr>
          </a:lstStyle>
          <a:p>
            <a:r>
              <a:rPr lang="en-US" dirty="0">
                <a:sym typeface="Montserrat Regular"/>
              </a:rPr>
              <a:t>Tests whether two samples have a linear relationship.</a:t>
            </a:r>
          </a:p>
        </p:txBody>
      </p:sp>
      <p:sp>
        <p:nvSpPr>
          <p:cNvPr id="7" name="Foliennummernplatzhalter 6">
            <a:extLst>
              <a:ext uri="{FF2B5EF4-FFF2-40B4-BE49-F238E27FC236}">
                <a16:creationId xmlns:a16="http://schemas.microsoft.com/office/drawing/2014/main" id="{2B0B7E1B-0064-9452-F862-3C077FE53FC6}"/>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70</a:t>
            </a:fld>
            <a:endParaRPr lang="de-DE"/>
          </a:p>
        </p:txBody>
      </p:sp>
      <p:sp>
        <p:nvSpPr>
          <p:cNvPr id="2" name="Title first slide">
            <a:extLst>
              <a:ext uri="{FF2B5EF4-FFF2-40B4-BE49-F238E27FC236}">
                <a16:creationId xmlns:a16="http://schemas.microsoft.com/office/drawing/2014/main" id="{643EA5EC-D6F1-FC20-F8D7-ACBD1B176097}"/>
              </a:ext>
            </a:extLst>
          </p:cNvPr>
          <p:cNvSpPr txBox="1"/>
          <p:nvPr/>
        </p:nvSpPr>
        <p:spPr>
          <a:xfrm>
            <a:off x="3038836" y="2141359"/>
            <a:ext cx="30659034"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Pearson’s</a:t>
            </a:r>
            <a:r>
              <a:rPr lang="de-DE" sz="15000" dirty="0">
                <a:solidFill>
                  <a:schemeClr val="tx1"/>
                </a:solidFill>
              </a:rPr>
              <a:t> </a:t>
            </a:r>
            <a:r>
              <a:rPr lang="de-DE" sz="15000" dirty="0" err="1">
                <a:solidFill>
                  <a:schemeClr val="tx1"/>
                </a:solidFill>
              </a:rPr>
              <a:t>Correlation</a:t>
            </a:r>
            <a:r>
              <a:rPr lang="de-DE" sz="15000" dirty="0">
                <a:solidFill>
                  <a:schemeClr val="tx1"/>
                </a:solidFill>
              </a:rPr>
              <a:t> </a:t>
            </a:r>
            <a:r>
              <a:rPr lang="de-DE" sz="15000" dirty="0" err="1">
                <a:solidFill>
                  <a:schemeClr val="tx1"/>
                </a:solidFill>
              </a:rPr>
              <a:t>Coefficient</a:t>
            </a:r>
            <a:r>
              <a:rPr lang="de-DE" sz="15000" dirty="0">
                <a:solidFill>
                  <a:schemeClr val="tx1"/>
                </a:solidFill>
              </a:rPr>
              <a:t> - Test</a:t>
            </a:r>
          </a:p>
        </p:txBody>
      </p:sp>
      <p:sp>
        <p:nvSpPr>
          <p:cNvPr id="4" name="Textfeld 3">
            <a:extLst>
              <a:ext uri="{FF2B5EF4-FFF2-40B4-BE49-F238E27FC236}">
                <a16:creationId xmlns:a16="http://schemas.microsoft.com/office/drawing/2014/main" id="{2D5B148F-7066-3493-8EC1-347964C0DC94}"/>
              </a:ext>
            </a:extLst>
          </p:cNvPr>
          <p:cNvSpPr txBox="1"/>
          <p:nvPr/>
        </p:nvSpPr>
        <p:spPr>
          <a:xfrm>
            <a:off x="24384000" y="7320091"/>
            <a:ext cx="24726900"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latin typeface="Söhne"/>
              </a:rPr>
              <a:t>Assumptions</a:t>
            </a:r>
          </a:p>
          <a:p>
            <a:pPr marL="857250" indent="-857250" algn="l">
              <a:buFont typeface="Arial" panose="020B0604020202020204" pitchFamily="34" charset="0"/>
              <a:buChar char="•"/>
            </a:pPr>
            <a:r>
              <a:rPr lang="en-US" b="0" dirty="0">
                <a:latin typeface="Söhne"/>
              </a:rPr>
              <a:t>Observations in each sample are independent and identically distributed (</a:t>
            </a:r>
            <a:r>
              <a:rPr lang="en-US" b="0" dirty="0" err="1">
                <a:latin typeface="Söhne"/>
              </a:rPr>
              <a:t>iid</a:t>
            </a:r>
            <a:r>
              <a:rPr lang="en-US" b="0" dirty="0">
                <a:latin typeface="Söhne"/>
              </a:rPr>
              <a:t>).</a:t>
            </a:r>
          </a:p>
          <a:p>
            <a:pPr marL="857250" indent="-857250" algn="l">
              <a:buFont typeface="Arial" panose="020B0604020202020204" pitchFamily="34" charset="0"/>
              <a:buChar char="•"/>
            </a:pPr>
            <a:r>
              <a:rPr lang="en-US" b="0" dirty="0">
                <a:latin typeface="Söhne"/>
              </a:rPr>
              <a:t>Observations in each sample are normally distributed.</a:t>
            </a:r>
          </a:p>
          <a:p>
            <a:pPr marL="857250" indent="-857250" algn="l">
              <a:buFont typeface="Arial" panose="020B0604020202020204" pitchFamily="34" charset="0"/>
              <a:buChar char="•"/>
            </a:pPr>
            <a:r>
              <a:rPr lang="en-US" b="0" dirty="0">
                <a:latin typeface="Söhne"/>
              </a:rPr>
              <a:t>Observations in each sample have the same variance.</a:t>
            </a:r>
          </a:p>
          <a:p>
            <a:pPr algn="l"/>
            <a:endParaRPr lang="en-US" dirty="0">
              <a:latin typeface="Söhne"/>
            </a:endParaRPr>
          </a:p>
          <a:p>
            <a:pPr algn="l"/>
            <a:r>
              <a:rPr lang="en-US" dirty="0">
                <a:latin typeface="Söhne"/>
              </a:rPr>
              <a:t>Interpretation</a:t>
            </a:r>
          </a:p>
          <a:p>
            <a:pPr marL="857250" indent="-857250" algn="l">
              <a:buFont typeface="Arial" panose="020B0604020202020204" pitchFamily="34" charset="0"/>
              <a:buChar char="•"/>
            </a:pPr>
            <a:r>
              <a:rPr lang="en-US" b="0" dirty="0">
                <a:latin typeface="Söhne"/>
              </a:rPr>
              <a:t>H0: the two samples are independent.</a:t>
            </a:r>
          </a:p>
          <a:p>
            <a:pPr marL="857250" indent="-857250" algn="l">
              <a:buFont typeface="Arial" panose="020B0604020202020204" pitchFamily="34" charset="0"/>
              <a:buChar char="•"/>
            </a:pPr>
            <a:r>
              <a:rPr lang="en-US" b="0" dirty="0">
                <a:latin typeface="Söhne"/>
              </a:rPr>
              <a:t>H1: there is a dependency between the samples.</a:t>
            </a:r>
            <a:endParaRPr lang="de-DE" b="0" dirty="0">
              <a:latin typeface="Söhne"/>
            </a:endParaRPr>
          </a:p>
        </p:txBody>
      </p:sp>
      <p:sp>
        <p:nvSpPr>
          <p:cNvPr id="10" name="Textfeld 9">
            <a:extLst>
              <a:ext uri="{FF2B5EF4-FFF2-40B4-BE49-F238E27FC236}">
                <a16:creationId xmlns:a16="http://schemas.microsoft.com/office/drawing/2014/main" id="{0D14F3B9-912F-7786-37A5-40F2FC9DCA53}"/>
              </a:ext>
            </a:extLst>
          </p:cNvPr>
          <p:cNvSpPr txBox="1"/>
          <p:nvPr/>
        </p:nvSpPr>
        <p:spPr>
          <a:xfrm>
            <a:off x="13925550" y="24965122"/>
            <a:ext cx="20916900" cy="132343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sz="4000" dirty="0"/>
              <a:t>Source:</a:t>
            </a:r>
          </a:p>
          <a:p>
            <a:pPr algn="l"/>
            <a:r>
              <a:rPr lang="de-DE" sz="4000" b="0" dirty="0"/>
              <a:t>https://machinelearningmastery.com/statistical-hypothesis-tests-in-python-cheat-sheet/</a:t>
            </a:r>
          </a:p>
        </p:txBody>
      </p:sp>
      <p:pic>
        <p:nvPicPr>
          <p:cNvPr id="12" name="Grafik 11">
            <a:extLst>
              <a:ext uri="{FF2B5EF4-FFF2-40B4-BE49-F238E27FC236}">
                <a16:creationId xmlns:a16="http://schemas.microsoft.com/office/drawing/2014/main" id="{35C9BCC6-1CD7-8C6F-384E-B68564E56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436" y="7243771"/>
            <a:ext cx="20887964" cy="14094835"/>
          </a:xfrm>
          <a:prstGeom prst="rect">
            <a:avLst/>
          </a:prstGeom>
          <a:ln w="25400">
            <a:solidFill>
              <a:schemeClr val="tx2"/>
            </a:solidFill>
          </a:ln>
        </p:spPr>
      </p:pic>
      <p:sp>
        <p:nvSpPr>
          <p:cNvPr id="16" name="Textfeld 15">
            <a:extLst>
              <a:ext uri="{FF2B5EF4-FFF2-40B4-BE49-F238E27FC236}">
                <a16:creationId xmlns:a16="http://schemas.microsoft.com/office/drawing/2014/main" id="{001A89C4-48D0-B24D-A66C-9E80AC1D25A2}"/>
              </a:ext>
            </a:extLst>
          </p:cNvPr>
          <p:cNvSpPr txBox="1"/>
          <p:nvPr/>
        </p:nvSpPr>
        <p:spPr>
          <a:xfrm>
            <a:off x="25155525" y="16406471"/>
            <a:ext cx="20031075" cy="6863417"/>
          </a:xfrm>
          <a:prstGeom prst="rect">
            <a:avLst/>
          </a:prstGeom>
          <a:solidFill>
            <a:schemeClr val="bg1">
              <a:lumMod val="85000"/>
            </a:schemeClr>
          </a:solidFill>
          <a:ln w="25400" cap="flat">
            <a:solidFill>
              <a:schemeClr val="tx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 Example of the Pearson's Correlation test</a:t>
            </a:r>
          </a:p>
          <a:p>
            <a:pPr algn="l"/>
            <a:r>
              <a:rPr lang="en-US" sz="4000" dirty="0"/>
              <a:t>from </a:t>
            </a:r>
            <a:r>
              <a:rPr lang="en-US" sz="4000" dirty="0" err="1"/>
              <a:t>scipy.stats</a:t>
            </a:r>
            <a:r>
              <a:rPr lang="en-US" sz="4000" dirty="0"/>
              <a:t> import </a:t>
            </a:r>
            <a:r>
              <a:rPr lang="en-US" sz="4000" dirty="0" err="1"/>
              <a:t>pearsonr</a:t>
            </a:r>
            <a:endParaRPr lang="en-US" sz="4000" dirty="0"/>
          </a:p>
          <a:p>
            <a:pPr algn="l"/>
            <a:r>
              <a:rPr lang="en-US" sz="4000" dirty="0"/>
              <a:t>data1 = [0.873, 2.817, 0.121, -0.945, -0.055, -1.436, 0.360, -1.478, -1.637, -1.869]</a:t>
            </a:r>
          </a:p>
          <a:p>
            <a:pPr algn="l"/>
            <a:r>
              <a:rPr lang="en-US" sz="4000" dirty="0"/>
              <a:t>data2 = [0.353, 3.517, 0.125, -7.545, -0.555, -1.536, 3.350, -1.578, -3.537, -1.579]</a:t>
            </a:r>
          </a:p>
          <a:p>
            <a:pPr algn="l"/>
            <a:endParaRPr lang="en-US" sz="4000" dirty="0"/>
          </a:p>
          <a:p>
            <a:pPr algn="l"/>
            <a:r>
              <a:rPr lang="en-US" sz="4000" dirty="0"/>
              <a:t>stat, p = </a:t>
            </a:r>
            <a:r>
              <a:rPr lang="en-US" sz="4000" dirty="0" err="1"/>
              <a:t>pearsonr</a:t>
            </a:r>
            <a:r>
              <a:rPr lang="en-US" sz="4000" dirty="0"/>
              <a:t>(data1, data2)</a:t>
            </a:r>
          </a:p>
          <a:p>
            <a:pPr algn="l"/>
            <a:r>
              <a:rPr lang="en-US" sz="4000" dirty="0"/>
              <a:t>print('stat=%.3f, p=%.3f' % (stat, p))</a:t>
            </a:r>
          </a:p>
          <a:p>
            <a:pPr algn="l"/>
            <a:r>
              <a:rPr lang="en-US" sz="4000" dirty="0"/>
              <a:t>if p &gt; 0.05:</a:t>
            </a:r>
          </a:p>
          <a:p>
            <a:pPr algn="l"/>
            <a:r>
              <a:rPr lang="en-US" sz="4000" dirty="0"/>
              <a:t>	print('Probably independent')</a:t>
            </a:r>
          </a:p>
          <a:p>
            <a:pPr algn="l"/>
            <a:r>
              <a:rPr lang="en-US" sz="4000" dirty="0"/>
              <a:t>else:</a:t>
            </a:r>
          </a:p>
          <a:p>
            <a:pPr algn="l"/>
            <a:r>
              <a:rPr lang="en-US" sz="4000" dirty="0"/>
              <a:t>	print('Probably dependent')</a:t>
            </a:r>
            <a:endParaRPr lang="de-DE" sz="4000" dirty="0"/>
          </a:p>
        </p:txBody>
      </p:sp>
    </p:spTree>
    <p:extLst>
      <p:ext uri="{BB962C8B-B14F-4D97-AF65-F5344CB8AC3E}">
        <p14:creationId xmlns:p14="http://schemas.microsoft.com/office/powerpoint/2010/main" val="76567857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feld 16">
                <a:extLst>
                  <a:ext uri="{FF2B5EF4-FFF2-40B4-BE49-F238E27FC236}">
                    <a16:creationId xmlns:a16="http://schemas.microsoft.com/office/drawing/2014/main" id="{C6CC5392-2DB3-3A7E-8EF1-24382A75EB22}"/>
                  </a:ext>
                </a:extLst>
              </p:cNvPr>
              <p:cNvSpPr txBox="1"/>
              <p:nvPr/>
            </p:nvSpPr>
            <p:spPr>
              <a:xfrm>
                <a:off x="27172875" y="8014835"/>
                <a:ext cx="19484695" cy="114185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sym typeface="Montserrat Regular"/>
                  </a:rPr>
                  <a:t>Simple linear regression model:</a:t>
                </a:r>
              </a:p>
              <a:p>
                <a:pPr algn="l"/>
                <a14:m>
                  <m:oMath xmlns:m="http://schemas.openxmlformats.org/officeDocument/2006/math">
                    <m:r>
                      <m:rPr>
                        <m:sty m:val="p"/>
                      </m:rPr>
                      <a:rPr lang="de-DE" b="0" i="1">
                        <a:solidFill>
                          <a:srgbClr val="374151"/>
                        </a:solidFill>
                        <a:latin typeface="Cambria Math" panose="02040503050406030204" pitchFamily="18" charset="0"/>
                      </a:rPr>
                      <m:t>Y</m:t>
                    </m:r>
                    <m:r>
                      <a:rPr lang="de-DE" b="0">
                        <a:solidFill>
                          <a:srgbClr val="374151"/>
                        </a:solidFill>
                        <a:latin typeface="Cambria Math" panose="02040503050406030204" pitchFamily="18" charset="0"/>
                      </a:rPr>
                      <m:t>=</m:t>
                    </m:r>
                    <m:sSub>
                      <m:sSubPr>
                        <m:ctrlPr>
                          <a:rPr lang="de-DE" b="0" i="1">
                            <a:solidFill>
                              <a:srgbClr val="374151"/>
                            </a:solidFill>
                            <a:latin typeface="Cambria Math" panose="02040503050406030204" pitchFamily="18" charset="0"/>
                          </a:rPr>
                        </m:ctrlPr>
                      </m:sSubPr>
                      <m:e>
                        <m:r>
                          <m:rPr>
                            <m:sty m:val="p"/>
                          </m:rPr>
                          <a:rPr lang="de-DE" b="0" i="1">
                            <a:solidFill>
                              <a:srgbClr val="374151"/>
                            </a:solidFill>
                            <a:latin typeface="Cambria Math" panose="02040503050406030204" pitchFamily="18" charset="0"/>
                          </a:rPr>
                          <m:t>β</m:t>
                        </m:r>
                      </m:e>
                      <m:sub>
                        <m:r>
                          <a:rPr lang="de-DE" b="0">
                            <a:solidFill>
                              <a:srgbClr val="374151"/>
                            </a:solidFill>
                            <a:latin typeface="Cambria Math" panose="02040503050406030204" pitchFamily="18" charset="0"/>
                          </a:rPr>
                          <m:t>0</m:t>
                        </m:r>
                      </m:sub>
                    </m:sSub>
                    <m:r>
                      <a:rPr lang="de-DE" b="0">
                        <a:solidFill>
                          <a:srgbClr val="374151"/>
                        </a:solidFill>
                        <a:latin typeface="Cambria Math" panose="02040503050406030204" pitchFamily="18" charset="0"/>
                      </a:rPr>
                      <m:t>+</m:t>
                    </m:r>
                    <m:sSub>
                      <m:sSubPr>
                        <m:ctrlPr>
                          <a:rPr lang="de-DE" b="0" i="1">
                            <a:solidFill>
                              <a:srgbClr val="374151"/>
                            </a:solidFill>
                            <a:latin typeface="Cambria Math" panose="02040503050406030204" pitchFamily="18" charset="0"/>
                          </a:rPr>
                        </m:ctrlPr>
                      </m:sSubPr>
                      <m:e>
                        <m:r>
                          <m:rPr>
                            <m:sty m:val="p"/>
                          </m:rPr>
                          <a:rPr lang="de-DE" b="0" i="1">
                            <a:solidFill>
                              <a:srgbClr val="374151"/>
                            </a:solidFill>
                            <a:latin typeface="Cambria Math" panose="02040503050406030204" pitchFamily="18" charset="0"/>
                          </a:rPr>
                          <m:t>β</m:t>
                        </m:r>
                      </m:e>
                      <m:sub>
                        <m:r>
                          <a:rPr lang="de-DE" b="0">
                            <a:solidFill>
                              <a:srgbClr val="374151"/>
                            </a:solidFill>
                            <a:latin typeface="Cambria Math" panose="02040503050406030204" pitchFamily="18" charset="0"/>
                          </a:rPr>
                          <m:t>1</m:t>
                        </m:r>
                      </m:sub>
                    </m:sSub>
                    <m:r>
                      <a:rPr lang="de-DE" b="0">
                        <a:solidFill>
                          <a:srgbClr val="374151"/>
                        </a:solidFill>
                        <a:latin typeface="Cambria Math" panose="02040503050406030204" pitchFamily="18" charset="0"/>
                      </a:rPr>
                      <m:t>∗</m:t>
                    </m:r>
                    <m:r>
                      <m:rPr>
                        <m:sty m:val="p"/>
                      </m:rPr>
                      <a:rPr lang="de-DE" b="0" i="1">
                        <a:solidFill>
                          <a:srgbClr val="374151"/>
                        </a:solidFill>
                        <a:latin typeface="Cambria Math" panose="02040503050406030204" pitchFamily="18" charset="0"/>
                      </a:rPr>
                      <m:t>X</m:t>
                    </m:r>
                    <m:r>
                      <a:rPr lang="de-DE" b="0">
                        <a:solidFill>
                          <a:srgbClr val="374151"/>
                        </a:solidFill>
                        <a:latin typeface="Cambria Math" panose="02040503050406030204" pitchFamily="18" charset="0"/>
                      </a:rPr>
                      <m:t>+</m:t>
                    </m:r>
                    <m:r>
                      <m:rPr>
                        <m:sty m:val="p"/>
                      </m:rPr>
                      <a:rPr lang="de-DE" b="0" i="1">
                        <a:solidFill>
                          <a:srgbClr val="374151"/>
                        </a:solidFill>
                        <a:latin typeface="Cambria Math" panose="02040503050406030204" pitchFamily="18" charset="0"/>
                      </a:rPr>
                      <m:t>ε</m:t>
                    </m:r>
                  </m:oMath>
                </a14:m>
                <a:r>
                  <a:rPr lang="en-US" b="0" dirty="0">
                    <a:solidFill>
                      <a:srgbClr val="374151"/>
                    </a:solidFill>
                    <a:latin typeface="Söhne"/>
                  </a:rPr>
                  <a:t> </a:t>
                </a:r>
              </a:p>
              <a:p>
                <a:pPr algn="l"/>
                <a:r>
                  <a:rPr lang="en-US" b="0" dirty="0">
                    <a:solidFill>
                      <a:srgbClr val="374151"/>
                    </a:solidFill>
                    <a:latin typeface="Söhne"/>
                  </a:rPr>
                  <a:t> </a:t>
                </a:r>
              </a:p>
              <a:p>
                <a:pPr algn="l"/>
                <a14:m>
                  <m:oMath xmlns:m="http://schemas.openxmlformats.org/officeDocument/2006/math">
                    <m:sSub>
                      <m:sSubPr>
                        <m:ctrlPr>
                          <a:rPr lang="de-DE" b="0" i="1">
                            <a:solidFill>
                              <a:srgbClr val="374151"/>
                            </a:solidFill>
                            <a:latin typeface="Cambria Math" panose="02040503050406030204" pitchFamily="18" charset="0"/>
                          </a:rPr>
                        </m:ctrlPr>
                      </m:sSubPr>
                      <m:e>
                        <m:r>
                          <m:rPr>
                            <m:sty m:val="p"/>
                          </m:rPr>
                          <a:rPr lang="de-DE" b="0" i="1">
                            <a:solidFill>
                              <a:srgbClr val="374151"/>
                            </a:solidFill>
                            <a:latin typeface="Cambria Math" panose="02040503050406030204" pitchFamily="18" charset="0"/>
                          </a:rPr>
                          <m:t>β</m:t>
                        </m:r>
                      </m:e>
                      <m:sub>
                        <m:r>
                          <a:rPr lang="de-DE" b="0">
                            <a:solidFill>
                              <a:srgbClr val="374151"/>
                            </a:solidFill>
                            <a:latin typeface="Cambria Math" panose="02040503050406030204" pitchFamily="18" charset="0"/>
                          </a:rPr>
                          <m:t>0</m:t>
                        </m:r>
                      </m:sub>
                    </m:sSub>
                  </m:oMath>
                </a14:m>
                <a:r>
                  <a:rPr lang="en-US" b="0" dirty="0">
                    <a:solidFill>
                      <a:srgbClr val="374151"/>
                    </a:solidFill>
                    <a:latin typeface="Söhne"/>
                  </a:rPr>
                  <a:t> (intercept) and </a:t>
                </a:r>
                <a14:m>
                  <m:oMath xmlns:m="http://schemas.openxmlformats.org/officeDocument/2006/math">
                    <m:sSub>
                      <m:sSubPr>
                        <m:ctrlPr>
                          <a:rPr lang="de-DE" b="0" i="1">
                            <a:solidFill>
                              <a:srgbClr val="374151"/>
                            </a:solidFill>
                            <a:latin typeface="Cambria Math" panose="02040503050406030204" pitchFamily="18" charset="0"/>
                          </a:rPr>
                        </m:ctrlPr>
                      </m:sSubPr>
                      <m:e>
                        <m:r>
                          <m:rPr>
                            <m:sty m:val="p"/>
                          </m:rPr>
                          <a:rPr lang="de-DE" b="0" i="1">
                            <a:solidFill>
                              <a:srgbClr val="374151"/>
                            </a:solidFill>
                            <a:latin typeface="Cambria Math" panose="02040503050406030204" pitchFamily="18" charset="0"/>
                          </a:rPr>
                          <m:t>β</m:t>
                        </m:r>
                      </m:e>
                      <m:sub>
                        <m:r>
                          <a:rPr lang="de-DE" b="0">
                            <a:solidFill>
                              <a:srgbClr val="374151"/>
                            </a:solidFill>
                            <a:latin typeface="Cambria Math" panose="02040503050406030204" pitchFamily="18" charset="0"/>
                          </a:rPr>
                          <m:t>1</m:t>
                        </m:r>
                      </m:sub>
                    </m:sSub>
                  </m:oMath>
                </a14:m>
                <a:r>
                  <a:rPr lang="en-US" b="0" dirty="0">
                    <a:solidFill>
                      <a:srgbClr val="374151"/>
                    </a:solidFill>
                    <a:latin typeface="Söhne"/>
                  </a:rPr>
                  <a:t> (slope) are the parameters to be estimated.</a:t>
                </a:r>
              </a:p>
              <a:p>
                <a:pPr marL="685800" indent="-685800" algn="l">
                  <a:buFont typeface="Arial" panose="020B0604020202020204" pitchFamily="34" charset="0"/>
                  <a:buChar char="•"/>
                </a:pPr>
                <a14:m>
                  <m:oMath xmlns:m="http://schemas.openxmlformats.org/officeDocument/2006/math">
                    <m:sSub>
                      <m:sSubPr>
                        <m:ctrlPr>
                          <a:rPr lang="de-DE" b="0" i="1">
                            <a:solidFill>
                              <a:srgbClr val="374151"/>
                            </a:solidFill>
                            <a:latin typeface="Cambria Math" panose="02040503050406030204" pitchFamily="18" charset="0"/>
                          </a:rPr>
                        </m:ctrlPr>
                      </m:sSubPr>
                      <m:e>
                        <m:r>
                          <m:rPr>
                            <m:sty m:val="p"/>
                          </m:rPr>
                          <a:rPr lang="de-DE" b="0" i="1">
                            <a:solidFill>
                              <a:srgbClr val="374151"/>
                            </a:solidFill>
                            <a:latin typeface="Cambria Math" panose="02040503050406030204" pitchFamily="18" charset="0"/>
                          </a:rPr>
                          <m:t>β</m:t>
                        </m:r>
                      </m:e>
                      <m:sub>
                        <m:r>
                          <a:rPr lang="de-DE" b="0">
                            <a:solidFill>
                              <a:srgbClr val="374151"/>
                            </a:solidFill>
                            <a:latin typeface="Cambria Math" panose="02040503050406030204" pitchFamily="18" charset="0"/>
                          </a:rPr>
                          <m:t>0</m:t>
                        </m:r>
                      </m:sub>
                    </m:sSub>
                    <m:r>
                      <a:rPr lang="de-DE" b="0">
                        <a:solidFill>
                          <a:srgbClr val="374151"/>
                        </a:solidFill>
                        <a:latin typeface="Cambria Math" panose="02040503050406030204" pitchFamily="18" charset="0"/>
                      </a:rPr>
                      <m:t> </m:t>
                    </m:r>
                  </m:oMath>
                </a14:m>
                <a:r>
                  <a:rPr lang="en-US" b="0" dirty="0">
                    <a:solidFill>
                      <a:srgbClr val="374151"/>
                    </a:solidFill>
                    <a:latin typeface="Söhne"/>
                  </a:rPr>
                  <a:t>: 	Value of Y when X = 0.</a:t>
                </a:r>
              </a:p>
              <a:p>
                <a:pPr marL="685800" indent="-685800" algn="l">
                  <a:buFont typeface="Arial" panose="020B0604020202020204" pitchFamily="34" charset="0"/>
                  <a:buChar char="•"/>
                </a:pPr>
                <a14:m>
                  <m:oMath xmlns:m="http://schemas.openxmlformats.org/officeDocument/2006/math">
                    <m:sSub>
                      <m:sSubPr>
                        <m:ctrlPr>
                          <a:rPr lang="de-DE" b="0" i="1">
                            <a:solidFill>
                              <a:srgbClr val="374151"/>
                            </a:solidFill>
                            <a:latin typeface="Cambria Math" panose="02040503050406030204" pitchFamily="18" charset="0"/>
                          </a:rPr>
                        </m:ctrlPr>
                      </m:sSubPr>
                      <m:e>
                        <m:r>
                          <m:rPr>
                            <m:sty m:val="p"/>
                          </m:rPr>
                          <a:rPr lang="de-DE" b="0" i="1">
                            <a:solidFill>
                              <a:srgbClr val="374151"/>
                            </a:solidFill>
                            <a:latin typeface="Cambria Math" panose="02040503050406030204" pitchFamily="18" charset="0"/>
                          </a:rPr>
                          <m:t>β</m:t>
                        </m:r>
                      </m:e>
                      <m:sub>
                        <m:r>
                          <a:rPr lang="de-DE" b="0">
                            <a:solidFill>
                              <a:srgbClr val="374151"/>
                            </a:solidFill>
                            <a:latin typeface="Cambria Math" panose="02040503050406030204" pitchFamily="18" charset="0"/>
                          </a:rPr>
                          <m:t>1</m:t>
                        </m:r>
                      </m:sub>
                    </m:sSub>
                  </m:oMath>
                </a14:m>
                <a:r>
                  <a:rPr lang="en-US" b="0" dirty="0">
                    <a:solidFill>
                      <a:srgbClr val="374151"/>
                    </a:solidFill>
                    <a:latin typeface="Söhne"/>
                  </a:rPr>
                  <a:t> : 	Change in Y for each one-unit change in X.</a:t>
                </a:r>
              </a:p>
              <a:p>
                <a:pPr algn="l"/>
                <a:endParaRPr lang="en-US" dirty="0">
                  <a:solidFill>
                    <a:srgbClr val="374151"/>
                  </a:solidFill>
                  <a:latin typeface="Söhne"/>
                </a:endParaRPr>
              </a:p>
              <a:p>
                <a:pPr algn="l"/>
                <a:r>
                  <a:rPr lang="en-US" dirty="0">
                    <a:solidFill>
                      <a:srgbClr val="374151"/>
                    </a:solidFill>
                    <a:latin typeface="Söhne"/>
                    <a:sym typeface="Montserrat Regular"/>
                  </a:rPr>
                  <a:t>Use Cases:</a:t>
                </a:r>
              </a:p>
              <a:p>
                <a:pPr marL="685800" indent="-685800" algn="l">
                  <a:buFont typeface="Arial" panose="020B0604020202020204" pitchFamily="34" charset="0"/>
                  <a:buChar char="•"/>
                </a:pPr>
                <a:r>
                  <a:rPr lang="en-US" b="0" dirty="0">
                    <a:solidFill>
                      <a:srgbClr val="374151"/>
                    </a:solidFill>
                    <a:latin typeface="Söhne"/>
                    <a:sym typeface="Montserrat Regular"/>
                  </a:rPr>
                  <a:t>Generalization of sample data to overall population data</a:t>
                </a:r>
              </a:p>
              <a:p>
                <a:pPr marL="685800" indent="-685800" algn="l">
                  <a:buFont typeface="Arial" panose="020B0604020202020204" pitchFamily="34" charset="0"/>
                  <a:buChar char="•"/>
                </a:pPr>
                <a:r>
                  <a:rPr lang="en-US" b="0" dirty="0">
                    <a:solidFill>
                      <a:srgbClr val="374151"/>
                    </a:solidFill>
                    <a:latin typeface="Söhne"/>
                    <a:sym typeface="Montserrat Regular"/>
                  </a:rPr>
                  <a:t>Forecasting like prediction of house prices based on independent features</a:t>
                </a:r>
              </a:p>
            </p:txBody>
          </p:sp>
        </mc:Choice>
        <mc:Fallback xmlns="">
          <p:sp>
            <p:nvSpPr>
              <p:cNvPr id="17" name="Textfeld 16">
                <a:extLst>
                  <a:ext uri="{FF2B5EF4-FFF2-40B4-BE49-F238E27FC236}">
                    <a16:creationId xmlns:a16="http://schemas.microsoft.com/office/drawing/2014/main" id="{C6CC5392-2DB3-3A7E-8EF1-24382A75EB22}"/>
                  </a:ext>
                </a:extLst>
              </p:cNvPr>
              <p:cNvSpPr txBox="1">
                <a:spLocks noRot="1" noChangeAspect="1" noMove="1" noResize="1" noEditPoints="1" noAdjustHandles="1" noChangeArrowheads="1" noChangeShapeType="1" noTextEdit="1"/>
              </p:cNvSpPr>
              <p:nvPr/>
            </p:nvSpPr>
            <p:spPr>
              <a:xfrm>
                <a:off x="27172875" y="8014835"/>
                <a:ext cx="19484695" cy="11418510"/>
              </a:xfrm>
              <a:prstGeom prst="rect">
                <a:avLst/>
              </a:prstGeom>
              <a:blipFill>
                <a:blip r:embed="rId2"/>
                <a:stretch>
                  <a:fillRect l="-1877" t="-1655" b="-534"/>
                </a:stretch>
              </a:blipFill>
              <a:ln w="25400" cap="flat">
                <a:noFill/>
                <a:miter lim="400000"/>
              </a:ln>
              <a:effectLst/>
            </p:spPr>
            <p:txBody>
              <a:bodyPr/>
              <a:lstStyle/>
              <a:p>
                <a:r>
                  <a:rPr lang="de-DE">
                    <a:noFill/>
                  </a:rPr>
                  <a:t> </a:t>
                </a:r>
              </a:p>
            </p:txBody>
          </p:sp>
        </mc:Fallback>
      </mc:AlternateContent>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3900747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Parameter </a:t>
            </a:r>
            <a:r>
              <a:rPr lang="de-DE" sz="15000" dirty="0" err="1">
                <a:solidFill>
                  <a:schemeClr val="tx1"/>
                </a:solidFill>
              </a:rPr>
              <a:t>estimation</a:t>
            </a:r>
            <a:r>
              <a:rPr lang="de-DE" sz="15000" dirty="0">
                <a:solidFill>
                  <a:schemeClr val="tx1"/>
                </a:solidFill>
              </a:rPr>
              <a:t> in linear </a:t>
            </a:r>
            <a:r>
              <a:rPr lang="de-DE" sz="15000" dirty="0" err="1">
                <a:solidFill>
                  <a:schemeClr val="tx1"/>
                </a:solidFill>
              </a:rPr>
              <a:t>models</a:t>
            </a:r>
            <a:endParaRPr lang="de-DE" sz="15000" dirty="0">
              <a:solidFill>
                <a:schemeClr val="tx1"/>
              </a:solidFill>
            </a:endParaRP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66288"/>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involves finding the coefficients that best fit the observed data, i.e. represent the relationship between two correlated variables (X and Y) </a:t>
            </a:r>
          </a:p>
        </p:txBody>
      </p:sp>
      <p:sp>
        <p:nvSpPr>
          <p:cNvPr id="7" name="Foliennummernplatzhalter 6">
            <a:extLst>
              <a:ext uri="{FF2B5EF4-FFF2-40B4-BE49-F238E27FC236}">
                <a16:creationId xmlns:a16="http://schemas.microsoft.com/office/drawing/2014/main" id="{8C54CE83-DFB9-7AAE-5596-05F3A87C08E8}"/>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71</a:t>
            </a:fld>
            <a:endParaRPr lang="de-DE"/>
          </a:p>
        </p:txBody>
      </p:sp>
      <p:pic>
        <p:nvPicPr>
          <p:cNvPr id="18" name="Grafik 17">
            <a:extLst>
              <a:ext uri="{FF2B5EF4-FFF2-40B4-BE49-F238E27FC236}">
                <a16:creationId xmlns:a16="http://schemas.microsoft.com/office/drawing/2014/main" id="{B5694340-F8E1-975D-B156-D7CBBC7E0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6" y="8017798"/>
            <a:ext cx="23005621" cy="14265297"/>
          </a:xfrm>
          <a:prstGeom prst="rect">
            <a:avLst/>
          </a:prstGeom>
          <a:ln w="25400">
            <a:solidFill>
              <a:schemeClr val="tx2"/>
            </a:solidFill>
          </a:ln>
        </p:spPr>
      </p:pic>
      <p:sp>
        <p:nvSpPr>
          <p:cNvPr id="19" name="Textfeld 18">
            <a:extLst>
              <a:ext uri="{FF2B5EF4-FFF2-40B4-BE49-F238E27FC236}">
                <a16:creationId xmlns:a16="http://schemas.microsoft.com/office/drawing/2014/main" id="{84C41E5E-B5CA-B418-91FE-61DFB7AE2554}"/>
              </a:ext>
            </a:extLst>
          </p:cNvPr>
          <p:cNvSpPr txBox="1"/>
          <p:nvPr/>
        </p:nvSpPr>
        <p:spPr>
          <a:xfrm>
            <a:off x="4335424" y="22569144"/>
            <a:ext cx="20048576" cy="70788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sz="4000" dirty="0"/>
              <a:t>https://vitalflux.com/generalized-linear-models-explained-with-examples/</a:t>
            </a:r>
          </a:p>
        </p:txBody>
      </p:sp>
    </p:spTree>
    <p:extLst>
      <p:ext uri="{BB962C8B-B14F-4D97-AF65-F5344CB8AC3E}">
        <p14:creationId xmlns:p14="http://schemas.microsoft.com/office/powerpoint/2010/main" val="1347768969"/>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4103527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en-US" sz="15000">
                <a:solidFill>
                  <a:schemeClr val="tx1"/>
                </a:solidFill>
              </a:rPr>
              <a:t>Ordinary Least Squares (OLS) estimation</a:t>
            </a:r>
            <a:endParaRPr lang="de-DE" sz="15000" dirty="0">
              <a:solidFill>
                <a:schemeClr val="tx1"/>
              </a:solidFill>
            </a:endParaRP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represents a relationship between two correlated variables (X and Y) and is used in linear regression analysis</a:t>
            </a:r>
          </a:p>
        </p:txBody>
      </p:sp>
      <p:sp>
        <p:nvSpPr>
          <p:cNvPr id="3" name="Foliennummernplatzhalter 2">
            <a:extLst>
              <a:ext uri="{FF2B5EF4-FFF2-40B4-BE49-F238E27FC236}">
                <a16:creationId xmlns:a16="http://schemas.microsoft.com/office/drawing/2014/main" id="{731F124C-9834-FE09-1475-FF9902740D43}"/>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72</a:t>
            </a:fld>
            <a:endParaRPr lang="de-DE"/>
          </a:p>
        </p:txBody>
      </p:sp>
      <p:sp>
        <p:nvSpPr>
          <p:cNvPr id="11" name="Textfeld 10">
            <a:extLst>
              <a:ext uri="{FF2B5EF4-FFF2-40B4-BE49-F238E27FC236}">
                <a16:creationId xmlns:a16="http://schemas.microsoft.com/office/drawing/2014/main" id="{DE6A664F-8FA2-AE0B-6F0A-018AAC551D90}"/>
              </a:ext>
            </a:extLst>
          </p:cNvPr>
          <p:cNvSpPr txBox="1"/>
          <p:nvPr/>
        </p:nvSpPr>
        <p:spPr>
          <a:xfrm>
            <a:off x="1531424" y="23695911"/>
            <a:ext cx="2439162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dirty="0"/>
              <a:t>https://gregorygundersen.com/blog/2020/01/04/ols/</a:t>
            </a:r>
          </a:p>
        </p:txBody>
      </p:sp>
      <p:pic>
        <p:nvPicPr>
          <p:cNvPr id="12" name="Grafik 11">
            <a:extLst>
              <a:ext uri="{FF2B5EF4-FFF2-40B4-BE49-F238E27FC236}">
                <a16:creationId xmlns:a16="http://schemas.microsoft.com/office/drawing/2014/main" id="{9C73E34F-F7A2-C8D4-2F99-6560D0B21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8094972"/>
            <a:ext cx="11439661" cy="9007608"/>
          </a:xfrm>
          <a:prstGeom prst="rect">
            <a:avLst/>
          </a:prstGeom>
          <a:ln w="25400">
            <a:solidFill>
              <a:schemeClr val="tx2"/>
            </a:solidFill>
          </a:ln>
        </p:spPr>
      </p:pic>
      <p:pic>
        <p:nvPicPr>
          <p:cNvPr id="13" name="Grafik 12">
            <a:extLst>
              <a:ext uri="{FF2B5EF4-FFF2-40B4-BE49-F238E27FC236}">
                <a16:creationId xmlns:a16="http://schemas.microsoft.com/office/drawing/2014/main" id="{9CA3CE16-7E81-9B90-9908-A925A1321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497" y="13583870"/>
            <a:ext cx="10997065" cy="9689045"/>
          </a:xfrm>
          <a:prstGeom prst="rect">
            <a:avLst/>
          </a:prstGeom>
          <a:ln w="25400">
            <a:solidFill>
              <a:schemeClr val="tx2"/>
            </a:solidFill>
          </a:ln>
        </p:spPr>
      </p:pic>
      <p:sp>
        <p:nvSpPr>
          <p:cNvPr id="14" name="Textfeld 13">
            <a:extLst>
              <a:ext uri="{FF2B5EF4-FFF2-40B4-BE49-F238E27FC236}">
                <a16:creationId xmlns:a16="http://schemas.microsoft.com/office/drawing/2014/main" id="{CAC884D3-51FF-3B23-9AD1-D4AA1ED4C5AE}"/>
              </a:ext>
            </a:extLst>
          </p:cNvPr>
          <p:cNvSpPr txBox="1"/>
          <p:nvPr/>
        </p:nvSpPr>
        <p:spPr>
          <a:xfrm>
            <a:off x="26944275" y="6876239"/>
            <a:ext cx="19484695" cy="1117228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Ordinary Least Squares (OLS) estimation:</a:t>
            </a:r>
          </a:p>
          <a:p>
            <a:pPr marL="685800" indent="-685800" algn="l">
              <a:buFont typeface="Arial" panose="020B0604020202020204" pitchFamily="34" charset="0"/>
              <a:buChar char="•"/>
            </a:pPr>
            <a:r>
              <a:rPr lang="en-US" b="0" dirty="0">
                <a:solidFill>
                  <a:srgbClr val="374151"/>
                </a:solidFill>
                <a:latin typeface="Söhne"/>
              </a:rPr>
              <a:t>Method used in linear regression to estimate the model's parameters</a:t>
            </a:r>
          </a:p>
          <a:p>
            <a:pPr marL="685800" indent="-685800" algn="l">
              <a:buFont typeface="Arial" panose="020B0604020202020204" pitchFamily="34" charset="0"/>
              <a:buChar char="•"/>
            </a:pPr>
            <a:r>
              <a:rPr lang="en-US" b="0" dirty="0">
                <a:solidFill>
                  <a:srgbClr val="374151"/>
                </a:solidFill>
                <a:latin typeface="Söhne"/>
              </a:rPr>
              <a:t>by minimizing the sum of the squares of the differences between the observed and predicted values of the dependent variable.</a:t>
            </a:r>
          </a:p>
          <a:p>
            <a:pPr marL="685800" indent="-685800" algn="l">
              <a:buFont typeface="Arial" panose="020B0604020202020204" pitchFamily="34" charset="0"/>
              <a:buChar char="•"/>
            </a:pPr>
            <a:r>
              <a:rPr lang="en-US" b="0" dirty="0">
                <a:solidFill>
                  <a:srgbClr val="374151"/>
                </a:solidFill>
                <a:latin typeface="Söhne"/>
              </a:rPr>
              <a:t>Separation systematic relations from white noise</a:t>
            </a:r>
          </a:p>
          <a:p>
            <a:pPr algn="l"/>
            <a:endParaRPr lang="en-US" b="0" dirty="0">
              <a:solidFill>
                <a:srgbClr val="374151"/>
              </a:solidFill>
              <a:latin typeface="Söhne"/>
            </a:endParaRPr>
          </a:p>
          <a:p>
            <a:pPr algn="l"/>
            <a:r>
              <a:rPr lang="en-US" dirty="0">
                <a:solidFill>
                  <a:srgbClr val="374151"/>
                </a:solidFill>
                <a:latin typeface="Söhne"/>
              </a:rPr>
              <a:t>IID &amp; BLUE:</a:t>
            </a:r>
          </a:p>
          <a:p>
            <a:pPr algn="l"/>
            <a:r>
              <a:rPr lang="en-US" b="0" dirty="0">
                <a:solidFill>
                  <a:srgbClr val="374151"/>
                </a:solidFill>
                <a:latin typeface="Söhne"/>
              </a:rPr>
              <a:t>If the residuals are identically and independently distributed (</a:t>
            </a:r>
            <a:r>
              <a:rPr lang="en-US" b="0" dirty="0" err="1">
                <a:solidFill>
                  <a:srgbClr val="374151"/>
                </a:solidFill>
                <a:latin typeface="Söhne"/>
              </a:rPr>
              <a:t>iid</a:t>
            </a:r>
            <a:r>
              <a:rPr lang="en-US" b="0" dirty="0">
                <a:solidFill>
                  <a:srgbClr val="374151"/>
                </a:solidFill>
                <a:latin typeface="Söhne"/>
              </a:rPr>
              <a:t>) the OLS estimator is used, because it provides best linear unbiased (BLUE) estimation.</a:t>
            </a:r>
          </a:p>
        </p:txBody>
      </p:sp>
    </p:spTree>
    <p:extLst>
      <p:ext uri="{BB962C8B-B14F-4D97-AF65-F5344CB8AC3E}">
        <p14:creationId xmlns:p14="http://schemas.microsoft.com/office/powerpoint/2010/main" val="3830165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3569727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en-US" sz="15000" dirty="0">
                <a:solidFill>
                  <a:schemeClr val="tx1"/>
                </a:solidFill>
              </a:rPr>
              <a:t>OLS - What if IID-ness of residuals is violated?</a:t>
            </a: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Here it gets interesting </a:t>
            </a:r>
            <a:r>
              <a:rPr lang="en-US" b="0" dirty="0">
                <a:solidFill>
                  <a:schemeClr val="accent1">
                    <a:lumMod val="50000"/>
                  </a:schemeClr>
                </a:solidFill>
                <a:latin typeface="Montserrat SemiBold"/>
                <a:sym typeface="Wingdings" panose="05000000000000000000" pitchFamily="2" charset="2"/>
              </a:rPr>
              <a:t></a:t>
            </a:r>
            <a:endParaRPr lang="en-US" b="0" dirty="0">
              <a:solidFill>
                <a:schemeClr val="accent1">
                  <a:lumMod val="50000"/>
                </a:schemeClr>
              </a:solidFill>
              <a:latin typeface="Montserrat SemiBold"/>
              <a:sym typeface="Montserrat Regular"/>
            </a:endParaRPr>
          </a:p>
        </p:txBody>
      </p:sp>
      <p:sp>
        <p:nvSpPr>
          <p:cNvPr id="3" name="Foliennummernplatzhalter 2">
            <a:extLst>
              <a:ext uri="{FF2B5EF4-FFF2-40B4-BE49-F238E27FC236}">
                <a16:creationId xmlns:a16="http://schemas.microsoft.com/office/drawing/2014/main" id="{731F124C-9834-FE09-1475-FF9902740D43}"/>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73</a:t>
            </a:fld>
            <a:endParaRPr lang="de-DE"/>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CAC884D3-51FF-3B23-9AD1-D4AA1ED4C5AE}"/>
                  </a:ext>
                </a:extLst>
              </p:cNvPr>
              <p:cNvSpPr txBox="1"/>
              <p:nvPr/>
            </p:nvSpPr>
            <p:spPr>
              <a:xfrm>
                <a:off x="25968605" y="9062397"/>
                <a:ext cx="19484695" cy="470898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Heteroscedasticity</a:t>
                </a:r>
                <a:r>
                  <a:rPr lang="en-US" b="0" dirty="0">
                    <a:solidFill>
                      <a:srgbClr val="374151"/>
                    </a:solidFill>
                    <a:latin typeface="Söhne"/>
                  </a:rPr>
                  <a:t> </a:t>
                </a:r>
              </a:p>
              <a:p>
                <a:pPr marL="857250" indent="-857250" algn="l">
                  <a:buFont typeface="Arial" panose="020B0604020202020204" pitchFamily="34" charset="0"/>
                  <a:buChar char="•"/>
                </a:pPr>
                <a:r>
                  <a:rPr lang="en-US" b="0" dirty="0">
                    <a:solidFill>
                      <a:srgbClr val="374151"/>
                    </a:solidFill>
                    <a:latin typeface="Söhne"/>
                  </a:rPr>
                  <a:t>Variance is not identical</a:t>
                </a:r>
              </a:p>
              <a:p>
                <a:pPr marL="857250" indent="-857250" algn="l">
                  <a:buFont typeface="Arial" panose="020B0604020202020204" pitchFamily="34" charset="0"/>
                  <a:buChar char="•"/>
                </a:pPr>
                <a:r>
                  <a:rPr lang="en-US" b="0" dirty="0">
                    <a:solidFill>
                      <a:srgbClr val="374151"/>
                    </a:solidFill>
                    <a:latin typeface="Söhne"/>
                  </a:rPr>
                  <a:t>Breusch-Pagan-Test: </a:t>
                </a:r>
                <a14:m>
                  <m:oMath xmlns:m="http://schemas.openxmlformats.org/officeDocument/2006/math">
                    <m:sSub>
                      <m:sSubPr>
                        <m:ctrlPr>
                          <a:rPr lang="en-US"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rPr>
                          <m:t>𝐻</m:t>
                        </m:r>
                      </m:e>
                      <m:sub>
                        <m:r>
                          <a:rPr lang="de-DE" b="0" i="1" smtClean="0">
                            <a:solidFill>
                              <a:srgbClr val="374151"/>
                            </a:solidFill>
                            <a:latin typeface="Cambria Math" panose="02040503050406030204" pitchFamily="18" charset="0"/>
                          </a:rPr>
                          <m:t>1</m:t>
                        </m:r>
                      </m:sub>
                    </m:sSub>
                  </m:oMath>
                </a14:m>
                <a:r>
                  <a:rPr lang="en-US" b="0" dirty="0">
                    <a:solidFill>
                      <a:srgbClr val="374151"/>
                    </a:solidFill>
                    <a:latin typeface="Söhne"/>
                  </a:rPr>
                  <a:t>means that there is enough evidence from residuals to assume heteroscedasticity</a:t>
                </a:r>
              </a:p>
              <a:p>
                <a:pPr marL="685800" indent="-685800" algn="l">
                  <a:buFont typeface="Arial" panose="020B0604020202020204" pitchFamily="34" charset="0"/>
                  <a:buChar char="•"/>
                </a:pPr>
                <a:endParaRPr lang="en-US" b="0" dirty="0">
                  <a:solidFill>
                    <a:srgbClr val="374151"/>
                  </a:solidFill>
                  <a:latin typeface="Söhne"/>
                </a:endParaRPr>
              </a:p>
            </p:txBody>
          </p:sp>
        </mc:Choice>
        <mc:Fallback xmlns="">
          <p:sp>
            <p:nvSpPr>
              <p:cNvPr id="14" name="Textfeld 13">
                <a:extLst>
                  <a:ext uri="{FF2B5EF4-FFF2-40B4-BE49-F238E27FC236}">
                    <a16:creationId xmlns:a16="http://schemas.microsoft.com/office/drawing/2014/main" id="{CAC884D3-51FF-3B23-9AD1-D4AA1ED4C5AE}"/>
                  </a:ext>
                </a:extLst>
              </p:cNvPr>
              <p:cNvSpPr txBox="1">
                <a:spLocks noRot="1" noChangeAspect="1" noMove="1" noResize="1" noEditPoints="1" noAdjustHandles="1" noChangeArrowheads="1" noChangeShapeType="1" noTextEdit="1"/>
              </p:cNvSpPr>
              <p:nvPr/>
            </p:nvSpPr>
            <p:spPr>
              <a:xfrm>
                <a:off x="25968605" y="9062397"/>
                <a:ext cx="19484695" cy="4708981"/>
              </a:xfrm>
              <a:prstGeom prst="rect">
                <a:avLst/>
              </a:prstGeom>
              <a:blipFill>
                <a:blip r:embed="rId2"/>
                <a:stretch>
                  <a:fillRect l="-1909" t="-4016"/>
                </a:stretch>
              </a:blipFill>
              <a:ln w="25400" cap="flat">
                <a:noFill/>
                <a:miter lim="400000"/>
              </a:ln>
              <a:effectLst/>
            </p:spPr>
            <p:txBody>
              <a:bodyPr/>
              <a:lstStyle/>
              <a:p>
                <a:r>
                  <a:rPr lang="de-DE">
                    <a:noFill/>
                  </a:rPr>
                  <a:t> </a:t>
                </a:r>
              </a:p>
            </p:txBody>
          </p:sp>
        </mc:Fallback>
      </mc:AlternateContent>
      <p:sp>
        <p:nvSpPr>
          <p:cNvPr id="7" name="Textfeld 6">
            <a:extLst>
              <a:ext uri="{FF2B5EF4-FFF2-40B4-BE49-F238E27FC236}">
                <a16:creationId xmlns:a16="http://schemas.microsoft.com/office/drawing/2014/main" id="{2F494C3E-B4A9-E1AC-2942-869DAFAC4DA0}"/>
              </a:ext>
            </a:extLst>
          </p:cNvPr>
          <p:cNvSpPr txBox="1"/>
          <p:nvPr/>
        </p:nvSpPr>
        <p:spPr>
          <a:xfrm>
            <a:off x="25968605" y="23660100"/>
            <a:ext cx="17640300"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Transformations can be used in order to make OLS estimation usable...</a:t>
            </a:r>
          </a:p>
        </p:txBody>
      </p:sp>
      <p:pic>
        <p:nvPicPr>
          <p:cNvPr id="9" name="Grafik 8">
            <a:extLst>
              <a:ext uri="{FF2B5EF4-FFF2-40B4-BE49-F238E27FC236}">
                <a16:creationId xmlns:a16="http://schemas.microsoft.com/office/drawing/2014/main" id="{B8064B26-E667-6959-8E1B-AA98044F6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1264" y="6617467"/>
            <a:ext cx="10313844" cy="8305839"/>
          </a:xfrm>
          <a:prstGeom prst="rect">
            <a:avLst/>
          </a:prstGeom>
          <a:ln w="25400">
            <a:solidFill>
              <a:schemeClr val="tx2"/>
            </a:solidFill>
          </a:ln>
        </p:spPr>
      </p:pic>
      <p:pic>
        <p:nvPicPr>
          <p:cNvPr id="15" name="Grafik 14">
            <a:extLst>
              <a:ext uri="{FF2B5EF4-FFF2-40B4-BE49-F238E27FC236}">
                <a16:creationId xmlns:a16="http://schemas.microsoft.com/office/drawing/2014/main" id="{3E13F83A-1E72-7199-649C-7B3008E6AC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8836" y="6617468"/>
            <a:ext cx="10642428" cy="8305839"/>
          </a:xfrm>
          <a:prstGeom prst="rect">
            <a:avLst/>
          </a:prstGeom>
          <a:ln w="25400">
            <a:solidFill>
              <a:schemeClr val="tx2"/>
            </a:solidFill>
          </a:ln>
        </p:spPr>
      </p:pic>
      <p:sp>
        <p:nvSpPr>
          <p:cNvPr id="16" name="Textfeld 15">
            <a:extLst>
              <a:ext uri="{FF2B5EF4-FFF2-40B4-BE49-F238E27FC236}">
                <a16:creationId xmlns:a16="http://schemas.microsoft.com/office/drawing/2014/main" id="{B3A5111A-05FB-780A-2911-ED47425A7D16}"/>
              </a:ext>
            </a:extLst>
          </p:cNvPr>
          <p:cNvSpPr txBox="1"/>
          <p:nvPr/>
        </p:nvSpPr>
        <p:spPr>
          <a:xfrm>
            <a:off x="25968605" y="17701438"/>
            <a:ext cx="19484695" cy="286232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Autocorrelation (typical example: time series)</a:t>
            </a:r>
          </a:p>
          <a:p>
            <a:pPr marL="857250" indent="-857250" algn="l">
              <a:buFont typeface="Arial" panose="020B0604020202020204" pitchFamily="34" charset="0"/>
              <a:buChar char="•"/>
            </a:pPr>
            <a:r>
              <a:rPr lang="en-US" b="0" dirty="0">
                <a:solidFill>
                  <a:srgbClr val="374151"/>
                </a:solidFill>
                <a:latin typeface="Söhne"/>
              </a:rPr>
              <a:t>Residuals depend on </a:t>
            </a:r>
            <a:r>
              <a:rPr lang="en-US" b="0" dirty="0" err="1">
                <a:solidFill>
                  <a:srgbClr val="374151"/>
                </a:solidFill>
                <a:latin typeface="Söhne"/>
              </a:rPr>
              <a:t>precedessors</a:t>
            </a:r>
            <a:endParaRPr lang="en-US" b="0" dirty="0">
              <a:solidFill>
                <a:srgbClr val="374151"/>
              </a:solidFill>
              <a:latin typeface="Söhne"/>
            </a:endParaRPr>
          </a:p>
          <a:p>
            <a:pPr marL="685800" indent="-685800" algn="l">
              <a:buFont typeface="Arial" panose="020B0604020202020204" pitchFamily="34" charset="0"/>
              <a:buChar char="•"/>
            </a:pPr>
            <a:r>
              <a:rPr lang="en-US" b="0" dirty="0">
                <a:solidFill>
                  <a:srgbClr val="374151"/>
                </a:solidFill>
                <a:latin typeface="Söhne"/>
              </a:rPr>
              <a:t>Durbin-Watson-Test:</a:t>
            </a:r>
          </a:p>
        </p:txBody>
      </p:sp>
      <p:pic>
        <p:nvPicPr>
          <p:cNvPr id="18" name="Grafik 17">
            <a:extLst>
              <a:ext uri="{FF2B5EF4-FFF2-40B4-BE49-F238E27FC236}">
                <a16:creationId xmlns:a16="http://schemas.microsoft.com/office/drawing/2014/main" id="{27F40D52-12C5-3E0D-0EC1-386B345B69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5282" y="15348608"/>
            <a:ext cx="14909826" cy="11135187"/>
          </a:xfrm>
          <a:prstGeom prst="rect">
            <a:avLst/>
          </a:prstGeom>
        </p:spPr>
      </p:pic>
    </p:spTree>
    <p:extLst>
      <p:ext uri="{BB962C8B-B14F-4D97-AF65-F5344CB8AC3E}">
        <p14:creationId xmlns:p14="http://schemas.microsoft.com/office/powerpoint/2010/main" val="379894044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11272317"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Overfitting</a:t>
            </a:r>
            <a:endParaRPr lang="de-DE" sz="15000" dirty="0">
              <a:solidFill>
                <a:schemeClr val="tx1"/>
              </a:solidFill>
            </a:endParaRP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modeling error where a model is trained too well on the training data</a:t>
            </a:r>
          </a:p>
        </p:txBody>
      </p:sp>
      <p:pic>
        <p:nvPicPr>
          <p:cNvPr id="3" name="Grafik 2">
            <a:extLst>
              <a:ext uri="{FF2B5EF4-FFF2-40B4-BE49-F238E27FC236}">
                <a16:creationId xmlns:a16="http://schemas.microsoft.com/office/drawing/2014/main" id="{08C05A7A-5711-D4D2-B6D5-4F17BCD90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8978704"/>
            <a:ext cx="21702674" cy="12207754"/>
          </a:xfrm>
          <a:prstGeom prst="rect">
            <a:avLst/>
          </a:prstGeom>
          <a:ln w="25400">
            <a:solidFill>
              <a:schemeClr val="tx2"/>
            </a:solidFill>
          </a:ln>
        </p:spPr>
      </p:pic>
      <p:sp>
        <p:nvSpPr>
          <p:cNvPr id="7" name="Foliennummernplatzhalter 6">
            <a:extLst>
              <a:ext uri="{FF2B5EF4-FFF2-40B4-BE49-F238E27FC236}">
                <a16:creationId xmlns:a16="http://schemas.microsoft.com/office/drawing/2014/main" id="{79F5434E-3AA8-A4EC-FBE3-E9D600CFE296}"/>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74</a:t>
            </a:fld>
            <a:endParaRPr lang="de-DE"/>
          </a:p>
        </p:txBody>
      </p:sp>
      <p:sp>
        <p:nvSpPr>
          <p:cNvPr id="8" name="Textfeld 7">
            <a:extLst>
              <a:ext uri="{FF2B5EF4-FFF2-40B4-BE49-F238E27FC236}">
                <a16:creationId xmlns:a16="http://schemas.microsoft.com/office/drawing/2014/main" id="{43525384-08CD-4644-2BE5-AA40C2F8DB06}"/>
              </a:ext>
            </a:extLst>
          </p:cNvPr>
          <p:cNvSpPr txBox="1"/>
          <p:nvPr/>
        </p:nvSpPr>
        <p:spPr>
          <a:xfrm>
            <a:off x="25527000" y="9090839"/>
            <a:ext cx="21702674" cy="1209561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sym typeface="Montserrat Regular"/>
              </a:rPr>
              <a:t>Problems associated with Overfitting:</a:t>
            </a:r>
          </a:p>
          <a:p>
            <a:pPr algn="l"/>
            <a:endParaRPr lang="en-US" b="0" dirty="0">
              <a:solidFill>
                <a:srgbClr val="374151"/>
              </a:solidFill>
              <a:latin typeface="Söhne"/>
              <a:sym typeface="Montserrat Regular"/>
            </a:endParaRPr>
          </a:p>
          <a:p>
            <a:pPr algn="l"/>
            <a:r>
              <a:rPr lang="en-US" dirty="0">
                <a:solidFill>
                  <a:srgbClr val="374151"/>
                </a:solidFill>
                <a:latin typeface="Söhne"/>
                <a:sym typeface="Montserrat Regular"/>
              </a:rPr>
              <a:t>Poor Generalizability: </a:t>
            </a:r>
          </a:p>
          <a:p>
            <a:pPr algn="l"/>
            <a:r>
              <a:rPr lang="en-US" b="0" dirty="0">
                <a:solidFill>
                  <a:srgbClr val="374151"/>
                </a:solidFill>
                <a:latin typeface="Söhne"/>
                <a:sym typeface="Montserrat Regular"/>
              </a:rPr>
              <a:t>Overfit models perform well on training data but poorly on new, unseen data, which limits their predictive accuracy.</a:t>
            </a:r>
          </a:p>
          <a:p>
            <a:pPr algn="l"/>
            <a:endParaRPr lang="en-US" b="0" dirty="0">
              <a:solidFill>
                <a:srgbClr val="374151"/>
              </a:solidFill>
              <a:latin typeface="Söhne"/>
              <a:sym typeface="Montserrat Regular"/>
            </a:endParaRPr>
          </a:p>
          <a:p>
            <a:pPr algn="l"/>
            <a:r>
              <a:rPr lang="en-US" dirty="0">
                <a:solidFill>
                  <a:srgbClr val="374151"/>
                </a:solidFill>
                <a:latin typeface="Söhne"/>
                <a:sym typeface="Montserrat Regular"/>
              </a:rPr>
              <a:t>Complexity: </a:t>
            </a:r>
          </a:p>
          <a:p>
            <a:pPr algn="l"/>
            <a:r>
              <a:rPr lang="en-US" b="0" dirty="0">
                <a:solidFill>
                  <a:srgbClr val="374151"/>
                </a:solidFill>
                <a:latin typeface="Söhne"/>
                <a:sym typeface="Montserrat Regular"/>
              </a:rPr>
              <a:t>Overfitting often results in overly complex models that have too many parameters.</a:t>
            </a:r>
          </a:p>
          <a:p>
            <a:pPr algn="l"/>
            <a:endParaRPr lang="en-US" b="0" dirty="0">
              <a:solidFill>
                <a:srgbClr val="374151"/>
              </a:solidFill>
              <a:latin typeface="Söhne"/>
              <a:sym typeface="Montserrat Regular"/>
            </a:endParaRPr>
          </a:p>
          <a:p>
            <a:pPr algn="l"/>
            <a:r>
              <a:rPr lang="en-US" dirty="0">
                <a:solidFill>
                  <a:srgbClr val="374151"/>
                </a:solidFill>
                <a:latin typeface="Söhne"/>
                <a:sym typeface="Montserrat Regular"/>
              </a:rPr>
              <a:t>Unreliable Predictions: </a:t>
            </a:r>
          </a:p>
          <a:p>
            <a:pPr algn="l"/>
            <a:r>
              <a:rPr lang="en-US" b="0" dirty="0">
                <a:solidFill>
                  <a:srgbClr val="374151"/>
                </a:solidFill>
                <a:latin typeface="Söhne"/>
                <a:sym typeface="Montserrat Regular"/>
              </a:rPr>
              <a:t>Overfit models are sensitive to minor fluctuations in data, leading to unreliable, inconsistent predictions over time.</a:t>
            </a:r>
            <a:endParaRPr lang="de-DE" b="0" dirty="0">
              <a:solidFill>
                <a:srgbClr val="374151"/>
              </a:solidFill>
              <a:latin typeface="Söhne"/>
              <a:sym typeface="Montserrat Regular"/>
            </a:endParaRPr>
          </a:p>
        </p:txBody>
      </p:sp>
    </p:spTree>
    <p:extLst>
      <p:ext uri="{BB962C8B-B14F-4D97-AF65-F5344CB8AC3E}">
        <p14:creationId xmlns:p14="http://schemas.microsoft.com/office/powerpoint/2010/main" val="154826425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27310361"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Overfitting</a:t>
            </a:r>
            <a:r>
              <a:rPr lang="de-DE" sz="15000" dirty="0">
                <a:solidFill>
                  <a:schemeClr val="tx1"/>
                </a:solidFill>
              </a:rPr>
              <a:t> vs. </a:t>
            </a:r>
            <a:r>
              <a:rPr lang="de-DE" sz="15000" dirty="0" err="1">
                <a:solidFill>
                  <a:schemeClr val="tx1"/>
                </a:solidFill>
              </a:rPr>
              <a:t>underfitting</a:t>
            </a:r>
            <a:endParaRPr lang="de-DE" sz="15000" dirty="0">
              <a:solidFill>
                <a:schemeClr val="tx1"/>
              </a:solidFill>
            </a:endParaRP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In opposite to overfitting, underfitting is when the model fails to capture important trends in the training data, resulting in poor performance on both the training and unseen data.</a:t>
            </a:r>
          </a:p>
        </p:txBody>
      </p:sp>
      <p:sp>
        <p:nvSpPr>
          <p:cNvPr id="9" name="Foliennummernplatzhalter 8">
            <a:extLst>
              <a:ext uri="{FF2B5EF4-FFF2-40B4-BE49-F238E27FC236}">
                <a16:creationId xmlns:a16="http://schemas.microsoft.com/office/drawing/2014/main" id="{2D65E036-72A9-5D46-51C1-6E3833F47782}"/>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75</a:t>
            </a:fld>
            <a:endParaRPr lang="de-DE"/>
          </a:p>
        </p:txBody>
      </p:sp>
      <p:sp>
        <p:nvSpPr>
          <p:cNvPr id="10" name="Textfeld 9">
            <a:extLst>
              <a:ext uri="{FF2B5EF4-FFF2-40B4-BE49-F238E27FC236}">
                <a16:creationId xmlns:a16="http://schemas.microsoft.com/office/drawing/2014/main" id="{BA438528-3140-3B6C-6BEE-79940653C766}"/>
              </a:ext>
            </a:extLst>
          </p:cNvPr>
          <p:cNvSpPr txBox="1"/>
          <p:nvPr/>
        </p:nvSpPr>
        <p:spPr>
          <a:xfrm>
            <a:off x="28605224" y="8883967"/>
            <a:ext cx="17267175" cy="98796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600"/>
              </a:spcAft>
            </a:pPr>
            <a:r>
              <a:rPr lang="en-US" dirty="0">
                <a:solidFill>
                  <a:srgbClr val="374151"/>
                </a:solidFill>
                <a:latin typeface="Söhne"/>
                <a:sym typeface="Montserrat Regular"/>
              </a:rPr>
              <a:t>Underfitting: </a:t>
            </a:r>
          </a:p>
          <a:p>
            <a:pPr algn="l">
              <a:spcAft>
                <a:spcPts val="600"/>
              </a:spcAft>
            </a:pPr>
            <a:r>
              <a:rPr lang="en-US" b="0" dirty="0">
                <a:solidFill>
                  <a:srgbClr val="374151"/>
                </a:solidFill>
                <a:latin typeface="Söhne"/>
                <a:sym typeface="Montserrat Regular"/>
              </a:rPr>
              <a:t>Occurs when a model cannot adequately capture the underlying structure of the data. It's oversimplified, has poor predictive performance on both training and unseen data due to high bias.</a:t>
            </a:r>
          </a:p>
          <a:p>
            <a:pPr algn="l">
              <a:spcAft>
                <a:spcPts val="600"/>
              </a:spcAft>
            </a:pPr>
            <a:endParaRPr lang="en-US" b="0" dirty="0">
              <a:solidFill>
                <a:srgbClr val="374151"/>
              </a:solidFill>
              <a:latin typeface="Söhne"/>
              <a:sym typeface="Montserrat Regular"/>
            </a:endParaRPr>
          </a:p>
          <a:p>
            <a:pPr algn="l">
              <a:spcAft>
                <a:spcPts val="600"/>
              </a:spcAft>
            </a:pPr>
            <a:r>
              <a:rPr lang="en-US" dirty="0">
                <a:solidFill>
                  <a:srgbClr val="374151"/>
                </a:solidFill>
                <a:latin typeface="Söhne"/>
                <a:sym typeface="Montserrat Regular"/>
              </a:rPr>
              <a:t>What is worse?</a:t>
            </a:r>
          </a:p>
          <a:p>
            <a:pPr algn="l">
              <a:spcAft>
                <a:spcPts val="600"/>
              </a:spcAft>
            </a:pPr>
            <a:r>
              <a:rPr lang="en-US" b="0" dirty="0">
                <a:solidFill>
                  <a:srgbClr val="374151"/>
                </a:solidFill>
                <a:latin typeface="Söhne"/>
                <a:sym typeface="Montserrat Regular"/>
              </a:rPr>
              <a:t>Both overfitting and underfitting lead to poor predictions and indicate that the model may not be the right choice or needs fine-tuning.</a:t>
            </a:r>
            <a:endParaRPr lang="de-DE" b="0" dirty="0">
              <a:solidFill>
                <a:srgbClr val="374151"/>
              </a:solidFill>
              <a:latin typeface="Söhne"/>
              <a:sym typeface="Montserrat Regular"/>
            </a:endParaRPr>
          </a:p>
        </p:txBody>
      </p:sp>
      <p:pic>
        <p:nvPicPr>
          <p:cNvPr id="12" name="Grafik 11">
            <a:extLst>
              <a:ext uri="{FF2B5EF4-FFF2-40B4-BE49-F238E27FC236}">
                <a16:creationId xmlns:a16="http://schemas.microsoft.com/office/drawing/2014/main" id="{6F2C923A-F86E-96EC-2690-15B283E8D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8883967"/>
            <a:ext cx="23515340" cy="11851233"/>
          </a:xfrm>
          <a:prstGeom prst="rect">
            <a:avLst/>
          </a:prstGeom>
          <a:ln w="25400">
            <a:solidFill>
              <a:schemeClr val="tx2"/>
            </a:solidFill>
          </a:ln>
        </p:spPr>
      </p:pic>
    </p:spTree>
    <p:extLst>
      <p:ext uri="{BB962C8B-B14F-4D97-AF65-F5344CB8AC3E}">
        <p14:creationId xmlns:p14="http://schemas.microsoft.com/office/powerpoint/2010/main" val="3381997203"/>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27353642"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R-</a:t>
            </a:r>
            <a:r>
              <a:rPr lang="de-DE" sz="15000" dirty="0" err="1">
                <a:solidFill>
                  <a:schemeClr val="tx1"/>
                </a:solidFill>
              </a:rPr>
              <a:t>squared</a:t>
            </a:r>
            <a:r>
              <a:rPr lang="de-DE" sz="15000" dirty="0">
                <a:solidFill>
                  <a:schemeClr val="tx1"/>
                </a:solidFill>
              </a:rPr>
              <a:t>: </a:t>
            </a:r>
            <a:r>
              <a:rPr lang="de-DE" sz="15000" dirty="0" err="1">
                <a:solidFill>
                  <a:schemeClr val="tx1"/>
                </a:solidFill>
              </a:rPr>
              <a:t>Goodness</a:t>
            </a:r>
            <a:r>
              <a:rPr lang="de-DE" sz="15000" dirty="0">
                <a:solidFill>
                  <a:schemeClr val="tx1"/>
                </a:solidFill>
              </a:rPr>
              <a:t> </a:t>
            </a:r>
            <a:r>
              <a:rPr lang="de-DE" sz="15000" dirty="0" err="1">
                <a:solidFill>
                  <a:schemeClr val="tx1"/>
                </a:solidFill>
              </a:rPr>
              <a:t>of</a:t>
            </a:r>
            <a:r>
              <a:rPr lang="de-DE" sz="15000" dirty="0">
                <a:solidFill>
                  <a:schemeClr val="tx1"/>
                </a:solidFill>
              </a:rPr>
              <a:t> fit </a:t>
            </a: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statistical measure in regression models that represents the proportion of the variance in the dependent variable that is predictable from the independent variables</a:t>
            </a:r>
          </a:p>
        </p:txBody>
      </p:sp>
      <p:pic>
        <p:nvPicPr>
          <p:cNvPr id="3" name="Grafik 2">
            <a:extLst>
              <a:ext uri="{FF2B5EF4-FFF2-40B4-BE49-F238E27FC236}">
                <a16:creationId xmlns:a16="http://schemas.microsoft.com/office/drawing/2014/main" id="{C1E5FE6F-2423-8F90-6391-08C9B1118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8291914"/>
            <a:ext cx="11355424" cy="11666921"/>
          </a:xfrm>
          <a:prstGeom prst="rect">
            <a:avLst/>
          </a:prstGeom>
          <a:ln w="25400">
            <a:solidFill>
              <a:schemeClr val="tx2"/>
            </a:solidFill>
          </a:ln>
        </p:spPr>
      </p:pic>
      <p:pic>
        <p:nvPicPr>
          <p:cNvPr id="8" name="Grafik 7">
            <a:extLst>
              <a:ext uri="{FF2B5EF4-FFF2-40B4-BE49-F238E27FC236}">
                <a16:creationId xmlns:a16="http://schemas.microsoft.com/office/drawing/2014/main" id="{23BBD6A3-01F6-4519-BAD3-BC4279F65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5523" y="8291913"/>
            <a:ext cx="12368691" cy="11666921"/>
          </a:xfrm>
          <a:prstGeom prst="rect">
            <a:avLst/>
          </a:prstGeom>
          <a:ln w="25400">
            <a:solidFill>
              <a:schemeClr val="tx2"/>
            </a:solidFill>
          </a:ln>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44DBE362-1CD7-CFF5-8409-F74285938C49}"/>
                  </a:ext>
                </a:extLst>
              </p:cNvPr>
              <p:cNvSpPr txBox="1"/>
              <p:nvPr/>
            </p:nvSpPr>
            <p:spPr>
              <a:xfrm>
                <a:off x="6216094" y="20680096"/>
                <a:ext cx="15365572" cy="195611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14:m>
                  <m:oMath xmlns:m="http://schemas.openxmlformats.org/officeDocument/2006/math">
                    <m:sSup>
                      <m:sSupPr>
                        <m:ctrlPr>
                          <a:rPr kumimoji="0" lang="de-DE" sz="8800" b="1" i="1" u="none" strike="noStrike" cap="none" spc="0" normalizeH="0" baseline="0" smtClean="0">
                            <a:ln>
                              <a:noFill/>
                            </a:ln>
                            <a:solidFill>
                              <a:srgbClr val="000000"/>
                            </a:solidFill>
                            <a:effectLst/>
                            <a:uFillTx/>
                            <a:latin typeface="Cambria Math" panose="02040503050406030204" pitchFamily="18" charset="0"/>
                            <a:sym typeface="Helvetica Neue"/>
                          </a:rPr>
                        </m:ctrlPr>
                      </m:sSupPr>
                      <m:e>
                        <m:r>
                          <a:rPr kumimoji="0" lang="de-DE" sz="8800" b="1" i="1" u="none" strike="noStrike" cap="none" spc="0" normalizeH="0" baseline="0" smtClean="0">
                            <a:ln>
                              <a:noFill/>
                            </a:ln>
                            <a:solidFill>
                              <a:srgbClr val="000000"/>
                            </a:solidFill>
                            <a:effectLst/>
                            <a:uFillTx/>
                            <a:latin typeface="Cambria Math" panose="02040503050406030204" pitchFamily="18" charset="0"/>
                            <a:sym typeface="Helvetica Neue"/>
                          </a:rPr>
                          <m:t>𝑹</m:t>
                        </m:r>
                      </m:e>
                      <m:sup>
                        <m:r>
                          <a:rPr kumimoji="0" lang="de-DE" sz="8800" b="1" i="1" u="none" strike="noStrike" cap="none" spc="0" normalizeH="0" baseline="0" smtClean="0">
                            <a:ln>
                              <a:noFill/>
                            </a:ln>
                            <a:solidFill>
                              <a:srgbClr val="000000"/>
                            </a:solidFill>
                            <a:effectLst/>
                            <a:uFillTx/>
                            <a:latin typeface="Cambria Math" panose="02040503050406030204" pitchFamily="18" charset="0"/>
                            <a:sym typeface="Helvetica Neue"/>
                          </a:rPr>
                          <m:t>𝟐</m:t>
                        </m:r>
                      </m:sup>
                    </m:sSup>
                    <m:r>
                      <a:rPr kumimoji="0" lang="de-DE" sz="8800" b="1" i="1" u="none" strike="noStrike" cap="none" spc="0" normalizeH="0" baseline="0" smtClean="0">
                        <a:ln>
                          <a:noFill/>
                        </a:ln>
                        <a:solidFill>
                          <a:srgbClr val="000000"/>
                        </a:solidFill>
                        <a:effectLst/>
                        <a:uFillTx/>
                        <a:latin typeface="Cambria Math" panose="02040503050406030204" pitchFamily="18" charset="0"/>
                        <a:sym typeface="Helvetica Neue"/>
                      </a:rPr>
                      <m:t>=</m:t>
                    </m:r>
                    <m:r>
                      <a:rPr kumimoji="0" lang="de-DE" sz="8800" b="1" i="1" u="none" strike="noStrike" cap="none" spc="0" normalizeH="0" baseline="0" smtClean="0">
                        <a:ln>
                          <a:noFill/>
                        </a:ln>
                        <a:solidFill>
                          <a:srgbClr val="000000"/>
                        </a:solidFill>
                        <a:effectLst/>
                        <a:uFillTx/>
                        <a:latin typeface="Cambria Math" panose="02040503050406030204" pitchFamily="18" charset="0"/>
                        <a:sym typeface="Helvetica Neue"/>
                      </a:rPr>
                      <m:t>𝟏</m:t>
                    </m:r>
                    <m:r>
                      <a:rPr kumimoji="0" lang="de-DE" sz="8800" b="1" i="1" u="none" strike="noStrike" cap="none" spc="0" normalizeH="0" baseline="0" smtClean="0">
                        <a:ln>
                          <a:noFill/>
                        </a:ln>
                        <a:solidFill>
                          <a:srgbClr val="000000"/>
                        </a:solidFill>
                        <a:effectLst/>
                        <a:uFillTx/>
                        <a:latin typeface="Cambria Math" panose="02040503050406030204" pitchFamily="18" charset="0"/>
                        <a:sym typeface="Helvetica Neue"/>
                      </a:rPr>
                      <m:t>−</m:t>
                    </m:r>
                    <m:f>
                      <m:fPr>
                        <m:ctrlPr>
                          <a:rPr kumimoji="0" lang="de-DE" sz="8800" b="1" i="1" u="none" strike="noStrike" cap="none" spc="0" normalizeH="0" baseline="0" smtClean="0">
                            <a:ln>
                              <a:noFill/>
                            </a:ln>
                            <a:solidFill>
                              <a:srgbClr val="000000"/>
                            </a:solidFill>
                            <a:effectLst/>
                            <a:uFillTx/>
                            <a:latin typeface="Cambria Math" panose="02040503050406030204" pitchFamily="18" charset="0"/>
                            <a:sym typeface="Helvetica Neue"/>
                          </a:rPr>
                        </m:ctrlPr>
                      </m:fPr>
                      <m:num>
                        <m:r>
                          <a:rPr kumimoji="0" lang="de-DE" sz="8800" b="1" i="1" u="none" strike="noStrike" cap="none" spc="0" normalizeH="0" baseline="0" smtClean="0">
                            <a:ln>
                              <a:noFill/>
                            </a:ln>
                            <a:solidFill>
                              <a:srgbClr val="000000"/>
                            </a:solidFill>
                            <a:effectLst/>
                            <a:uFillTx/>
                            <a:latin typeface="Cambria Math" panose="02040503050406030204" pitchFamily="18" charset="0"/>
                            <a:sym typeface="Helvetica Neue"/>
                          </a:rPr>
                          <m:t>𝑺𝑺𝑹</m:t>
                        </m:r>
                      </m:num>
                      <m:den>
                        <m:r>
                          <a:rPr kumimoji="0" lang="de-DE" sz="8800" b="1" i="1" u="none" strike="noStrike" cap="none" spc="0" normalizeH="0" baseline="0" smtClean="0">
                            <a:ln>
                              <a:noFill/>
                            </a:ln>
                            <a:solidFill>
                              <a:srgbClr val="000000"/>
                            </a:solidFill>
                            <a:effectLst/>
                            <a:uFillTx/>
                            <a:latin typeface="Cambria Math" panose="02040503050406030204" pitchFamily="18" charset="0"/>
                            <a:sym typeface="Helvetica Neue"/>
                          </a:rPr>
                          <m:t>𝑺𝑺𝑻</m:t>
                        </m:r>
                      </m:den>
                    </m:f>
                  </m:oMath>
                </a14:m>
                <a:r>
                  <a:rPr kumimoji="0" lang="de-DE" sz="8800" b="1" i="0" u="none" strike="noStrike" cap="none" spc="0" normalizeH="0" baseline="0" dirty="0">
                    <a:ln>
                      <a:noFill/>
                    </a:ln>
                    <a:solidFill>
                      <a:srgbClr val="000000"/>
                    </a:solidFill>
                    <a:effectLst/>
                    <a:uFillTx/>
                    <a:sym typeface="Helvetica Neue"/>
                  </a:rPr>
                  <a:t>-</a:t>
                </a:r>
              </a:p>
            </p:txBody>
          </p:sp>
        </mc:Choice>
        <mc:Fallback xmlns="">
          <p:sp>
            <p:nvSpPr>
              <p:cNvPr id="9" name="Textfeld 8">
                <a:extLst>
                  <a:ext uri="{FF2B5EF4-FFF2-40B4-BE49-F238E27FC236}">
                    <a16:creationId xmlns:a16="http://schemas.microsoft.com/office/drawing/2014/main" id="{44DBE362-1CD7-CFF5-8409-F74285938C49}"/>
                  </a:ext>
                </a:extLst>
              </p:cNvPr>
              <p:cNvSpPr txBox="1">
                <a:spLocks noRot="1" noChangeAspect="1" noMove="1" noResize="1" noEditPoints="1" noAdjustHandles="1" noChangeArrowheads="1" noChangeShapeType="1" noTextEdit="1"/>
              </p:cNvSpPr>
              <p:nvPr/>
            </p:nvSpPr>
            <p:spPr>
              <a:xfrm>
                <a:off x="6216094" y="20680096"/>
                <a:ext cx="15365572" cy="1956113"/>
              </a:xfrm>
              <a:prstGeom prst="rect">
                <a:avLst/>
              </a:prstGeom>
              <a:blipFill>
                <a:blip r:embed="rId4"/>
                <a:stretch>
                  <a:fillRect t="-2181" b="-18069"/>
                </a:stretch>
              </a:blipFill>
              <a:ln w="25400" cap="flat">
                <a:noFill/>
                <a:miter lim="400000"/>
              </a:ln>
              <a:effectLst/>
            </p:spPr>
            <p:txBody>
              <a:bodyPr/>
              <a:lstStyle/>
              <a:p>
                <a:r>
                  <a:rPr lang="de-DE">
                    <a:noFill/>
                  </a:rPr>
                  <a:t> </a:t>
                </a:r>
              </a:p>
            </p:txBody>
          </p:sp>
        </mc:Fallback>
      </mc:AlternateContent>
      <p:sp>
        <p:nvSpPr>
          <p:cNvPr id="7" name="Foliennummernplatzhalter 6">
            <a:extLst>
              <a:ext uri="{FF2B5EF4-FFF2-40B4-BE49-F238E27FC236}">
                <a16:creationId xmlns:a16="http://schemas.microsoft.com/office/drawing/2014/main" id="{D25BC6E8-815B-1721-5F41-AFA52A38AF90}"/>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76</a:t>
            </a:fld>
            <a:endParaRPr lang="de-DE"/>
          </a:p>
        </p:txBody>
      </p:sp>
      <p:sp>
        <p:nvSpPr>
          <p:cNvPr id="10" name="Textfeld 9">
            <a:extLst>
              <a:ext uri="{FF2B5EF4-FFF2-40B4-BE49-F238E27FC236}">
                <a16:creationId xmlns:a16="http://schemas.microsoft.com/office/drawing/2014/main" id="{2C8421AF-659A-0551-0903-5745EBAB3EDD}"/>
              </a:ext>
            </a:extLst>
          </p:cNvPr>
          <p:cNvSpPr txBox="1"/>
          <p:nvPr/>
        </p:nvSpPr>
        <p:spPr>
          <a:xfrm>
            <a:off x="27944064" y="8014492"/>
            <a:ext cx="18873216" cy="184050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Aft>
                <a:spcPts val="1200"/>
              </a:spcAft>
            </a:pPr>
            <a:r>
              <a:rPr lang="en-US" dirty="0">
                <a:solidFill>
                  <a:srgbClr val="374151"/>
                </a:solidFill>
                <a:latin typeface="Söhne"/>
                <a:sym typeface="Montserrat Regular"/>
              </a:rPr>
              <a:t>Properties:</a:t>
            </a:r>
          </a:p>
          <a:p>
            <a:pPr marL="685800" indent="-685800" algn="l">
              <a:spcAft>
                <a:spcPts val="1200"/>
              </a:spcAft>
              <a:buFont typeface="Arial" panose="020B0604020202020204" pitchFamily="34" charset="0"/>
              <a:buChar char="•"/>
            </a:pPr>
            <a:r>
              <a:rPr lang="en-US" b="0" dirty="0">
                <a:solidFill>
                  <a:srgbClr val="374151"/>
                </a:solidFill>
                <a:latin typeface="Söhne"/>
                <a:sym typeface="Montserrat Regular"/>
              </a:rPr>
              <a:t>Ranges from 0 to 1. </a:t>
            </a:r>
          </a:p>
          <a:p>
            <a:pPr marL="685800" indent="-685800" algn="l">
              <a:spcAft>
                <a:spcPts val="1200"/>
              </a:spcAft>
              <a:buFont typeface="Arial" panose="020B0604020202020204" pitchFamily="34" charset="0"/>
              <a:buChar char="•"/>
            </a:pPr>
            <a:r>
              <a:rPr lang="en-US" b="0" dirty="0">
                <a:solidFill>
                  <a:srgbClr val="374151"/>
                </a:solidFill>
                <a:latin typeface="Söhne"/>
                <a:sym typeface="Montserrat Regular"/>
              </a:rPr>
              <a:t>Value of 1 	</a:t>
            </a:r>
            <a:r>
              <a:rPr lang="en-US" b="0" dirty="0">
                <a:solidFill>
                  <a:srgbClr val="374151"/>
                </a:solidFill>
                <a:latin typeface="Söhne"/>
                <a:sym typeface="Wingdings" panose="05000000000000000000" pitchFamily="2" charset="2"/>
              </a:rPr>
              <a:t></a:t>
            </a:r>
            <a:r>
              <a:rPr lang="en-US" b="0" dirty="0">
                <a:solidFill>
                  <a:srgbClr val="374151"/>
                </a:solidFill>
                <a:latin typeface="Söhne"/>
                <a:sym typeface="Montserrat Regular"/>
              </a:rPr>
              <a:t> independent variable(s) perfectly predict dependent variable. </a:t>
            </a:r>
          </a:p>
          <a:p>
            <a:pPr marL="685800" indent="-685800" algn="l">
              <a:spcAft>
                <a:spcPts val="1200"/>
              </a:spcAft>
              <a:buFont typeface="Arial" panose="020B0604020202020204" pitchFamily="34" charset="0"/>
              <a:buChar char="•"/>
            </a:pPr>
            <a:r>
              <a:rPr lang="en-US" b="0" dirty="0">
                <a:solidFill>
                  <a:srgbClr val="374151"/>
                </a:solidFill>
                <a:latin typeface="Söhne"/>
                <a:sym typeface="Montserrat Regular"/>
              </a:rPr>
              <a:t>Value of 0 	</a:t>
            </a:r>
            <a:r>
              <a:rPr lang="en-US" b="0" dirty="0">
                <a:solidFill>
                  <a:srgbClr val="374151"/>
                </a:solidFill>
                <a:latin typeface="Söhne"/>
                <a:sym typeface="Wingdings" panose="05000000000000000000" pitchFamily="2" charset="2"/>
              </a:rPr>
              <a:t></a:t>
            </a:r>
            <a:r>
              <a:rPr lang="en-US" b="0" dirty="0">
                <a:solidFill>
                  <a:srgbClr val="374151"/>
                </a:solidFill>
                <a:latin typeface="Söhne"/>
                <a:sym typeface="Montserrat Regular"/>
              </a:rPr>
              <a:t> no predictive power.</a:t>
            </a:r>
          </a:p>
          <a:p>
            <a:pPr marL="685800" indent="-685800" algn="l">
              <a:spcAft>
                <a:spcPts val="1200"/>
              </a:spcAft>
              <a:buFont typeface="Arial" panose="020B0604020202020204" pitchFamily="34" charset="0"/>
              <a:buChar char="•"/>
            </a:pPr>
            <a:endParaRPr lang="en-US" b="0" dirty="0">
              <a:solidFill>
                <a:srgbClr val="374151"/>
              </a:solidFill>
              <a:latin typeface="Söhne"/>
              <a:sym typeface="Montserrat Regular"/>
            </a:endParaRPr>
          </a:p>
          <a:p>
            <a:pPr marL="685800" indent="-685800" algn="l">
              <a:spcAft>
                <a:spcPts val="1200"/>
              </a:spcAft>
              <a:buFont typeface="Arial" panose="020B0604020202020204" pitchFamily="34" charset="0"/>
              <a:buChar char="•"/>
            </a:pPr>
            <a:r>
              <a:rPr lang="en-US" b="0" dirty="0">
                <a:solidFill>
                  <a:srgbClr val="374151"/>
                </a:solidFill>
                <a:latin typeface="Söhne"/>
                <a:sym typeface="Montserrat Regular"/>
              </a:rPr>
              <a:t>Higher R-Squared values </a:t>
            </a:r>
            <a:r>
              <a:rPr lang="en-US" b="0" dirty="0">
                <a:solidFill>
                  <a:srgbClr val="374151"/>
                </a:solidFill>
                <a:latin typeface="Söhne"/>
                <a:sym typeface="Wingdings" panose="05000000000000000000" pitchFamily="2" charset="2"/>
              </a:rPr>
              <a:t></a:t>
            </a:r>
            <a:r>
              <a:rPr lang="en-US" b="0" dirty="0">
                <a:solidFill>
                  <a:srgbClr val="374151"/>
                </a:solidFill>
                <a:latin typeface="Söhne"/>
                <a:sym typeface="Montserrat Regular"/>
              </a:rPr>
              <a:t> better fit, however very high R-Squared indicates overfitting.</a:t>
            </a:r>
          </a:p>
          <a:p>
            <a:pPr marL="685800" indent="-685800" algn="l">
              <a:spcAft>
                <a:spcPts val="1200"/>
              </a:spcAft>
              <a:buFont typeface="Arial" panose="020B0604020202020204" pitchFamily="34" charset="0"/>
              <a:buChar char="•"/>
            </a:pPr>
            <a:endParaRPr lang="en-US" b="0" dirty="0">
              <a:solidFill>
                <a:srgbClr val="374151"/>
              </a:solidFill>
              <a:latin typeface="Söhne"/>
              <a:sym typeface="Montserrat Regular"/>
            </a:endParaRPr>
          </a:p>
          <a:p>
            <a:pPr marL="685800" indent="-685800" algn="l">
              <a:spcAft>
                <a:spcPts val="1200"/>
              </a:spcAft>
              <a:buFont typeface="Arial" panose="020B0604020202020204" pitchFamily="34" charset="0"/>
              <a:buChar char="•"/>
            </a:pPr>
            <a:r>
              <a:rPr lang="en-US" b="0" dirty="0">
                <a:solidFill>
                  <a:srgbClr val="374151"/>
                </a:solidFill>
                <a:latin typeface="Söhne"/>
                <a:sym typeface="Montserrat Regular"/>
              </a:rPr>
              <a:t>Only interpretable in the context of the data and domain. Low R-Squared could be acceptable in some fields where prediction is difficult.</a:t>
            </a:r>
          </a:p>
          <a:p>
            <a:pPr algn="l">
              <a:spcAft>
                <a:spcPts val="1200"/>
              </a:spcAft>
            </a:pPr>
            <a:endParaRPr lang="en-US" b="0" dirty="0">
              <a:solidFill>
                <a:srgbClr val="374151"/>
              </a:solidFill>
              <a:latin typeface="Söhne"/>
              <a:sym typeface="Montserrat Regular"/>
            </a:endParaRPr>
          </a:p>
          <a:p>
            <a:pPr algn="l">
              <a:spcAft>
                <a:spcPts val="1200"/>
              </a:spcAft>
            </a:pPr>
            <a:r>
              <a:rPr lang="en-US" dirty="0">
                <a:solidFill>
                  <a:srgbClr val="374151"/>
                </a:solidFill>
                <a:latin typeface="Söhne"/>
                <a:sym typeface="Montserrat Regular"/>
              </a:rPr>
              <a:t>Adjusted R-squared:</a:t>
            </a:r>
          </a:p>
          <a:p>
            <a:pPr marL="857250" indent="-857250" algn="l">
              <a:spcAft>
                <a:spcPts val="1200"/>
              </a:spcAft>
              <a:buFont typeface="Arial" panose="020B0604020202020204" pitchFamily="34" charset="0"/>
              <a:buChar char="•"/>
            </a:pPr>
            <a:r>
              <a:rPr lang="en-US" b="0" dirty="0">
                <a:solidFill>
                  <a:srgbClr val="374151"/>
                </a:solidFill>
                <a:latin typeface="Söhne"/>
                <a:sym typeface="Montserrat Regular"/>
              </a:rPr>
              <a:t>Problem to be solved: Many input factors may improve fit, but lead to </a:t>
            </a:r>
            <a:r>
              <a:rPr lang="en-US" b="0" dirty="0" err="1">
                <a:solidFill>
                  <a:srgbClr val="374151"/>
                </a:solidFill>
                <a:latin typeface="Söhne"/>
                <a:sym typeface="Montserrat Regular"/>
              </a:rPr>
              <a:t>multicoliniarity</a:t>
            </a:r>
            <a:r>
              <a:rPr lang="en-US" b="0" dirty="0">
                <a:solidFill>
                  <a:srgbClr val="374151"/>
                </a:solidFill>
                <a:latin typeface="Söhne"/>
                <a:sym typeface="Montserrat Regular"/>
              </a:rPr>
              <a:t>, overfitting etc.</a:t>
            </a:r>
          </a:p>
          <a:p>
            <a:pPr marL="857250" indent="-857250" algn="l">
              <a:spcAft>
                <a:spcPts val="1200"/>
              </a:spcAft>
              <a:buFont typeface="Arial" panose="020B0604020202020204" pitchFamily="34" charset="0"/>
              <a:buChar char="•"/>
            </a:pPr>
            <a:r>
              <a:rPr lang="en-US" b="0" dirty="0">
                <a:solidFill>
                  <a:srgbClr val="374151"/>
                </a:solidFill>
                <a:latin typeface="Söhne"/>
                <a:sym typeface="Montserrat Regular"/>
              </a:rPr>
              <a:t>In order to </a:t>
            </a:r>
            <a:r>
              <a:rPr lang="en-US" b="0" dirty="0" err="1">
                <a:solidFill>
                  <a:srgbClr val="374151"/>
                </a:solidFill>
                <a:latin typeface="Söhne"/>
                <a:sym typeface="Montserrat Regular"/>
              </a:rPr>
              <a:t>incentivate</a:t>
            </a:r>
            <a:r>
              <a:rPr lang="en-US" b="0" dirty="0">
                <a:solidFill>
                  <a:srgbClr val="374151"/>
                </a:solidFill>
                <a:latin typeface="Söhne"/>
                <a:sym typeface="Montserrat Regular"/>
              </a:rPr>
              <a:t> leaner models, number of input factors is punished</a:t>
            </a:r>
          </a:p>
        </p:txBody>
      </p:sp>
    </p:spTree>
    <p:extLst>
      <p:ext uri="{BB962C8B-B14F-4D97-AF65-F5344CB8AC3E}">
        <p14:creationId xmlns:p14="http://schemas.microsoft.com/office/powerpoint/2010/main" val="40896495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A07FEA11-51D7-2248-BBED-7B43200F2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369" y="6235289"/>
            <a:ext cx="29026423" cy="20455948"/>
          </a:xfrm>
          <a:prstGeom prst="rect">
            <a:avLst/>
          </a:prstGeom>
        </p:spPr>
      </p:pic>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31471757"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Statsmodels</a:t>
            </a:r>
            <a:r>
              <a:rPr lang="de-DE" sz="15000" dirty="0">
                <a:solidFill>
                  <a:schemeClr val="tx1"/>
                </a:solidFill>
              </a:rPr>
              <a:t>: Summary </a:t>
            </a:r>
            <a:r>
              <a:rPr lang="de-DE" sz="15000" dirty="0" err="1">
                <a:solidFill>
                  <a:schemeClr val="tx1"/>
                </a:solidFill>
              </a:rPr>
              <a:t>for</a:t>
            </a:r>
            <a:r>
              <a:rPr lang="de-DE" sz="15000" dirty="0">
                <a:solidFill>
                  <a:schemeClr val="tx1"/>
                </a:solidFill>
              </a:rPr>
              <a:t> OLS</a:t>
            </a: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provides a comprehensive summary of the results from fitted OLS model</a:t>
            </a:r>
          </a:p>
        </p:txBody>
      </p:sp>
      <p:sp>
        <p:nvSpPr>
          <p:cNvPr id="9" name="Foliennummernplatzhalter 8">
            <a:extLst>
              <a:ext uri="{FF2B5EF4-FFF2-40B4-BE49-F238E27FC236}">
                <a16:creationId xmlns:a16="http://schemas.microsoft.com/office/drawing/2014/main" id="{6B5154B6-9C73-77A5-D780-D06C71A2DB1F}"/>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77</a:t>
            </a:fld>
            <a:endParaRPr lang="de-DE"/>
          </a:p>
        </p:txBody>
      </p:sp>
      <p:sp>
        <p:nvSpPr>
          <p:cNvPr id="10" name="Textfeld 9">
            <a:extLst>
              <a:ext uri="{FF2B5EF4-FFF2-40B4-BE49-F238E27FC236}">
                <a16:creationId xmlns:a16="http://schemas.microsoft.com/office/drawing/2014/main" id="{5C647E42-796D-695B-99CB-5ABC5EC71823}"/>
              </a:ext>
            </a:extLst>
          </p:cNvPr>
          <p:cNvSpPr txBox="1"/>
          <p:nvPr/>
        </p:nvSpPr>
        <p:spPr>
          <a:xfrm>
            <a:off x="443480" y="7811395"/>
            <a:ext cx="5256193"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dirty="0">
                <a:solidFill>
                  <a:srgbClr val="374151"/>
                </a:solidFill>
                <a:effectLst/>
                <a:latin typeface="Söhne"/>
              </a:rPr>
              <a:t>Model Info</a:t>
            </a:r>
            <a:endParaRPr lang="de-DE" dirty="0"/>
          </a:p>
        </p:txBody>
      </p:sp>
      <p:sp>
        <p:nvSpPr>
          <p:cNvPr id="12" name="Rechteck 11">
            <a:extLst>
              <a:ext uri="{FF2B5EF4-FFF2-40B4-BE49-F238E27FC236}">
                <a16:creationId xmlns:a16="http://schemas.microsoft.com/office/drawing/2014/main" id="{FD6F8D87-F428-601A-32F6-5FFDAA40AFA1}"/>
              </a:ext>
            </a:extLst>
          </p:cNvPr>
          <p:cNvSpPr/>
          <p:nvPr/>
        </p:nvSpPr>
        <p:spPr>
          <a:xfrm>
            <a:off x="7598728" y="7576276"/>
            <a:ext cx="12175172" cy="6748515"/>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14" name="Gerader Verbinder 13">
            <a:extLst>
              <a:ext uri="{FF2B5EF4-FFF2-40B4-BE49-F238E27FC236}">
                <a16:creationId xmlns:a16="http://schemas.microsoft.com/office/drawing/2014/main" id="{B44B4D51-5505-BB2E-F35D-E70E4FA81F97}"/>
              </a:ext>
            </a:extLst>
          </p:cNvPr>
          <p:cNvCxnSpPr>
            <a:cxnSpLocks/>
            <a:stCxn id="12" idx="1"/>
            <a:endCxn id="10" idx="2"/>
          </p:cNvCxnSpPr>
          <p:nvPr/>
        </p:nvCxnSpPr>
        <p:spPr>
          <a:xfrm flipH="1" flipV="1">
            <a:off x="3071577" y="8827058"/>
            <a:ext cx="4527151" cy="2123476"/>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1" name="Textfeld 20">
            <a:extLst>
              <a:ext uri="{FF2B5EF4-FFF2-40B4-BE49-F238E27FC236}">
                <a16:creationId xmlns:a16="http://schemas.microsoft.com/office/drawing/2014/main" id="{CE9E7972-C614-83A6-4DEA-77A162498FD8}"/>
              </a:ext>
            </a:extLst>
          </p:cNvPr>
          <p:cNvSpPr txBox="1"/>
          <p:nvPr/>
        </p:nvSpPr>
        <p:spPr>
          <a:xfrm>
            <a:off x="443480" y="19888711"/>
            <a:ext cx="6758766"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dirty="0">
                <a:solidFill>
                  <a:srgbClr val="374151"/>
                </a:solidFill>
                <a:effectLst/>
                <a:latin typeface="Söhne"/>
              </a:rPr>
              <a:t>Coefficients Table</a:t>
            </a:r>
            <a:endParaRPr lang="de-DE" dirty="0"/>
          </a:p>
        </p:txBody>
      </p:sp>
      <p:sp>
        <p:nvSpPr>
          <p:cNvPr id="22" name="Rechteck 21">
            <a:extLst>
              <a:ext uri="{FF2B5EF4-FFF2-40B4-BE49-F238E27FC236}">
                <a16:creationId xmlns:a16="http://schemas.microsoft.com/office/drawing/2014/main" id="{5190032B-8227-04BE-1702-E4372D9C8BDC}"/>
              </a:ext>
            </a:extLst>
          </p:cNvPr>
          <p:cNvSpPr/>
          <p:nvPr/>
        </p:nvSpPr>
        <p:spPr>
          <a:xfrm>
            <a:off x="7598728" y="15947502"/>
            <a:ext cx="24814208" cy="4691017"/>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23" name="Gerader Verbinder 22">
            <a:extLst>
              <a:ext uri="{FF2B5EF4-FFF2-40B4-BE49-F238E27FC236}">
                <a16:creationId xmlns:a16="http://schemas.microsoft.com/office/drawing/2014/main" id="{F304D633-DB9F-8C3F-9B38-B5AB1C148DAA}"/>
              </a:ext>
            </a:extLst>
          </p:cNvPr>
          <p:cNvCxnSpPr>
            <a:cxnSpLocks/>
            <a:stCxn id="22" idx="1"/>
            <a:endCxn id="21" idx="0"/>
          </p:cNvCxnSpPr>
          <p:nvPr/>
        </p:nvCxnSpPr>
        <p:spPr>
          <a:xfrm flipH="1">
            <a:off x="3822863" y="18293011"/>
            <a:ext cx="3775865" cy="159570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8" name="Rechteck 27">
            <a:extLst>
              <a:ext uri="{FF2B5EF4-FFF2-40B4-BE49-F238E27FC236}">
                <a16:creationId xmlns:a16="http://schemas.microsoft.com/office/drawing/2014/main" id="{10BF5A0B-7C0B-AF27-5C3E-B7F909749776}"/>
              </a:ext>
            </a:extLst>
          </p:cNvPr>
          <p:cNvSpPr/>
          <p:nvPr/>
        </p:nvSpPr>
        <p:spPr>
          <a:xfrm>
            <a:off x="20005832" y="7710864"/>
            <a:ext cx="12465076" cy="5242332"/>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9" name="Textfeld 28">
            <a:extLst>
              <a:ext uri="{FF2B5EF4-FFF2-40B4-BE49-F238E27FC236}">
                <a16:creationId xmlns:a16="http://schemas.microsoft.com/office/drawing/2014/main" id="{7EDA45E4-C8A7-AACE-B02A-BC5C114DA1FF}"/>
              </a:ext>
            </a:extLst>
          </p:cNvPr>
          <p:cNvSpPr txBox="1"/>
          <p:nvPr/>
        </p:nvSpPr>
        <p:spPr>
          <a:xfrm>
            <a:off x="39232824" y="3841758"/>
            <a:ext cx="6037577"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i="0" dirty="0">
                <a:solidFill>
                  <a:srgbClr val="374151"/>
                </a:solidFill>
                <a:effectLst/>
                <a:latin typeface="Söhne"/>
              </a:rPr>
              <a:t>Goodness of fit</a:t>
            </a:r>
            <a:endParaRPr lang="de-DE" dirty="0"/>
          </a:p>
        </p:txBody>
      </p:sp>
      <p:cxnSp>
        <p:nvCxnSpPr>
          <p:cNvPr id="30" name="Gerader Verbinder 29">
            <a:extLst>
              <a:ext uri="{FF2B5EF4-FFF2-40B4-BE49-F238E27FC236}">
                <a16:creationId xmlns:a16="http://schemas.microsoft.com/office/drawing/2014/main" id="{8B939E30-EA40-3A6C-508F-7142A11F85C4}"/>
              </a:ext>
            </a:extLst>
          </p:cNvPr>
          <p:cNvCxnSpPr>
            <a:cxnSpLocks/>
            <a:stCxn id="29" idx="2"/>
            <a:endCxn id="28" idx="0"/>
          </p:cNvCxnSpPr>
          <p:nvPr/>
        </p:nvCxnSpPr>
        <p:spPr>
          <a:xfrm flipH="1">
            <a:off x="26238370" y="4857421"/>
            <a:ext cx="16013243" cy="2853443"/>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6" name="Textfeld 35">
            <a:extLst>
              <a:ext uri="{FF2B5EF4-FFF2-40B4-BE49-F238E27FC236}">
                <a16:creationId xmlns:a16="http://schemas.microsoft.com/office/drawing/2014/main" id="{7821FEEF-7597-FA7C-86A6-67A19B6A7F8E}"/>
              </a:ext>
            </a:extLst>
          </p:cNvPr>
          <p:cNvSpPr txBox="1"/>
          <p:nvPr/>
        </p:nvSpPr>
        <p:spPr>
          <a:xfrm>
            <a:off x="37284281" y="24782809"/>
            <a:ext cx="7434605"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374151"/>
                </a:solidFill>
                <a:latin typeface="Söhne"/>
              </a:rPr>
              <a:t>multicollinearity</a:t>
            </a:r>
            <a:endParaRPr lang="de-DE" dirty="0">
              <a:solidFill>
                <a:srgbClr val="374151"/>
              </a:solidFill>
              <a:latin typeface="Söhne"/>
            </a:endParaRPr>
          </a:p>
        </p:txBody>
      </p:sp>
      <p:sp>
        <p:nvSpPr>
          <p:cNvPr id="38" name="Textfeld 37">
            <a:extLst>
              <a:ext uri="{FF2B5EF4-FFF2-40B4-BE49-F238E27FC236}">
                <a16:creationId xmlns:a16="http://schemas.microsoft.com/office/drawing/2014/main" id="{CFEF250C-14C3-8581-DECA-EED0F98E890C}"/>
              </a:ext>
            </a:extLst>
          </p:cNvPr>
          <p:cNvSpPr txBox="1"/>
          <p:nvPr/>
        </p:nvSpPr>
        <p:spPr>
          <a:xfrm>
            <a:off x="36549792" y="17713694"/>
            <a:ext cx="764699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a:solidFill>
                  <a:srgbClr val="374151"/>
                </a:solidFill>
                <a:latin typeface="Söhne"/>
              </a:defRPr>
            </a:lvl1pPr>
          </a:lstStyle>
          <a:p>
            <a:r>
              <a:rPr lang="en-US" dirty="0"/>
              <a:t>Autocorrelation, </a:t>
            </a:r>
          </a:p>
          <a:p>
            <a:r>
              <a:rPr lang="en-US" dirty="0"/>
              <a:t>e.g. basis of time series</a:t>
            </a:r>
            <a:endParaRPr lang="de-DE" dirty="0"/>
          </a:p>
        </p:txBody>
      </p:sp>
      <p:sp>
        <p:nvSpPr>
          <p:cNvPr id="39" name="Rechteck 38">
            <a:extLst>
              <a:ext uri="{FF2B5EF4-FFF2-40B4-BE49-F238E27FC236}">
                <a16:creationId xmlns:a16="http://schemas.microsoft.com/office/drawing/2014/main" id="{6CFFFA80-28A3-9E98-E0DB-323518B520B5}"/>
              </a:ext>
            </a:extLst>
          </p:cNvPr>
          <p:cNvSpPr/>
          <p:nvPr/>
        </p:nvSpPr>
        <p:spPr>
          <a:xfrm>
            <a:off x="20005832" y="20783465"/>
            <a:ext cx="13170430" cy="861561"/>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40" name="Gerader Verbinder 39">
            <a:extLst>
              <a:ext uri="{FF2B5EF4-FFF2-40B4-BE49-F238E27FC236}">
                <a16:creationId xmlns:a16="http://schemas.microsoft.com/office/drawing/2014/main" id="{8455A800-DCBC-6960-385F-2C3AF4136239}"/>
              </a:ext>
            </a:extLst>
          </p:cNvPr>
          <p:cNvCxnSpPr>
            <a:cxnSpLocks/>
            <a:stCxn id="38" idx="2"/>
            <a:endCxn id="39" idx="3"/>
          </p:cNvCxnSpPr>
          <p:nvPr/>
        </p:nvCxnSpPr>
        <p:spPr>
          <a:xfrm flipH="1">
            <a:off x="33176262" y="19652686"/>
            <a:ext cx="7197026" cy="156156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6" name="Textfeld 45">
            <a:extLst>
              <a:ext uri="{FF2B5EF4-FFF2-40B4-BE49-F238E27FC236}">
                <a16:creationId xmlns:a16="http://schemas.microsoft.com/office/drawing/2014/main" id="{FA7828E4-EA41-004E-D19A-EE66A4CB02A8}"/>
              </a:ext>
            </a:extLst>
          </p:cNvPr>
          <p:cNvSpPr txBox="1"/>
          <p:nvPr/>
        </p:nvSpPr>
        <p:spPr>
          <a:xfrm>
            <a:off x="978917" y="24321145"/>
            <a:ext cx="6223329"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374151"/>
                </a:solidFill>
                <a:latin typeface="Söhne"/>
              </a:rPr>
              <a:t>skewness and kurtosis</a:t>
            </a:r>
            <a:endParaRPr lang="de-DE" dirty="0">
              <a:solidFill>
                <a:srgbClr val="374151"/>
              </a:solidFill>
              <a:latin typeface="Söhne"/>
            </a:endParaRPr>
          </a:p>
        </p:txBody>
      </p:sp>
      <p:sp>
        <p:nvSpPr>
          <p:cNvPr id="47" name="Rechteck 46">
            <a:extLst>
              <a:ext uri="{FF2B5EF4-FFF2-40B4-BE49-F238E27FC236}">
                <a16:creationId xmlns:a16="http://schemas.microsoft.com/office/drawing/2014/main" id="{39B5C705-6B30-7660-0E04-380064A8F28F}"/>
              </a:ext>
            </a:extLst>
          </p:cNvPr>
          <p:cNvSpPr/>
          <p:nvPr/>
        </p:nvSpPr>
        <p:spPr>
          <a:xfrm>
            <a:off x="20005832" y="22216996"/>
            <a:ext cx="13170430" cy="1447882"/>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48" name="Gerader Verbinder 47">
            <a:extLst>
              <a:ext uri="{FF2B5EF4-FFF2-40B4-BE49-F238E27FC236}">
                <a16:creationId xmlns:a16="http://schemas.microsoft.com/office/drawing/2014/main" id="{B90F513D-2A55-8729-11C7-6ED35A9CED8C}"/>
              </a:ext>
            </a:extLst>
          </p:cNvPr>
          <p:cNvCxnSpPr>
            <a:cxnSpLocks/>
            <a:stCxn id="36" idx="0"/>
            <a:endCxn id="47" idx="3"/>
          </p:cNvCxnSpPr>
          <p:nvPr/>
        </p:nvCxnSpPr>
        <p:spPr>
          <a:xfrm flipH="1" flipV="1">
            <a:off x="33176262" y="22940937"/>
            <a:ext cx="7825322" cy="1841872"/>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2" name="Rechteck 51">
            <a:extLst>
              <a:ext uri="{FF2B5EF4-FFF2-40B4-BE49-F238E27FC236}">
                <a16:creationId xmlns:a16="http://schemas.microsoft.com/office/drawing/2014/main" id="{7EB854F4-A0C2-99C8-5FFA-9965180EE8A2}"/>
              </a:ext>
            </a:extLst>
          </p:cNvPr>
          <p:cNvSpPr/>
          <p:nvPr/>
        </p:nvSpPr>
        <p:spPr>
          <a:xfrm>
            <a:off x="7643126" y="20747686"/>
            <a:ext cx="11898307" cy="2917192"/>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54" name="Gerader Verbinder 53">
            <a:extLst>
              <a:ext uri="{FF2B5EF4-FFF2-40B4-BE49-F238E27FC236}">
                <a16:creationId xmlns:a16="http://schemas.microsoft.com/office/drawing/2014/main" id="{60124FCF-1587-6F96-A94B-7F4A6779A66D}"/>
              </a:ext>
            </a:extLst>
          </p:cNvPr>
          <p:cNvCxnSpPr>
            <a:cxnSpLocks/>
            <a:stCxn id="52" idx="2"/>
            <a:endCxn id="46" idx="0"/>
          </p:cNvCxnSpPr>
          <p:nvPr/>
        </p:nvCxnSpPr>
        <p:spPr>
          <a:xfrm flipH="1">
            <a:off x="4090582" y="23664878"/>
            <a:ext cx="9501698" cy="656267"/>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 name="Rechteck 1">
            <a:extLst>
              <a:ext uri="{FF2B5EF4-FFF2-40B4-BE49-F238E27FC236}">
                <a16:creationId xmlns:a16="http://schemas.microsoft.com/office/drawing/2014/main" id="{DF14477F-1D7D-59E9-5B38-70F29BFC4056}"/>
              </a:ext>
            </a:extLst>
          </p:cNvPr>
          <p:cNvSpPr/>
          <p:nvPr/>
        </p:nvSpPr>
        <p:spPr>
          <a:xfrm>
            <a:off x="20117850" y="11207163"/>
            <a:ext cx="22251238" cy="147169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oAutofit/>
          </a:bodyPr>
          <a:lstStyle/>
          <a:p>
            <a:pPr algn="r"/>
            <a:r>
              <a:rPr lang="de-DE" sz="6400" b="0" dirty="0">
                <a:solidFill>
                  <a:schemeClr val="tx1"/>
                </a:solidFill>
                <a:latin typeface="+mn-lt"/>
                <a:ea typeface="+mn-ea"/>
                <a:cs typeface="+mn-cs"/>
                <a:sym typeface="Helvetica Neue Medium"/>
              </a:rPr>
              <a:t>The </a:t>
            </a:r>
            <a:r>
              <a:rPr lang="de-DE" sz="6400" b="0" dirty="0" err="1">
                <a:solidFill>
                  <a:schemeClr val="tx1"/>
                </a:solidFill>
                <a:latin typeface="+mn-lt"/>
                <a:ea typeface="+mn-ea"/>
                <a:cs typeface="+mn-cs"/>
                <a:sym typeface="Helvetica Neue Medium"/>
              </a:rPr>
              <a:t>smaller</a:t>
            </a:r>
            <a:r>
              <a:rPr lang="de-DE" sz="6400" b="0" dirty="0">
                <a:solidFill>
                  <a:schemeClr val="tx1"/>
                </a:solidFill>
                <a:latin typeface="+mn-lt"/>
                <a:ea typeface="+mn-ea"/>
                <a:cs typeface="+mn-cs"/>
                <a:sym typeface="Helvetica Neue Medium"/>
              </a:rPr>
              <a:t> </a:t>
            </a:r>
            <a:r>
              <a:rPr lang="de-DE" sz="6400" b="0" dirty="0" err="1">
                <a:solidFill>
                  <a:schemeClr val="tx1"/>
                </a:solidFill>
                <a:latin typeface="+mn-lt"/>
                <a:ea typeface="+mn-ea"/>
                <a:cs typeface="+mn-cs"/>
                <a:sym typeface="Helvetica Neue Medium"/>
              </a:rPr>
              <a:t>the</a:t>
            </a:r>
            <a:r>
              <a:rPr lang="de-DE" sz="6400" b="0" dirty="0">
                <a:solidFill>
                  <a:schemeClr val="tx1"/>
                </a:solidFill>
                <a:latin typeface="+mn-lt"/>
                <a:ea typeface="+mn-ea"/>
                <a:cs typeface="+mn-cs"/>
                <a:sym typeface="Helvetica Neue Medium"/>
              </a:rPr>
              <a:t> </a:t>
            </a:r>
            <a:r>
              <a:rPr lang="de-DE" sz="6400" b="0" dirty="0" err="1">
                <a:solidFill>
                  <a:schemeClr val="tx1"/>
                </a:solidFill>
                <a:latin typeface="+mn-lt"/>
                <a:ea typeface="+mn-ea"/>
                <a:cs typeface="+mn-cs"/>
                <a:sym typeface="Helvetica Neue Medium"/>
              </a:rPr>
              <a:t>better</a:t>
            </a:r>
            <a:endParaRPr lang="de-DE" sz="6400" b="0" dirty="0">
              <a:solidFill>
                <a:schemeClr val="tx1"/>
              </a:solidFill>
              <a:latin typeface="+mn-lt"/>
              <a:ea typeface="+mn-ea"/>
              <a:cs typeface="+mn-cs"/>
              <a:sym typeface="Helvetica Neue Medium"/>
            </a:endParaRPr>
          </a:p>
        </p:txBody>
      </p:sp>
      <p:sp>
        <p:nvSpPr>
          <p:cNvPr id="13" name="Rechteck 12">
            <a:extLst>
              <a:ext uri="{FF2B5EF4-FFF2-40B4-BE49-F238E27FC236}">
                <a16:creationId xmlns:a16="http://schemas.microsoft.com/office/drawing/2014/main" id="{741A2E06-FD2D-07C9-13F6-C551FD72A443}"/>
              </a:ext>
            </a:extLst>
          </p:cNvPr>
          <p:cNvSpPr/>
          <p:nvPr/>
        </p:nvSpPr>
        <p:spPr>
          <a:xfrm>
            <a:off x="20117850" y="10588265"/>
            <a:ext cx="22251238" cy="666585"/>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oAutofit/>
          </a:bodyPr>
          <a:lstStyle/>
          <a:p>
            <a:pPr algn="r"/>
            <a:r>
              <a:rPr lang="de-DE" sz="4800" b="0" dirty="0">
                <a:solidFill>
                  <a:schemeClr val="tx1"/>
                </a:solidFill>
                <a:latin typeface="+mn-lt"/>
                <a:ea typeface="+mn-ea"/>
                <a:cs typeface="+mn-cs"/>
                <a:sym typeface="Helvetica Neue Medium"/>
              </a:rPr>
              <a:t>The </a:t>
            </a:r>
            <a:r>
              <a:rPr lang="de-DE" sz="4800" b="0" dirty="0" err="1">
                <a:solidFill>
                  <a:schemeClr val="tx1"/>
                </a:solidFill>
                <a:latin typeface="+mn-lt"/>
                <a:ea typeface="+mn-ea"/>
                <a:cs typeface="+mn-cs"/>
                <a:sym typeface="Helvetica Neue Medium"/>
              </a:rPr>
              <a:t>closer</a:t>
            </a:r>
            <a:r>
              <a:rPr lang="de-DE" sz="4800" b="0" dirty="0">
                <a:solidFill>
                  <a:schemeClr val="tx1"/>
                </a:solidFill>
                <a:latin typeface="+mn-lt"/>
                <a:ea typeface="+mn-ea"/>
                <a:cs typeface="+mn-cs"/>
                <a:sym typeface="Helvetica Neue Medium"/>
              </a:rPr>
              <a:t> </a:t>
            </a:r>
            <a:r>
              <a:rPr lang="de-DE" sz="4800" b="0" dirty="0" err="1">
                <a:solidFill>
                  <a:schemeClr val="tx1"/>
                </a:solidFill>
                <a:latin typeface="+mn-lt"/>
                <a:ea typeface="+mn-ea"/>
                <a:cs typeface="+mn-cs"/>
                <a:sym typeface="Helvetica Neue Medium"/>
              </a:rPr>
              <a:t>to</a:t>
            </a:r>
            <a:r>
              <a:rPr lang="de-DE" sz="4800" b="0" dirty="0">
                <a:solidFill>
                  <a:schemeClr val="tx1"/>
                </a:solidFill>
                <a:latin typeface="+mn-lt"/>
                <a:ea typeface="+mn-ea"/>
                <a:cs typeface="+mn-cs"/>
                <a:sym typeface="Helvetica Neue Medium"/>
              </a:rPr>
              <a:t> 0 </a:t>
            </a:r>
            <a:r>
              <a:rPr lang="de-DE" sz="4800" b="0" dirty="0" err="1">
                <a:solidFill>
                  <a:schemeClr val="tx1"/>
                </a:solidFill>
                <a:latin typeface="+mn-lt"/>
                <a:ea typeface="+mn-ea"/>
                <a:cs typeface="+mn-cs"/>
                <a:sym typeface="Helvetica Neue Medium"/>
              </a:rPr>
              <a:t>the</a:t>
            </a:r>
            <a:r>
              <a:rPr lang="de-DE" sz="4800" b="0" dirty="0">
                <a:solidFill>
                  <a:schemeClr val="tx1"/>
                </a:solidFill>
                <a:latin typeface="+mn-lt"/>
                <a:ea typeface="+mn-ea"/>
                <a:cs typeface="+mn-cs"/>
                <a:sym typeface="Helvetica Neue Medium"/>
              </a:rPr>
              <a:t> </a:t>
            </a:r>
            <a:r>
              <a:rPr lang="de-DE" sz="4800" b="0" dirty="0" err="1">
                <a:solidFill>
                  <a:schemeClr val="tx1"/>
                </a:solidFill>
                <a:latin typeface="+mn-lt"/>
                <a:ea typeface="+mn-ea"/>
                <a:cs typeface="+mn-cs"/>
                <a:sym typeface="Helvetica Neue Medium"/>
              </a:rPr>
              <a:t>better</a:t>
            </a:r>
            <a:endParaRPr lang="de-DE" sz="4800" b="0" dirty="0">
              <a:solidFill>
                <a:schemeClr val="tx1"/>
              </a:solidFill>
              <a:latin typeface="+mn-lt"/>
              <a:ea typeface="+mn-ea"/>
              <a:cs typeface="+mn-cs"/>
              <a:sym typeface="Helvetica Neue Medium"/>
            </a:endParaRPr>
          </a:p>
        </p:txBody>
      </p:sp>
      <p:sp>
        <p:nvSpPr>
          <p:cNvPr id="15" name="Rechteck 14">
            <a:extLst>
              <a:ext uri="{FF2B5EF4-FFF2-40B4-BE49-F238E27FC236}">
                <a16:creationId xmlns:a16="http://schemas.microsoft.com/office/drawing/2014/main" id="{8AC46A8D-3F14-FD04-09BF-3AD4A4E4FC12}"/>
              </a:ext>
            </a:extLst>
          </p:cNvPr>
          <p:cNvSpPr/>
          <p:nvPr/>
        </p:nvSpPr>
        <p:spPr>
          <a:xfrm>
            <a:off x="20117850" y="7897115"/>
            <a:ext cx="22251238" cy="1471693"/>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oAutofit/>
          </a:bodyPr>
          <a:lstStyle/>
          <a:p>
            <a:pPr algn="r"/>
            <a:r>
              <a:rPr lang="de-DE" sz="6400" b="0" dirty="0">
                <a:solidFill>
                  <a:schemeClr val="tx1"/>
                </a:solidFill>
                <a:latin typeface="+mn-lt"/>
                <a:ea typeface="+mn-ea"/>
                <a:cs typeface="+mn-cs"/>
                <a:sym typeface="Helvetica Neue Medium"/>
              </a:rPr>
              <a:t>The </a:t>
            </a:r>
            <a:r>
              <a:rPr lang="de-DE" sz="6400" b="0" dirty="0" err="1">
                <a:solidFill>
                  <a:schemeClr val="tx1"/>
                </a:solidFill>
                <a:latin typeface="+mn-lt"/>
                <a:ea typeface="+mn-ea"/>
                <a:cs typeface="+mn-cs"/>
                <a:sym typeface="Helvetica Neue Medium"/>
              </a:rPr>
              <a:t>closer</a:t>
            </a:r>
            <a:r>
              <a:rPr lang="de-DE" sz="6400" b="0" dirty="0">
                <a:solidFill>
                  <a:schemeClr val="tx1"/>
                </a:solidFill>
                <a:latin typeface="+mn-lt"/>
                <a:ea typeface="+mn-ea"/>
                <a:cs typeface="+mn-cs"/>
                <a:sym typeface="Helvetica Neue Medium"/>
              </a:rPr>
              <a:t> </a:t>
            </a:r>
            <a:r>
              <a:rPr lang="de-DE" sz="6400" b="0" dirty="0" err="1">
                <a:solidFill>
                  <a:schemeClr val="tx1"/>
                </a:solidFill>
                <a:latin typeface="+mn-lt"/>
                <a:ea typeface="+mn-ea"/>
                <a:cs typeface="+mn-cs"/>
                <a:sym typeface="Helvetica Neue Medium"/>
              </a:rPr>
              <a:t>to</a:t>
            </a:r>
            <a:r>
              <a:rPr lang="de-DE" sz="6400" b="0" dirty="0">
                <a:solidFill>
                  <a:schemeClr val="tx1"/>
                </a:solidFill>
                <a:latin typeface="+mn-lt"/>
                <a:ea typeface="+mn-ea"/>
                <a:cs typeface="+mn-cs"/>
                <a:sym typeface="Helvetica Neue Medium"/>
              </a:rPr>
              <a:t> 1 </a:t>
            </a:r>
            <a:r>
              <a:rPr lang="de-DE" sz="6400" b="0" dirty="0" err="1">
                <a:solidFill>
                  <a:schemeClr val="tx1"/>
                </a:solidFill>
                <a:latin typeface="+mn-lt"/>
                <a:ea typeface="+mn-ea"/>
                <a:cs typeface="+mn-cs"/>
                <a:sym typeface="Helvetica Neue Medium"/>
              </a:rPr>
              <a:t>the</a:t>
            </a:r>
            <a:r>
              <a:rPr lang="de-DE" sz="6400" b="0" dirty="0">
                <a:solidFill>
                  <a:schemeClr val="tx1"/>
                </a:solidFill>
                <a:latin typeface="+mn-lt"/>
                <a:ea typeface="+mn-ea"/>
                <a:cs typeface="+mn-cs"/>
                <a:sym typeface="Helvetica Neue Medium"/>
              </a:rPr>
              <a:t> </a:t>
            </a:r>
            <a:r>
              <a:rPr lang="de-DE" sz="6400" b="0" dirty="0" err="1">
                <a:solidFill>
                  <a:schemeClr val="tx1"/>
                </a:solidFill>
                <a:latin typeface="+mn-lt"/>
                <a:ea typeface="+mn-ea"/>
                <a:cs typeface="+mn-cs"/>
                <a:sym typeface="Helvetica Neue Medium"/>
              </a:rPr>
              <a:t>better</a:t>
            </a:r>
            <a:endParaRPr lang="de-DE" sz="6400" b="0" dirty="0">
              <a:solidFill>
                <a:schemeClr val="tx1"/>
              </a:solidFill>
              <a:latin typeface="+mn-lt"/>
              <a:ea typeface="+mn-ea"/>
              <a:cs typeface="+mn-cs"/>
              <a:sym typeface="Helvetica Neue Medium"/>
            </a:endParaRPr>
          </a:p>
        </p:txBody>
      </p:sp>
      <p:sp>
        <p:nvSpPr>
          <p:cNvPr id="16" name="Rechteck 15">
            <a:extLst>
              <a:ext uri="{FF2B5EF4-FFF2-40B4-BE49-F238E27FC236}">
                <a16:creationId xmlns:a16="http://schemas.microsoft.com/office/drawing/2014/main" id="{54D53AAF-F8F5-EB0F-E738-FD3D2B984735}"/>
              </a:ext>
            </a:extLst>
          </p:cNvPr>
          <p:cNvSpPr/>
          <p:nvPr/>
        </p:nvSpPr>
        <p:spPr>
          <a:xfrm>
            <a:off x="20117850" y="9379360"/>
            <a:ext cx="22251238" cy="1208905"/>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oAutofit/>
          </a:bodyPr>
          <a:lstStyle/>
          <a:p>
            <a:pPr algn="r"/>
            <a:r>
              <a:rPr lang="de-DE" sz="6400" b="0" dirty="0">
                <a:solidFill>
                  <a:schemeClr val="tx1"/>
                </a:solidFill>
                <a:latin typeface="+mn-lt"/>
                <a:ea typeface="+mn-ea"/>
                <a:cs typeface="+mn-cs"/>
                <a:sym typeface="Helvetica Neue Medium"/>
              </a:rPr>
              <a:t>The </a:t>
            </a:r>
            <a:r>
              <a:rPr lang="de-DE" sz="6400" b="0" dirty="0" err="1">
                <a:solidFill>
                  <a:schemeClr val="tx1"/>
                </a:solidFill>
                <a:latin typeface="+mn-lt"/>
                <a:ea typeface="+mn-ea"/>
                <a:cs typeface="+mn-cs"/>
                <a:sym typeface="Helvetica Neue Medium"/>
              </a:rPr>
              <a:t>smaller</a:t>
            </a:r>
            <a:r>
              <a:rPr lang="de-DE" sz="6400" b="0" dirty="0">
                <a:solidFill>
                  <a:schemeClr val="tx1"/>
                </a:solidFill>
                <a:latin typeface="+mn-lt"/>
                <a:ea typeface="+mn-ea"/>
                <a:cs typeface="+mn-cs"/>
                <a:sym typeface="Helvetica Neue Medium"/>
              </a:rPr>
              <a:t> </a:t>
            </a:r>
            <a:r>
              <a:rPr lang="de-DE" sz="6400" b="0" dirty="0" err="1">
                <a:solidFill>
                  <a:schemeClr val="tx1"/>
                </a:solidFill>
                <a:latin typeface="+mn-lt"/>
                <a:ea typeface="+mn-ea"/>
                <a:cs typeface="+mn-cs"/>
                <a:sym typeface="Helvetica Neue Medium"/>
              </a:rPr>
              <a:t>the</a:t>
            </a:r>
            <a:r>
              <a:rPr lang="de-DE" sz="6400" b="0" dirty="0">
                <a:solidFill>
                  <a:schemeClr val="tx1"/>
                </a:solidFill>
                <a:latin typeface="+mn-lt"/>
                <a:ea typeface="+mn-ea"/>
                <a:cs typeface="+mn-cs"/>
                <a:sym typeface="Helvetica Neue Medium"/>
              </a:rPr>
              <a:t> </a:t>
            </a:r>
            <a:r>
              <a:rPr lang="de-DE" sz="6400" b="0" dirty="0" err="1">
                <a:solidFill>
                  <a:schemeClr val="tx1"/>
                </a:solidFill>
                <a:latin typeface="+mn-lt"/>
                <a:ea typeface="+mn-ea"/>
                <a:cs typeface="+mn-cs"/>
                <a:sym typeface="Helvetica Neue Medium"/>
              </a:rPr>
              <a:t>better</a:t>
            </a:r>
            <a:endParaRPr lang="de-DE" sz="6400" b="0" dirty="0">
              <a:solidFill>
                <a:schemeClr val="tx1"/>
              </a:solidFill>
              <a:latin typeface="+mn-lt"/>
              <a:ea typeface="+mn-ea"/>
              <a:cs typeface="+mn-cs"/>
              <a:sym typeface="Helvetica Neue Medium"/>
            </a:endParaRPr>
          </a:p>
        </p:txBody>
      </p:sp>
    </p:spTree>
    <p:extLst>
      <p:ext uri="{BB962C8B-B14F-4D97-AF65-F5344CB8AC3E}">
        <p14:creationId xmlns:p14="http://schemas.microsoft.com/office/powerpoint/2010/main" val="186916751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FE47F67-38FD-0FAC-6880-A104CE70D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4094" y="8292181"/>
            <a:ext cx="29057536" cy="4455161"/>
          </a:xfrm>
          <a:prstGeom prst="rect">
            <a:avLst/>
          </a:prstGeom>
          <a:ln w="25400">
            <a:solidFill>
              <a:schemeClr val="tx2"/>
            </a:solidFill>
          </a:ln>
        </p:spPr>
      </p:pic>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43340391"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Statsmodels</a:t>
            </a:r>
            <a:r>
              <a:rPr lang="de-DE" sz="15000" dirty="0">
                <a:solidFill>
                  <a:schemeClr val="tx1"/>
                </a:solidFill>
              </a:rPr>
              <a:t>: Summary – </a:t>
            </a:r>
            <a:r>
              <a:rPr lang="de-DE" sz="15000" dirty="0" err="1">
                <a:solidFill>
                  <a:schemeClr val="tx1"/>
                </a:solidFill>
              </a:rPr>
              <a:t>Coefficients</a:t>
            </a:r>
            <a:r>
              <a:rPr lang="de-DE" sz="15000" dirty="0">
                <a:solidFill>
                  <a:schemeClr val="tx1"/>
                </a:solidFill>
              </a:rPr>
              <a:t> </a:t>
            </a:r>
            <a:r>
              <a:rPr lang="de-DE" sz="15000" dirty="0" err="1">
                <a:solidFill>
                  <a:schemeClr val="tx1"/>
                </a:solidFill>
              </a:rPr>
              <a:t>table</a:t>
            </a:r>
            <a:endParaRPr lang="de-DE" sz="15000" dirty="0">
              <a:solidFill>
                <a:schemeClr val="tx1"/>
              </a:solidFill>
            </a:endParaRP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provides detailed information about each parameter in the model</a:t>
            </a:r>
          </a:p>
        </p:txBody>
      </p:sp>
      <p:sp>
        <p:nvSpPr>
          <p:cNvPr id="9" name="Foliennummernplatzhalter 8">
            <a:extLst>
              <a:ext uri="{FF2B5EF4-FFF2-40B4-BE49-F238E27FC236}">
                <a16:creationId xmlns:a16="http://schemas.microsoft.com/office/drawing/2014/main" id="{6B5154B6-9C73-77A5-D780-D06C71A2DB1F}"/>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78</a:t>
            </a:fld>
            <a:endParaRPr lang="de-DE" dirty="0"/>
          </a:p>
        </p:txBody>
      </p:sp>
      <p:sp>
        <p:nvSpPr>
          <p:cNvPr id="22" name="Rechteck 21">
            <a:extLst>
              <a:ext uri="{FF2B5EF4-FFF2-40B4-BE49-F238E27FC236}">
                <a16:creationId xmlns:a16="http://schemas.microsoft.com/office/drawing/2014/main" id="{5190032B-8227-04BE-1702-E4372D9C8BDC}"/>
              </a:ext>
            </a:extLst>
          </p:cNvPr>
          <p:cNvSpPr/>
          <p:nvPr/>
        </p:nvSpPr>
        <p:spPr>
          <a:xfrm>
            <a:off x="14441873" y="8583994"/>
            <a:ext cx="3041455" cy="3851846"/>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23" name="Gerader Verbinder 22">
            <a:extLst>
              <a:ext uri="{FF2B5EF4-FFF2-40B4-BE49-F238E27FC236}">
                <a16:creationId xmlns:a16="http://schemas.microsoft.com/office/drawing/2014/main" id="{F304D633-DB9F-8C3F-9B38-B5AB1C148DAA}"/>
              </a:ext>
            </a:extLst>
          </p:cNvPr>
          <p:cNvCxnSpPr>
            <a:cxnSpLocks/>
            <a:stCxn id="22" idx="2"/>
            <a:endCxn id="15" idx="0"/>
          </p:cNvCxnSpPr>
          <p:nvPr/>
        </p:nvCxnSpPr>
        <p:spPr>
          <a:xfrm flipH="1">
            <a:off x="10041540" y="12435840"/>
            <a:ext cx="5921061" cy="1681277"/>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9" name="Rechteck 38">
            <a:extLst>
              <a:ext uri="{FF2B5EF4-FFF2-40B4-BE49-F238E27FC236}">
                <a16:creationId xmlns:a16="http://schemas.microsoft.com/office/drawing/2014/main" id="{6CFFFA80-28A3-9E98-E0DB-323518B520B5}"/>
              </a:ext>
            </a:extLst>
          </p:cNvPr>
          <p:cNvSpPr/>
          <p:nvPr/>
        </p:nvSpPr>
        <p:spPr>
          <a:xfrm>
            <a:off x="21711306" y="8583994"/>
            <a:ext cx="3854892" cy="3851846"/>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40" name="Gerader Verbinder 39">
            <a:extLst>
              <a:ext uri="{FF2B5EF4-FFF2-40B4-BE49-F238E27FC236}">
                <a16:creationId xmlns:a16="http://schemas.microsoft.com/office/drawing/2014/main" id="{8455A800-DCBC-6960-385F-2C3AF4136239}"/>
              </a:ext>
            </a:extLst>
          </p:cNvPr>
          <p:cNvCxnSpPr>
            <a:cxnSpLocks/>
            <a:stCxn id="41" idx="0"/>
            <a:endCxn id="39" idx="2"/>
          </p:cNvCxnSpPr>
          <p:nvPr/>
        </p:nvCxnSpPr>
        <p:spPr>
          <a:xfrm flipV="1">
            <a:off x="23602862" y="12435840"/>
            <a:ext cx="35890" cy="1997285"/>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6" name="Textfeld 45">
            <a:extLst>
              <a:ext uri="{FF2B5EF4-FFF2-40B4-BE49-F238E27FC236}">
                <a16:creationId xmlns:a16="http://schemas.microsoft.com/office/drawing/2014/main" id="{FA7828E4-EA41-004E-D19A-EE66A4CB02A8}"/>
              </a:ext>
            </a:extLst>
          </p:cNvPr>
          <p:cNvSpPr txBox="1"/>
          <p:nvPr/>
        </p:nvSpPr>
        <p:spPr>
          <a:xfrm>
            <a:off x="7716386" y="18157391"/>
            <a:ext cx="11103939" cy="56323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buFont typeface="+mj-lt"/>
              <a:buAutoNum type="arabicPeriod"/>
            </a:pPr>
            <a:r>
              <a:rPr lang="en-US" b="1" i="0" dirty="0">
                <a:solidFill>
                  <a:srgbClr val="374151"/>
                </a:solidFill>
                <a:effectLst/>
                <a:latin typeface="Söhne"/>
              </a:rPr>
              <a:t>std err</a:t>
            </a:r>
            <a:r>
              <a:rPr lang="en-US" b="0" i="0" dirty="0">
                <a:solidFill>
                  <a:srgbClr val="374151"/>
                </a:solidFill>
                <a:effectLst/>
                <a:latin typeface="Söhne"/>
              </a:rPr>
              <a:t>: </a:t>
            </a:r>
            <a:endParaRPr lang="en-US" b="0" dirty="0">
              <a:solidFill>
                <a:srgbClr val="374151"/>
              </a:solidFill>
              <a:latin typeface="Söhne"/>
            </a:endParaRPr>
          </a:p>
          <a:p>
            <a:pPr marL="857250" indent="-857250" algn="l">
              <a:buFont typeface="Arial" panose="020B0604020202020204" pitchFamily="34" charset="0"/>
              <a:buChar char="•"/>
            </a:pPr>
            <a:r>
              <a:rPr lang="en-US" b="0" i="0" dirty="0">
                <a:solidFill>
                  <a:srgbClr val="374151"/>
                </a:solidFill>
                <a:effectLst/>
                <a:latin typeface="Söhne"/>
              </a:rPr>
              <a:t>Standard error of the estimate of the coefficient </a:t>
            </a:r>
            <a:endParaRPr lang="en-US" b="0" dirty="0">
              <a:solidFill>
                <a:srgbClr val="374151"/>
              </a:solidFill>
              <a:latin typeface="Söhne"/>
            </a:endParaRPr>
          </a:p>
          <a:p>
            <a:pPr marL="857250" indent="-857250" algn="l">
              <a:buFont typeface="Arial" panose="020B0604020202020204" pitchFamily="34" charset="0"/>
              <a:buChar char="•"/>
            </a:pPr>
            <a:r>
              <a:rPr lang="en-US" b="0" dirty="0">
                <a:solidFill>
                  <a:srgbClr val="374151"/>
                </a:solidFill>
                <a:latin typeface="Söhne"/>
              </a:rPr>
              <a:t>not standard deviation! </a:t>
            </a:r>
          </a:p>
          <a:p>
            <a:pPr marL="857250" indent="-857250" algn="l">
              <a:buFont typeface="Arial" panose="020B0604020202020204" pitchFamily="34" charset="0"/>
              <a:buChar char="•"/>
            </a:pPr>
            <a:r>
              <a:rPr lang="en-US" b="0" i="0" dirty="0">
                <a:solidFill>
                  <a:srgbClr val="374151"/>
                </a:solidFill>
                <a:effectLst/>
                <a:latin typeface="Söhne"/>
              </a:rPr>
              <a:t>Smaller values indicate a more precise estimate.</a:t>
            </a:r>
          </a:p>
        </p:txBody>
      </p:sp>
      <p:sp>
        <p:nvSpPr>
          <p:cNvPr id="47" name="Rechteck 46">
            <a:extLst>
              <a:ext uri="{FF2B5EF4-FFF2-40B4-BE49-F238E27FC236}">
                <a16:creationId xmlns:a16="http://schemas.microsoft.com/office/drawing/2014/main" id="{39B5C705-6B30-7660-0E04-380064A8F28F}"/>
              </a:ext>
            </a:extLst>
          </p:cNvPr>
          <p:cNvSpPr/>
          <p:nvPr/>
        </p:nvSpPr>
        <p:spPr>
          <a:xfrm>
            <a:off x="25968605" y="8583994"/>
            <a:ext cx="3405111" cy="3851846"/>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48" name="Gerader Verbinder 47">
            <a:extLst>
              <a:ext uri="{FF2B5EF4-FFF2-40B4-BE49-F238E27FC236}">
                <a16:creationId xmlns:a16="http://schemas.microsoft.com/office/drawing/2014/main" id="{B90F513D-2A55-8729-11C7-6ED35A9CED8C}"/>
              </a:ext>
            </a:extLst>
          </p:cNvPr>
          <p:cNvCxnSpPr>
            <a:cxnSpLocks/>
            <a:stCxn id="58" idx="0"/>
            <a:endCxn id="47" idx="2"/>
          </p:cNvCxnSpPr>
          <p:nvPr/>
        </p:nvCxnSpPr>
        <p:spPr>
          <a:xfrm flipH="1" flipV="1">
            <a:off x="27671161" y="12435840"/>
            <a:ext cx="4818427" cy="917573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52" name="Rechteck 51">
            <a:extLst>
              <a:ext uri="{FF2B5EF4-FFF2-40B4-BE49-F238E27FC236}">
                <a16:creationId xmlns:a16="http://schemas.microsoft.com/office/drawing/2014/main" id="{7EB854F4-A0C2-99C8-5FFA-9965180EE8A2}"/>
              </a:ext>
            </a:extLst>
          </p:cNvPr>
          <p:cNvSpPr/>
          <p:nvPr/>
        </p:nvSpPr>
        <p:spPr>
          <a:xfrm>
            <a:off x="17724948" y="8583994"/>
            <a:ext cx="3854892" cy="3851846"/>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54" name="Gerader Verbinder 53">
            <a:extLst>
              <a:ext uri="{FF2B5EF4-FFF2-40B4-BE49-F238E27FC236}">
                <a16:creationId xmlns:a16="http://schemas.microsoft.com/office/drawing/2014/main" id="{60124FCF-1587-6F96-A94B-7F4A6779A66D}"/>
              </a:ext>
            </a:extLst>
          </p:cNvPr>
          <p:cNvCxnSpPr>
            <a:cxnSpLocks/>
            <a:stCxn id="52" idx="2"/>
            <a:endCxn id="46" idx="0"/>
          </p:cNvCxnSpPr>
          <p:nvPr/>
        </p:nvCxnSpPr>
        <p:spPr>
          <a:xfrm flipH="1">
            <a:off x="13268356" y="12435840"/>
            <a:ext cx="6384038" cy="5721551"/>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8" name="Textfeld 7">
            <a:extLst>
              <a:ext uri="{FF2B5EF4-FFF2-40B4-BE49-F238E27FC236}">
                <a16:creationId xmlns:a16="http://schemas.microsoft.com/office/drawing/2014/main" id="{13E25389-9477-F4AF-611A-066275BE48B7}"/>
              </a:ext>
            </a:extLst>
          </p:cNvPr>
          <p:cNvSpPr txBox="1"/>
          <p:nvPr/>
        </p:nvSpPr>
        <p:spPr>
          <a:xfrm>
            <a:off x="32656314" y="14905304"/>
            <a:ext cx="15031326" cy="470898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0" dirty="0">
                <a:solidFill>
                  <a:srgbClr val="374151"/>
                </a:solidFill>
                <a:effectLst/>
                <a:latin typeface="Söhne"/>
              </a:rPr>
              <a:t>[0.025 0.975]</a:t>
            </a:r>
            <a:endParaRPr lang="en-US" b="0" dirty="0">
              <a:solidFill>
                <a:srgbClr val="374151"/>
              </a:solidFill>
              <a:latin typeface="Söhne"/>
            </a:endParaRPr>
          </a:p>
          <a:p>
            <a:pPr marL="857250" indent="-857250" algn="l">
              <a:buFont typeface="Arial" panose="020B0604020202020204" pitchFamily="34" charset="0"/>
              <a:buChar char="•"/>
            </a:pPr>
            <a:r>
              <a:rPr lang="en-US" b="0" i="0" dirty="0">
                <a:solidFill>
                  <a:srgbClr val="374151"/>
                </a:solidFill>
                <a:effectLst/>
                <a:latin typeface="Söhne"/>
              </a:rPr>
              <a:t>95% confidence intervals for the coefficient. </a:t>
            </a:r>
          </a:p>
          <a:p>
            <a:pPr marL="857250" indent="-857250" algn="l">
              <a:buFont typeface="Arial" panose="020B0604020202020204" pitchFamily="34" charset="0"/>
              <a:buChar char="•"/>
            </a:pPr>
            <a:r>
              <a:rPr lang="en-US" b="0" i="0" dirty="0">
                <a:solidFill>
                  <a:srgbClr val="374151"/>
                </a:solidFill>
                <a:effectLst/>
                <a:latin typeface="Söhne"/>
              </a:rPr>
              <a:t>If zero is not in this interval, that suggests the variable is a significant predictor at the 0.05 level.</a:t>
            </a:r>
          </a:p>
        </p:txBody>
      </p:sp>
      <p:sp>
        <p:nvSpPr>
          <p:cNvPr id="15" name="Textfeld 14">
            <a:extLst>
              <a:ext uri="{FF2B5EF4-FFF2-40B4-BE49-F238E27FC236}">
                <a16:creationId xmlns:a16="http://schemas.microsoft.com/office/drawing/2014/main" id="{3A478B4C-57EC-9B14-F160-826A65978FC2}"/>
              </a:ext>
            </a:extLst>
          </p:cNvPr>
          <p:cNvSpPr txBox="1"/>
          <p:nvPr/>
        </p:nvSpPr>
        <p:spPr>
          <a:xfrm>
            <a:off x="4721385" y="14117117"/>
            <a:ext cx="10640310"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0" dirty="0" err="1">
                <a:solidFill>
                  <a:srgbClr val="374151"/>
                </a:solidFill>
                <a:effectLst/>
                <a:latin typeface="Söhne"/>
              </a:rPr>
              <a:t>coef</a:t>
            </a:r>
            <a:r>
              <a:rPr lang="en-US" b="0" i="0" dirty="0">
                <a:solidFill>
                  <a:srgbClr val="374151"/>
                </a:solidFill>
                <a:effectLst/>
                <a:latin typeface="Söhne"/>
              </a:rPr>
              <a:t>: </a:t>
            </a:r>
          </a:p>
          <a:p>
            <a:pPr marL="857250" indent="-857250" algn="l">
              <a:buFont typeface="Arial" panose="020B0604020202020204" pitchFamily="34" charset="0"/>
              <a:buChar char="•"/>
            </a:pPr>
            <a:r>
              <a:rPr lang="en-US" b="0" i="0" dirty="0">
                <a:solidFill>
                  <a:srgbClr val="374151"/>
                </a:solidFill>
                <a:effectLst/>
                <a:latin typeface="Söhne"/>
              </a:rPr>
              <a:t>Estimates of the parameters</a:t>
            </a:r>
            <a:endParaRPr lang="en-US" b="0" dirty="0">
              <a:solidFill>
                <a:srgbClr val="374151"/>
              </a:solidFill>
              <a:latin typeface="Söhne"/>
            </a:endParaRPr>
          </a:p>
        </p:txBody>
      </p:sp>
      <p:sp>
        <p:nvSpPr>
          <p:cNvPr id="41" name="Textfeld 40">
            <a:extLst>
              <a:ext uri="{FF2B5EF4-FFF2-40B4-BE49-F238E27FC236}">
                <a16:creationId xmlns:a16="http://schemas.microsoft.com/office/drawing/2014/main" id="{F50C294F-EB1B-A180-9F35-9A58E6382EC6}"/>
              </a:ext>
            </a:extLst>
          </p:cNvPr>
          <p:cNvSpPr txBox="1"/>
          <p:nvPr/>
        </p:nvSpPr>
        <p:spPr>
          <a:xfrm>
            <a:off x="18581818" y="14433125"/>
            <a:ext cx="10042087" cy="470898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0" dirty="0">
                <a:solidFill>
                  <a:srgbClr val="374151"/>
                </a:solidFill>
                <a:effectLst/>
                <a:latin typeface="Söhne"/>
              </a:rPr>
              <a:t>t</a:t>
            </a:r>
            <a:r>
              <a:rPr lang="en-US" b="0" i="0" dirty="0">
                <a:solidFill>
                  <a:srgbClr val="374151"/>
                </a:solidFill>
                <a:effectLst/>
                <a:latin typeface="Söhne"/>
              </a:rPr>
              <a:t>: </a:t>
            </a:r>
            <a:endParaRPr lang="en-US" b="0" dirty="0">
              <a:solidFill>
                <a:srgbClr val="374151"/>
              </a:solidFill>
              <a:latin typeface="Söhne"/>
            </a:endParaRPr>
          </a:p>
          <a:p>
            <a:pPr marL="857250" indent="-857250" algn="l">
              <a:buFont typeface="Arial" panose="020B0604020202020204" pitchFamily="34" charset="0"/>
              <a:buChar char="•"/>
            </a:pPr>
            <a:r>
              <a:rPr lang="en-US" b="0" i="0" dirty="0">
                <a:solidFill>
                  <a:srgbClr val="374151"/>
                </a:solidFill>
                <a:effectLst/>
                <a:latin typeface="Söhne"/>
              </a:rPr>
              <a:t>t-statistic value</a:t>
            </a:r>
            <a:endParaRPr lang="en-US" b="0" dirty="0">
              <a:solidFill>
                <a:srgbClr val="374151"/>
              </a:solidFill>
              <a:latin typeface="Söhne"/>
            </a:endParaRPr>
          </a:p>
          <a:p>
            <a:pPr marL="857250" indent="-857250" algn="l">
              <a:buFont typeface="Arial" panose="020B0604020202020204" pitchFamily="34" charset="0"/>
              <a:buChar char="•"/>
            </a:pPr>
            <a:r>
              <a:rPr lang="en-US" b="0" i="0" dirty="0">
                <a:solidFill>
                  <a:srgbClr val="374151"/>
                </a:solidFill>
                <a:effectLst/>
                <a:latin typeface="Söhne"/>
              </a:rPr>
              <a:t>Ratio: coefficient </a:t>
            </a:r>
            <a:r>
              <a:rPr lang="en-US" b="0" dirty="0">
                <a:solidFill>
                  <a:srgbClr val="374151"/>
                </a:solidFill>
                <a:latin typeface="Söhne"/>
              </a:rPr>
              <a:t>/ </a:t>
            </a:r>
            <a:r>
              <a:rPr lang="en-US" b="0" i="0" dirty="0">
                <a:solidFill>
                  <a:srgbClr val="374151"/>
                </a:solidFill>
                <a:effectLst/>
                <a:latin typeface="Söhne"/>
              </a:rPr>
              <a:t>std. err</a:t>
            </a:r>
            <a:endParaRPr lang="en-US" b="0" dirty="0">
              <a:solidFill>
                <a:srgbClr val="374151"/>
              </a:solidFill>
              <a:latin typeface="Söhne"/>
            </a:endParaRPr>
          </a:p>
          <a:p>
            <a:pPr marL="857250" indent="-857250" algn="l">
              <a:buFont typeface="Arial" panose="020B0604020202020204" pitchFamily="34" charset="0"/>
              <a:buChar char="•"/>
            </a:pPr>
            <a:r>
              <a:rPr lang="en-US" b="0" i="0" dirty="0">
                <a:solidFill>
                  <a:srgbClr val="374151"/>
                </a:solidFill>
                <a:effectLst/>
                <a:latin typeface="Söhne"/>
              </a:rPr>
              <a:t>measure of how statistically significant the coefficient is.</a:t>
            </a:r>
          </a:p>
        </p:txBody>
      </p:sp>
      <p:sp>
        <p:nvSpPr>
          <p:cNvPr id="58" name="Textfeld 57">
            <a:extLst>
              <a:ext uri="{FF2B5EF4-FFF2-40B4-BE49-F238E27FC236}">
                <a16:creationId xmlns:a16="http://schemas.microsoft.com/office/drawing/2014/main" id="{95C853F3-E01F-BFCA-6D2C-11C1D700D630}"/>
              </a:ext>
            </a:extLst>
          </p:cNvPr>
          <p:cNvSpPr txBox="1"/>
          <p:nvPr/>
        </p:nvSpPr>
        <p:spPr>
          <a:xfrm>
            <a:off x="23638752" y="21611570"/>
            <a:ext cx="17701672" cy="470898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0" dirty="0">
                <a:solidFill>
                  <a:srgbClr val="374151"/>
                </a:solidFill>
                <a:effectLst/>
                <a:latin typeface="Söhne"/>
              </a:rPr>
              <a:t>P&gt;|t|</a:t>
            </a:r>
            <a:r>
              <a:rPr lang="en-US" b="0" i="0" dirty="0">
                <a:solidFill>
                  <a:srgbClr val="374151"/>
                </a:solidFill>
                <a:effectLst/>
                <a:latin typeface="Söhne"/>
              </a:rPr>
              <a:t>: </a:t>
            </a:r>
            <a:endParaRPr lang="en-US" b="0" dirty="0">
              <a:solidFill>
                <a:srgbClr val="374151"/>
              </a:solidFill>
              <a:latin typeface="Söhne"/>
            </a:endParaRPr>
          </a:p>
          <a:p>
            <a:pPr marL="857250" indent="-857250" algn="l">
              <a:buFont typeface="Arial" panose="020B0604020202020204" pitchFamily="34" charset="0"/>
              <a:buChar char="•"/>
            </a:pPr>
            <a:r>
              <a:rPr lang="en-US" b="0" i="0" dirty="0">
                <a:solidFill>
                  <a:srgbClr val="374151"/>
                </a:solidFill>
                <a:effectLst/>
                <a:latin typeface="Söhne"/>
              </a:rPr>
              <a:t>p-value associated with the t-statistic.</a:t>
            </a:r>
          </a:p>
          <a:p>
            <a:pPr marL="857250" indent="-857250" algn="l">
              <a:buFont typeface="Arial" panose="020B0604020202020204" pitchFamily="34" charset="0"/>
              <a:buChar char="•"/>
            </a:pPr>
            <a:r>
              <a:rPr lang="en-US" b="0" dirty="0">
                <a:solidFill>
                  <a:srgbClr val="374151"/>
                </a:solidFill>
                <a:latin typeface="Söhne"/>
              </a:rPr>
              <a:t>S</a:t>
            </a:r>
            <a:r>
              <a:rPr lang="en-US" b="0" i="0" dirty="0">
                <a:solidFill>
                  <a:srgbClr val="374151"/>
                </a:solidFill>
                <a:effectLst/>
                <a:latin typeface="Söhne"/>
              </a:rPr>
              <a:t>maller p-value (&lt;0.05, traditionally) suggests that null hypothesis can be rejected, i.e. independent variable </a:t>
            </a:r>
            <a:r>
              <a:rPr lang="en-US" i="0" dirty="0">
                <a:solidFill>
                  <a:srgbClr val="374151"/>
                </a:solidFill>
                <a:effectLst/>
                <a:latin typeface="Söhne"/>
              </a:rPr>
              <a:t>is a significant predictor </a:t>
            </a:r>
            <a:r>
              <a:rPr lang="en-US" b="0" i="0" dirty="0">
                <a:solidFill>
                  <a:srgbClr val="374151"/>
                </a:solidFill>
                <a:effectLst/>
                <a:latin typeface="Söhne"/>
              </a:rPr>
              <a:t>of dep. variable.</a:t>
            </a:r>
          </a:p>
        </p:txBody>
      </p:sp>
      <p:sp>
        <p:nvSpPr>
          <p:cNvPr id="61" name="Rechteck 60">
            <a:extLst>
              <a:ext uri="{FF2B5EF4-FFF2-40B4-BE49-F238E27FC236}">
                <a16:creationId xmlns:a16="http://schemas.microsoft.com/office/drawing/2014/main" id="{03A7A9FE-4363-0C18-760D-F80AD643CA56}"/>
              </a:ext>
            </a:extLst>
          </p:cNvPr>
          <p:cNvSpPr/>
          <p:nvPr/>
        </p:nvSpPr>
        <p:spPr>
          <a:xfrm>
            <a:off x="29776123" y="8583994"/>
            <a:ext cx="8006885" cy="3851846"/>
          </a:xfrm>
          <a:prstGeom prst="rect">
            <a:avLst/>
          </a:prstGeom>
          <a:noFill/>
          <a:ln w="762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75" name="Gerader Verbinder 74">
            <a:extLst>
              <a:ext uri="{FF2B5EF4-FFF2-40B4-BE49-F238E27FC236}">
                <a16:creationId xmlns:a16="http://schemas.microsoft.com/office/drawing/2014/main" id="{B0AE42DB-49C5-0DE6-75DB-728179121BAD}"/>
              </a:ext>
            </a:extLst>
          </p:cNvPr>
          <p:cNvCxnSpPr>
            <a:cxnSpLocks/>
            <a:stCxn id="8" idx="0"/>
            <a:endCxn id="61" idx="2"/>
          </p:cNvCxnSpPr>
          <p:nvPr/>
        </p:nvCxnSpPr>
        <p:spPr>
          <a:xfrm flipH="1" flipV="1">
            <a:off x="33779566" y="12435840"/>
            <a:ext cx="6392411" cy="2469464"/>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6254020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19311377"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Logistic</a:t>
            </a:r>
            <a:r>
              <a:rPr lang="de-DE" sz="15000" dirty="0">
                <a:solidFill>
                  <a:schemeClr val="tx1"/>
                </a:solidFill>
              </a:rPr>
              <a:t> </a:t>
            </a:r>
            <a:r>
              <a:rPr lang="de-DE" sz="15000" dirty="0" err="1">
                <a:solidFill>
                  <a:schemeClr val="tx1"/>
                </a:solidFill>
              </a:rPr>
              <a:t>regression</a:t>
            </a:r>
            <a:endParaRPr lang="de-DE" sz="15000" dirty="0">
              <a:solidFill>
                <a:schemeClr val="tx1"/>
              </a:solidFill>
            </a:endParaRP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statistical model to predict a binary outcome (0 or 1, true or false) based on one or more predictor variables, using the logistic function to model the probability of the binary outcome.</a:t>
            </a:r>
          </a:p>
        </p:txBody>
      </p:sp>
      <p:sp>
        <p:nvSpPr>
          <p:cNvPr id="7" name="Foliennummernplatzhalter 6">
            <a:extLst>
              <a:ext uri="{FF2B5EF4-FFF2-40B4-BE49-F238E27FC236}">
                <a16:creationId xmlns:a16="http://schemas.microsoft.com/office/drawing/2014/main" id="{FBFEED5E-30B5-9470-2C5F-473634F2E5B4}"/>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79</a:t>
            </a:fld>
            <a:endParaRPr lang="de-DE"/>
          </a:p>
        </p:txBody>
      </p:sp>
      <p:sp>
        <p:nvSpPr>
          <p:cNvPr id="10" name="Textfeld 9">
            <a:extLst>
              <a:ext uri="{FF2B5EF4-FFF2-40B4-BE49-F238E27FC236}">
                <a16:creationId xmlns:a16="http://schemas.microsoft.com/office/drawing/2014/main" id="{7DF383D1-123B-079B-1F33-5972B5605563}"/>
              </a:ext>
            </a:extLst>
          </p:cNvPr>
          <p:cNvSpPr txBox="1"/>
          <p:nvPr/>
        </p:nvSpPr>
        <p:spPr>
          <a:xfrm>
            <a:off x="3593118" y="21872891"/>
            <a:ext cx="18203747" cy="70788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sz="4000" dirty="0"/>
              <a:t>Fig 12: </a:t>
            </a:r>
            <a:r>
              <a:rPr lang="de-DE" sz="4000" dirty="0" err="1"/>
              <a:t>Typical</a:t>
            </a:r>
            <a:r>
              <a:rPr lang="de-DE" sz="4000" dirty="0"/>
              <a:t> </a:t>
            </a:r>
            <a:r>
              <a:rPr lang="de-DE" sz="4000" dirty="0" err="1"/>
              <a:t>logistic</a:t>
            </a:r>
            <a:r>
              <a:rPr lang="de-DE" sz="4000" dirty="0"/>
              <a:t> </a:t>
            </a:r>
            <a:r>
              <a:rPr lang="de-DE" sz="4000" dirty="0" err="1"/>
              <a:t>regression</a:t>
            </a:r>
            <a:r>
              <a:rPr lang="de-DE" sz="4000" dirty="0"/>
              <a:t> </a:t>
            </a:r>
            <a:r>
              <a:rPr lang="de-DE" sz="4000" dirty="0" err="1"/>
              <a:t>curve</a:t>
            </a:r>
            <a:endParaRPr lang="de-DE" sz="4000" baseline="30000" dirty="0"/>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E84726D8-5472-C557-737E-5ADA4A56A2FC}"/>
                  </a:ext>
                </a:extLst>
              </p:cNvPr>
              <p:cNvSpPr txBox="1"/>
              <p:nvPr/>
            </p:nvSpPr>
            <p:spPr>
              <a:xfrm>
                <a:off x="28215770" y="9303305"/>
                <a:ext cx="19167885" cy="1455565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Logistic function (= sigmoid function):</a:t>
                </a:r>
              </a:p>
              <a:p>
                <a:pPr algn="l"/>
                <a14:m>
                  <m:oMath xmlns:m="http://schemas.openxmlformats.org/officeDocument/2006/math">
                    <m:r>
                      <a:rPr lang="de-DE" b="0" i="1" smtClean="0">
                        <a:solidFill>
                          <a:schemeClr val="tx1"/>
                        </a:solidFill>
                        <a:latin typeface="Cambria Math" panose="02040503050406030204" pitchFamily="18" charset="0"/>
                      </a:rPr>
                      <m:t>𝑃</m:t>
                    </m:r>
                    <m:d>
                      <m:dPr>
                        <m:ctrlPr>
                          <a:rPr lang="de-DE" b="0" i="1" smtClean="0">
                            <a:solidFill>
                              <a:schemeClr val="tx1"/>
                            </a:solidFill>
                            <a:latin typeface="Cambria Math" panose="02040503050406030204" pitchFamily="18" charset="0"/>
                          </a:rPr>
                        </m:ctrlPr>
                      </m:dPr>
                      <m:e>
                        <m:r>
                          <a:rPr lang="de-DE" b="0" i="1" smtClean="0">
                            <a:solidFill>
                              <a:schemeClr val="tx1"/>
                            </a:solidFill>
                            <a:latin typeface="Cambria Math" panose="02040503050406030204" pitchFamily="18" charset="0"/>
                          </a:rPr>
                          <m:t>𝑧</m:t>
                        </m:r>
                      </m:e>
                    </m:d>
                    <m:r>
                      <a:rPr lang="de-DE" b="0" i="1" smtClean="0">
                        <a:solidFill>
                          <a:schemeClr val="tx1"/>
                        </a:solidFill>
                        <a:latin typeface="Cambria Math" panose="02040503050406030204" pitchFamily="18" charset="0"/>
                      </a:rPr>
                      <m:t>=</m:t>
                    </m:r>
                    <m:f>
                      <m:fPr>
                        <m:ctrlPr>
                          <a:rPr lang="de-DE" b="0" i="1" smtClean="0">
                            <a:solidFill>
                              <a:schemeClr val="tx1"/>
                            </a:solidFill>
                            <a:latin typeface="Cambria Math" panose="02040503050406030204" pitchFamily="18" charset="0"/>
                          </a:rPr>
                        </m:ctrlPr>
                      </m:fPr>
                      <m:num>
                        <m:r>
                          <a:rPr lang="de-DE" b="0" i="1" smtClean="0">
                            <a:solidFill>
                              <a:schemeClr val="tx1"/>
                            </a:solidFill>
                            <a:latin typeface="Cambria Math" panose="02040503050406030204" pitchFamily="18" charset="0"/>
                          </a:rPr>
                          <m:t>1</m:t>
                        </m:r>
                      </m:num>
                      <m:den>
                        <m:r>
                          <a:rPr lang="de-DE" b="0" i="1" smtClean="0">
                            <a:solidFill>
                              <a:schemeClr val="tx1"/>
                            </a:solidFill>
                            <a:latin typeface="Cambria Math" panose="02040503050406030204" pitchFamily="18" charset="0"/>
                          </a:rPr>
                          <m:t>1+</m:t>
                        </m:r>
                        <m:sSup>
                          <m:sSupPr>
                            <m:ctrlPr>
                              <a:rPr lang="de-DE" b="0"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𝑒</m:t>
                            </m:r>
                          </m:e>
                          <m:sup>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𝑧</m:t>
                            </m:r>
                          </m:sup>
                        </m:sSup>
                      </m:den>
                    </m:f>
                  </m:oMath>
                </a14:m>
                <a:r>
                  <a:rPr lang="en-US" b="0" dirty="0">
                    <a:solidFill>
                      <a:schemeClr val="tx1"/>
                    </a:solidFill>
                    <a:latin typeface="Söhne"/>
                  </a:rPr>
                  <a:t> with </a:t>
                </a:r>
                <a14:m>
                  <m:oMath xmlns:m="http://schemas.openxmlformats.org/officeDocument/2006/math">
                    <m:func>
                      <m:funcPr>
                        <m:ctrlPr>
                          <a:rPr lang="en-US" b="0" i="1">
                            <a:solidFill>
                              <a:schemeClr val="tx1"/>
                            </a:solidFill>
                            <a:latin typeface="Cambria Math" panose="02040503050406030204" pitchFamily="18" charset="0"/>
                          </a:rPr>
                        </m:ctrlPr>
                      </m:funcPr>
                      <m:fName>
                        <m:r>
                          <a:rPr lang="de-DE" b="0" i="1" smtClean="0">
                            <a:solidFill>
                              <a:schemeClr val="tx1"/>
                            </a:solidFill>
                            <a:latin typeface="Cambria Math" panose="02040503050406030204" pitchFamily="18" charset="0"/>
                          </a:rPr>
                          <m:t>𝑧</m:t>
                        </m:r>
                      </m:fName>
                      <m:e>
                        <m:r>
                          <a:rPr lang="de-DE" b="0" i="1">
                            <a:solidFill>
                              <a:schemeClr val="tx1"/>
                            </a:solidFill>
                            <a:latin typeface="Cambria Math" panose="02040503050406030204" pitchFamily="18" charset="0"/>
                          </a:rPr>
                          <m:t>=</m:t>
                        </m:r>
                        <m:sSub>
                          <m:sSubPr>
                            <m:ctrlPr>
                              <a:rPr lang="de-DE" b="0" i="1">
                                <a:solidFill>
                                  <a:schemeClr val="tx1"/>
                                </a:solidFill>
                                <a:latin typeface="Cambria Math" panose="02040503050406030204" pitchFamily="18" charset="0"/>
                              </a:rPr>
                            </m:ctrlPr>
                          </m:sSubPr>
                          <m:e>
                            <m:r>
                              <a:rPr lang="de-DE" b="0" i="1">
                                <a:solidFill>
                                  <a:schemeClr val="tx1"/>
                                </a:solidFill>
                                <a:latin typeface="Cambria Math" panose="02040503050406030204" pitchFamily="18" charset="0"/>
                                <a:ea typeface="Cambria Math" panose="02040503050406030204" pitchFamily="18" charset="0"/>
                              </a:rPr>
                              <m:t>𝛽</m:t>
                            </m:r>
                          </m:e>
                          <m:sub>
                            <m:r>
                              <a:rPr lang="de-DE" b="0" i="1">
                                <a:solidFill>
                                  <a:schemeClr val="tx1"/>
                                </a:solidFill>
                                <a:latin typeface="Cambria Math" panose="02040503050406030204" pitchFamily="18" charset="0"/>
                              </a:rPr>
                              <m:t>0</m:t>
                            </m:r>
                          </m:sub>
                        </m:sSub>
                        <m:r>
                          <a:rPr lang="de-DE" b="0" i="1">
                            <a:solidFill>
                              <a:schemeClr val="tx1"/>
                            </a:solidFill>
                            <a:latin typeface="Cambria Math" panose="02040503050406030204" pitchFamily="18" charset="0"/>
                          </a:rPr>
                          <m:t>+</m:t>
                        </m:r>
                        <m:sSub>
                          <m:sSubPr>
                            <m:ctrlPr>
                              <a:rPr lang="de-DE" b="0" i="1">
                                <a:solidFill>
                                  <a:schemeClr val="tx1"/>
                                </a:solidFill>
                                <a:latin typeface="Cambria Math" panose="02040503050406030204" pitchFamily="18" charset="0"/>
                              </a:rPr>
                            </m:ctrlPr>
                          </m:sSubPr>
                          <m:e>
                            <m:r>
                              <a:rPr lang="de-DE" b="0" i="1">
                                <a:solidFill>
                                  <a:schemeClr val="tx1"/>
                                </a:solidFill>
                                <a:latin typeface="Cambria Math" panose="02040503050406030204" pitchFamily="18" charset="0"/>
                                <a:ea typeface="Cambria Math" panose="02040503050406030204" pitchFamily="18" charset="0"/>
                              </a:rPr>
                              <m:t>𝛽</m:t>
                            </m:r>
                          </m:e>
                          <m:sub>
                            <m:r>
                              <a:rPr lang="de-DE" b="0" i="1">
                                <a:solidFill>
                                  <a:schemeClr val="tx1"/>
                                </a:solidFill>
                                <a:latin typeface="Cambria Math" panose="02040503050406030204" pitchFamily="18" charset="0"/>
                              </a:rPr>
                              <m:t>1</m:t>
                            </m:r>
                          </m:sub>
                        </m:sSub>
                        <m:r>
                          <a:rPr lang="de-DE" b="0" i="1">
                            <a:solidFill>
                              <a:schemeClr val="tx1"/>
                            </a:solidFill>
                            <a:latin typeface="Cambria Math" panose="02040503050406030204" pitchFamily="18" charset="0"/>
                          </a:rPr>
                          <m:t>𝑥</m:t>
                        </m:r>
                      </m:e>
                    </m:func>
                  </m:oMath>
                </a14:m>
                <a:endParaRPr lang="en-US" b="0" dirty="0">
                  <a:solidFill>
                    <a:schemeClr val="tx1"/>
                  </a:solidFill>
                  <a:latin typeface="Söhne"/>
                </a:endParaRPr>
              </a:p>
              <a:p>
                <a:pPr algn="l"/>
                <a:endParaRPr lang="en-US" b="0" dirty="0">
                  <a:solidFill>
                    <a:srgbClr val="374151"/>
                  </a:solidFill>
                  <a:latin typeface="Söhne"/>
                </a:endParaRPr>
              </a:p>
              <a:p>
                <a:pPr marL="857250" indent="-857250" algn="l">
                  <a:buFont typeface="Arial" panose="020B0604020202020204" pitchFamily="34" charset="0"/>
                  <a:buChar char="•"/>
                </a:pPr>
                <a:r>
                  <a:rPr lang="en-US" b="0" dirty="0">
                    <a:solidFill>
                      <a:srgbClr val="374151"/>
                    </a:solidFill>
                    <a:latin typeface="Söhne"/>
                  </a:rPr>
                  <a:t>It converts any input into a value between 0 and 1, which can be interpreted as a probability.</a:t>
                </a:r>
              </a:p>
              <a:p>
                <a:pPr marL="857250" indent="-857250" algn="l">
                  <a:buFont typeface="Arial" panose="020B0604020202020204" pitchFamily="34" charset="0"/>
                  <a:buChar char="•"/>
                </a:pPr>
                <a:r>
                  <a:rPr lang="en-US" b="0" dirty="0">
                    <a:solidFill>
                      <a:srgbClr val="374151"/>
                    </a:solidFill>
                    <a:latin typeface="Söhne"/>
                  </a:rPr>
                  <a:t>For given input 'x', the output represents probability that 'x' belongs to class 1 (usually coded as positive outcome).</a:t>
                </a:r>
              </a:p>
              <a:p>
                <a:pPr marL="857250" indent="-857250" algn="l">
                  <a:buFont typeface="Arial" panose="020B0604020202020204" pitchFamily="34" charset="0"/>
                  <a:buChar char="•"/>
                </a:pPr>
                <a:r>
                  <a:rPr lang="en-US" b="0" dirty="0">
                    <a:solidFill>
                      <a:srgbClr val="374151"/>
                    </a:solidFill>
                    <a:latin typeface="Söhne"/>
                  </a:rPr>
                  <a:t>Simple rounding can be used for predicting 0 or 1</a:t>
                </a:r>
                <a:endParaRPr lang="de-DE" b="0" dirty="0">
                  <a:solidFill>
                    <a:srgbClr val="374151"/>
                  </a:solidFill>
                  <a:latin typeface="Söhne"/>
                </a:endParaRPr>
              </a:p>
              <a:p>
                <a:pPr algn="l"/>
                <a:endParaRPr lang="en-US" b="0" dirty="0">
                  <a:solidFill>
                    <a:srgbClr val="374151"/>
                  </a:solidFill>
                  <a:latin typeface="Söhne"/>
                </a:endParaRPr>
              </a:p>
              <a:p>
                <a:pPr algn="l"/>
                <a:r>
                  <a:rPr lang="en-US" b="0" dirty="0">
                    <a:solidFill>
                      <a:srgbClr val="374151"/>
                    </a:solidFill>
                    <a:latin typeface="Söhne"/>
                  </a:rPr>
                  <a:t>It is based on …</a:t>
                </a:r>
              </a:p>
              <a:p>
                <a:pPr algn="l"/>
                <a:r>
                  <a:rPr lang="en-US" dirty="0">
                    <a:solidFill>
                      <a:srgbClr val="374151"/>
                    </a:solidFill>
                    <a:latin typeface="Söhne"/>
                  </a:rPr>
                  <a:t>Logged odds:</a:t>
                </a:r>
              </a:p>
              <a:p>
                <a:pPr algn="l"/>
                <a14:m>
                  <m:oMathPara xmlns:m="http://schemas.openxmlformats.org/officeDocument/2006/math">
                    <m:oMathParaPr>
                      <m:jc m:val="centerGroup"/>
                    </m:oMathParaPr>
                    <m:oMath xmlns:m="http://schemas.openxmlformats.org/officeDocument/2006/math">
                      <m:func>
                        <m:funcPr>
                          <m:ctrlPr>
                            <a:rPr lang="en-US" b="0" i="1" smtClean="0">
                              <a:solidFill>
                                <a:srgbClr val="374151"/>
                              </a:solidFill>
                              <a:latin typeface="Cambria Math" panose="02040503050406030204" pitchFamily="18" charset="0"/>
                            </a:rPr>
                          </m:ctrlPr>
                        </m:funcPr>
                        <m:fName>
                          <m:r>
                            <m:rPr>
                              <m:sty m:val="p"/>
                            </m:rPr>
                            <a:rPr lang="en-US" b="0" i="0" smtClean="0">
                              <a:solidFill>
                                <a:srgbClr val="374151"/>
                              </a:solidFill>
                              <a:latin typeface="Cambria Math" panose="02040503050406030204" pitchFamily="18" charset="0"/>
                            </a:rPr>
                            <m:t>ln</m:t>
                          </m:r>
                        </m:fName>
                        <m:e>
                          <m:d>
                            <m:dPr>
                              <m:ctrlPr>
                                <a:rPr lang="en-US" b="0" i="1" smtClean="0">
                                  <a:solidFill>
                                    <a:srgbClr val="374151"/>
                                  </a:solidFill>
                                  <a:latin typeface="Cambria Math" panose="02040503050406030204" pitchFamily="18" charset="0"/>
                                </a:rPr>
                              </m:ctrlPr>
                            </m:dPr>
                            <m:e>
                              <m:f>
                                <m:fPr>
                                  <m:ctrlPr>
                                    <a:rPr lang="en-US" b="0" i="1" smtClean="0">
                                      <a:solidFill>
                                        <a:srgbClr val="374151"/>
                                      </a:solidFill>
                                      <a:latin typeface="Cambria Math" panose="02040503050406030204" pitchFamily="18" charset="0"/>
                                    </a:rPr>
                                  </m:ctrlPr>
                                </m:fPr>
                                <m:num>
                                  <m:r>
                                    <a:rPr lang="de-DE" b="0" i="1" smtClean="0">
                                      <a:solidFill>
                                        <a:srgbClr val="374151"/>
                                      </a:solidFill>
                                      <a:latin typeface="Cambria Math" panose="02040503050406030204" pitchFamily="18" charset="0"/>
                                    </a:rPr>
                                    <m:t>𝑝</m:t>
                                  </m:r>
                                </m:num>
                                <m:den>
                                  <m:r>
                                    <a:rPr lang="de-DE" b="0" i="1" smtClean="0">
                                      <a:solidFill>
                                        <a:srgbClr val="374151"/>
                                      </a:solidFill>
                                      <a:latin typeface="Cambria Math" panose="02040503050406030204" pitchFamily="18" charset="0"/>
                                    </a:rPr>
                                    <m:t>1−</m:t>
                                  </m:r>
                                  <m:r>
                                    <a:rPr lang="de-DE" b="0" i="1" smtClean="0">
                                      <a:solidFill>
                                        <a:srgbClr val="374151"/>
                                      </a:solidFill>
                                      <a:latin typeface="Cambria Math" panose="02040503050406030204" pitchFamily="18" charset="0"/>
                                    </a:rPr>
                                    <m:t>𝑝</m:t>
                                  </m:r>
                                </m:den>
                              </m:f>
                            </m:e>
                          </m:d>
                          <m:r>
                            <a:rPr lang="de-DE" b="0" i="1" smtClean="0">
                              <a:solidFill>
                                <a:srgbClr val="374151"/>
                              </a:solidFill>
                              <a:latin typeface="Cambria Math" panose="02040503050406030204" pitchFamily="18" charset="0"/>
                            </a:rPr>
                            <m:t>=</m:t>
                          </m:r>
                          <m:sSub>
                            <m:sSubPr>
                              <m:ctrlPr>
                                <a:rPr lang="de-DE"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ea typeface="Cambria Math" panose="02040503050406030204" pitchFamily="18" charset="0"/>
                                </a:rPr>
                                <m:t>𝛽</m:t>
                              </m:r>
                            </m:e>
                            <m:sub>
                              <m:r>
                                <a:rPr lang="de-DE" b="0" i="1" smtClean="0">
                                  <a:solidFill>
                                    <a:srgbClr val="374151"/>
                                  </a:solidFill>
                                  <a:latin typeface="Cambria Math" panose="02040503050406030204" pitchFamily="18" charset="0"/>
                                </a:rPr>
                                <m:t>0</m:t>
                              </m:r>
                            </m:sub>
                          </m:sSub>
                          <m:r>
                            <a:rPr lang="de-DE" b="0" i="1" smtClean="0">
                              <a:solidFill>
                                <a:srgbClr val="374151"/>
                              </a:solidFill>
                              <a:latin typeface="Cambria Math" panose="02040503050406030204" pitchFamily="18" charset="0"/>
                            </a:rPr>
                            <m:t>+</m:t>
                          </m:r>
                          <m:sSub>
                            <m:sSubPr>
                              <m:ctrlPr>
                                <a:rPr lang="de-DE"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ea typeface="Cambria Math" panose="02040503050406030204" pitchFamily="18" charset="0"/>
                                </a:rPr>
                                <m:t>𝛽</m:t>
                              </m:r>
                            </m:e>
                            <m:sub>
                              <m:r>
                                <a:rPr lang="de-DE" b="0" i="1" smtClean="0">
                                  <a:solidFill>
                                    <a:srgbClr val="374151"/>
                                  </a:solidFill>
                                  <a:latin typeface="Cambria Math" panose="02040503050406030204" pitchFamily="18" charset="0"/>
                                </a:rPr>
                                <m:t>1</m:t>
                              </m:r>
                            </m:sub>
                          </m:sSub>
                          <m:r>
                            <a:rPr lang="de-DE" b="0" i="1" smtClean="0">
                              <a:solidFill>
                                <a:srgbClr val="374151"/>
                              </a:solidFill>
                              <a:latin typeface="Cambria Math" panose="02040503050406030204" pitchFamily="18" charset="0"/>
                            </a:rPr>
                            <m:t>𝑥</m:t>
                          </m:r>
                        </m:e>
                      </m:func>
                    </m:oMath>
                  </m:oMathPara>
                </a14:m>
                <a:endParaRPr lang="en-US" b="0" dirty="0">
                  <a:solidFill>
                    <a:srgbClr val="374151"/>
                  </a:solidFill>
                  <a:latin typeface="Söhne"/>
                </a:endParaRPr>
              </a:p>
              <a:p>
                <a:pPr algn="l"/>
                <a:endParaRPr lang="en-US" b="0" dirty="0">
                  <a:solidFill>
                    <a:srgbClr val="374151"/>
                  </a:solidFill>
                  <a:latin typeface="Söhne"/>
                  <a:sym typeface="Wingdings" panose="05000000000000000000" pitchFamily="2" charset="2"/>
                </a:endParaRPr>
              </a:p>
              <a:p>
                <a:pPr algn="l"/>
                <a:r>
                  <a:rPr lang="en-US" b="0" dirty="0">
                    <a:solidFill>
                      <a:srgbClr val="374151"/>
                    </a:solidFill>
                    <a:latin typeface="Söhne"/>
                    <a:sym typeface="Wingdings" panose="05000000000000000000" pitchFamily="2" charset="2"/>
                  </a:rPr>
                  <a:t> Linear model is projected on S-curve</a:t>
                </a:r>
                <a:endParaRPr lang="en-US" b="0" dirty="0">
                  <a:solidFill>
                    <a:srgbClr val="374151"/>
                  </a:solidFill>
                  <a:latin typeface="Söhne"/>
                </a:endParaRPr>
              </a:p>
            </p:txBody>
          </p:sp>
        </mc:Choice>
        <mc:Fallback xmlns="">
          <p:sp>
            <p:nvSpPr>
              <p:cNvPr id="9" name="Textfeld 8">
                <a:extLst>
                  <a:ext uri="{FF2B5EF4-FFF2-40B4-BE49-F238E27FC236}">
                    <a16:creationId xmlns:a16="http://schemas.microsoft.com/office/drawing/2014/main" id="{E84726D8-5472-C557-737E-5ADA4A56A2FC}"/>
                  </a:ext>
                </a:extLst>
              </p:cNvPr>
              <p:cNvSpPr txBox="1">
                <a:spLocks noRot="1" noChangeAspect="1" noMove="1" noResize="1" noEditPoints="1" noAdjustHandles="1" noChangeArrowheads="1" noChangeShapeType="1" noTextEdit="1"/>
              </p:cNvSpPr>
              <p:nvPr/>
            </p:nvSpPr>
            <p:spPr>
              <a:xfrm>
                <a:off x="28215770" y="9303305"/>
                <a:ext cx="19167885" cy="14555651"/>
              </a:xfrm>
              <a:prstGeom prst="rect">
                <a:avLst/>
              </a:prstGeom>
              <a:blipFill>
                <a:blip r:embed="rId2"/>
                <a:stretch>
                  <a:fillRect l="-1940" t="-1256" r="-732" b="-1926"/>
                </a:stretch>
              </a:blipFill>
              <a:ln w="25400" cap="flat">
                <a:noFill/>
                <a:miter lim="400000"/>
              </a:ln>
              <a:effectLst/>
            </p:spPr>
            <p:txBody>
              <a:bodyPr/>
              <a:lstStyle/>
              <a:p>
                <a:r>
                  <a:rPr lang="de-DE">
                    <a:noFill/>
                  </a:rPr>
                  <a:t> </a:t>
                </a:r>
              </a:p>
            </p:txBody>
          </p:sp>
        </mc:Fallback>
      </mc:AlternateContent>
      <p:pic>
        <p:nvPicPr>
          <p:cNvPr id="15" name="Grafik 14">
            <a:extLst>
              <a:ext uri="{FF2B5EF4-FFF2-40B4-BE49-F238E27FC236}">
                <a16:creationId xmlns:a16="http://schemas.microsoft.com/office/drawing/2014/main" id="{0361C706-6EDB-8955-C4DC-9C71378CC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6" y="9303305"/>
            <a:ext cx="23783564" cy="10538579"/>
          </a:xfrm>
          <a:prstGeom prst="rect">
            <a:avLst/>
          </a:prstGeom>
          <a:ln w="25400">
            <a:solidFill>
              <a:schemeClr val="tx2"/>
            </a:solidFill>
          </a:ln>
        </p:spPr>
      </p:pic>
      <p:sp>
        <p:nvSpPr>
          <p:cNvPr id="17" name="Textfeld 16">
            <a:extLst>
              <a:ext uri="{FF2B5EF4-FFF2-40B4-BE49-F238E27FC236}">
                <a16:creationId xmlns:a16="http://schemas.microsoft.com/office/drawing/2014/main" id="{67E82C69-1036-0E2D-49A9-36372CFFB4BB}"/>
              </a:ext>
            </a:extLst>
          </p:cNvPr>
          <p:cNvSpPr txBox="1"/>
          <p:nvPr/>
        </p:nvSpPr>
        <p:spPr>
          <a:xfrm>
            <a:off x="1584605" y="24188762"/>
            <a:ext cx="24384000"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dirty="0"/>
              <a:t>https://medium.com/@cmukesh8688/logistic-regression-sigmoid-function-and-threshold-b37b82a4cd79</a:t>
            </a:r>
          </a:p>
        </p:txBody>
      </p:sp>
    </p:spTree>
    <p:extLst>
      <p:ext uri="{BB962C8B-B14F-4D97-AF65-F5344CB8AC3E}">
        <p14:creationId xmlns:p14="http://schemas.microsoft.com/office/powerpoint/2010/main" val="19279982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first slide">
            <a:extLst>
              <a:ext uri="{FF2B5EF4-FFF2-40B4-BE49-F238E27FC236}">
                <a16:creationId xmlns:a16="http://schemas.microsoft.com/office/drawing/2014/main" id="{C7CB9B01-FA6F-50C8-8B7F-A33734C289FE}"/>
              </a:ext>
            </a:extLst>
          </p:cNvPr>
          <p:cNvSpPr txBox="1"/>
          <p:nvPr/>
        </p:nvSpPr>
        <p:spPr>
          <a:xfrm>
            <a:off x="3038836" y="2141359"/>
            <a:ext cx="23528877"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Skewness</a:t>
            </a:r>
            <a:r>
              <a:rPr lang="de-DE" sz="15000" dirty="0">
                <a:solidFill>
                  <a:schemeClr val="tx1"/>
                </a:solidFill>
              </a:rPr>
              <a:t> and </a:t>
            </a:r>
            <a:r>
              <a:rPr lang="de-DE" sz="15000" dirty="0" err="1">
                <a:solidFill>
                  <a:schemeClr val="tx1"/>
                </a:solidFill>
              </a:rPr>
              <a:t>Kurtosis</a:t>
            </a:r>
            <a:endParaRPr lang="de-DE" sz="15000" dirty="0">
              <a:solidFill>
                <a:schemeClr val="tx1"/>
              </a:solidFill>
            </a:endParaRPr>
          </a:p>
        </p:txBody>
      </p:sp>
      <p:sp>
        <p:nvSpPr>
          <p:cNvPr id="4" name="Shape">
            <a:extLst>
              <a:ext uri="{FF2B5EF4-FFF2-40B4-BE49-F238E27FC236}">
                <a16:creationId xmlns:a16="http://schemas.microsoft.com/office/drawing/2014/main" id="{DB0F3353-85F1-038B-934C-FBF24C9A5CE9}"/>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5" name="Textfeld 4">
            <a:extLst>
              <a:ext uri="{FF2B5EF4-FFF2-40B4-BE49-F238E27FC236}">
                <a16:creationId xmlns:a16="http://schemas.microsoft.com/office/drawing/2014/main" id="{2D3F363B-9AC1-6F57-4D7F-5ADD915141EF}"/>
              </a:ext>
            </a:extLst>
          </p:cNvPr>
          <p:cNvSpPr txBox="1"/>
          <p:nvPr/>
        </p:nvSpPr>
        <p:spPr>
          <a:xfrm>
            <a:off x="7095034" y="4937247"/>
            <a:ext cx="3863413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Describe asymmetry of distributions </a:t>
            </a:r>
            <a:r>
              <a:rPr lang="en-US" b="0" dirty="0" err="1">
                <a:solidFill>
                  <a:schemeClr val="accent1">
                    <a:lumMod val="50000"/>
                  </a:schemeClr>
                </a:solidFill>
                <a:latin typeface="Montserrat SemiBold"/>
                <a:sym typeface="Montserrat Regular"/>
              </a:rPr>
              <a:t>diviation</a:t>
            </a:r>
            <a:r>
              <a:rPr lang="en-US" b="0" dirty="0">
                <a:solidFill>
                  <a:schemeClr val="accent1">
                    <a:lumMod val="50000"/>
                  </a:schemeClr>
                </a:solidFill>
                <a:latin typeface="Montserrat SemiBold"/>
                <a:sym typeface="Montserrat Regular"/>
              </a:rPr>
              <a:t> from normal distribution</a:t>
            </a:r>
          </a:p>
        </p:txBody>
      </p:sp>
      <p:sp>
        <p:nvSpPr>
          <p:cNvPr id="7" name="Foliennummernplatzhalter 6">
            <a:extLst>
              <a:ext uri="{FF2B5EF4-FFF2-40B4-BE49-F238E27FC236}">
                <a16:creationId xmlns:a16="http://schemas.microsoft.com/office/drawing/2014/main" id="{161787D4-93C1-119B-02C6-671D0274503A}"/>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8</a:t>
            </a:fld>
            <a:endParaRPr lang="de-DE"/>
          </a:p>
        </p:txBody>
      </p:sp>
      <p:pic>
        <p:nvPicPr>
          <p:cNvPr id="8" name="Grafik 7">
            <a:extLst>
              <a:ext uri="{FF2B5EF4-FFF2-40B4-BE49-F238E27FC236}">
                <a16:creationId xmlns:a16="http://schemas.microsoft.com/office/drawing/2014/main" id="{21AE35E5-2C72-4F4E-D94A-D0F17BB07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1271" y="11503743"/>
            <a:ext cx="17806755" cy="13355064"/>
          </a:xfrm>
          <a:prstGeom prst="rect">
            <a:avLst/>
          </a:prstGeom>
          <a:ln w="25400">
            <a:solidFill>
              <a:schemeClr val="tx2"/>
            </a:solidFill>
          </a:ln>
        </p:spPr>
      </p:pic>
      <p:sp>
        <p:nvSpPr>
          <p:cNvPr id="9" name="Textfeld 8">
            <a:extLst>
              <a:ext uri="{FF2B5EF4-FFF2-40B4-BE49-F238E27FC236}">
                <a16:creationId xmlns:a16="http://schemas.microsoft.com/office/drawing/2014/main" id="{42C61053-57D2-DD76-EBA9-594C17D54B4C}"/>
              </a:ext>
            </a:extLst>
          </p:cNvPr>
          <p:cNvSpPr txBox="1"/>
          <p:nvPr/>
        </p:nvSpPr>
        <p:spPr>
          <a:xfrm>
            <a:off x="3038836" y="7410357"/>
            <a:ext cx="18989891"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err="1">
                <a:solidFill>
                  <a:schemeClr val="tx1"/>
                </a:solidFill>
                <a:latin typeface="+mn-lt"/>
                <a:ea typeface="+mn-ea"/>
                <a:cs typeface="+mn-cs"/>
                <a:sym typeface="Helvetica Neue Light"/>
              </a:rPr>
              <a:t>Skew</a:t>
            </a:r>
            <a:endParaRPr lang="de-DE" dirty="0">
              <a:solidFill>
                <a:schemeClr val="tx1"/>
              </a:solidFill>
              <a:latin typeface="+mn-lt"/>
              <a:ea typeface="+mn-ea"/>
              <a:cs typeface="+mn-cs"/>
              <a:sym typeface="Helvetica Neue Light"/>
            </a:endParaRPr>
          </a:p>
          <a:p>
            <a:pPr marL="857250" indent="-857250" algn="l" fontAlgn="base">
              <a:buFont typeface="Arial" panose="020B0604020202020204" pitchFamily="34" charset="0"/>
              <a:buChar char="•"/>
            </a:pPr>
            <a:r>
              <a:rPr lang="en-US" sz="6000" b="0" dirty="0">
                <a:effectLst/>
              </a:rPr>
              <a:t>Measure of asymmetry of the probability distribution </a:t>
            </a:r>
          </a:p>
          <a:p>
            <a:pPr marL="857250" indent="-857250" algn="l" fontAlgn="base">
              <a:buFont typeface="Arial" panose="020B0604020202020204" pitchFamily="34" charset="0"/>
              <a:buChar char="•"/>
            </a:pPr>
            <a:r>
              <a:rPr lang="en-US" sz="6000" b="0" dirty="0">
                <a:effectLst/>
              </a:rPr>
              <a:t>of a real-valued random variable about its mean</a:t>
            </a:r>
          </a:p>
          <a:p>
            <a:pPr marL="857250" indent="-857250" algn="l" fontAlgn="base">
              <a:buFont typeface="Arial" panose="020B0604020202020204" pitchFamily="34" charset="0"/>
              <a:buChar char="•"/>
            </a:pPr>
            <a:r>
              <a:rPr lang="en-US" b="0" dirty="0"/>
              <a:t>Positive (negative): Long tail on the right (left)</a:t>
            </a:r>
          </a:p>
        </p:txBody>
      </p:sp>
      <p:pic>
        <p:nvPicPr>
          <p:cNvPr id="11" name="Grafik 10">
            <a:extLst>
              <a:ext uri="{FF2B5EF4-FFF2-40B4-BE49-F238E27FC236}">
                <a16:creationId xmlns:a16="http://schemas.microsoft.com/office/drawing/2014/main" id="{9B6F0E7A-2215-50AC-F033-484DAEA18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5566" y="11503743"/>
            <a:ext cx="22241925" cy="12105845"/>
          </a:xfrm>
          <a:prstGeom prst="rect">
            <a:avLst/>
          </a:prstGeom>
          <a:ln w="25400">
            <a:solidFill>
              <a:schemeClr val="tx2"/>
            </a:solidFill>
          </a:ln>
        </p:spPr>
      </p:pic>
      <p:sp>
        <p:nvSpPr>
          <p:cNvPr id="12" name="Textfeld 11">
            <a:extLst>
              <a:ext uri="{FF2B5EF4-FFF2-40B4-BE49-F238E27FC236}">
                <a16:creationId xmlns:a16="http://schemas.microsoft.com/office/drawing/2014/main" id="{5A46C987-E0BD-00B2-52F8-EF004659D8CF}"/>
              </a:ext>
            </a:extLst>
          </p:cNvPr>
          <p:cNvSpPr txBox="1"/>
          <p:nvPr/>
        </p:nvSpPr>
        <p:spPr>
          <a:xfrm>
            <a:off x="23265566" y="7410357"/>
            <a:ext cx="18989891"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dirty="0" err="1">
                <a:solidFill>
                  <a:schemeClr val="tx1"/>
                </a:solidFill>
                <a:latin typeface="+mn-lt"/>
                <a:ea typeface="+mn-ea"/>
                <a:cs typeface="+mn-cs"/>
                <a:sym typeface="Helvetica Neue Light"/>
              </a:rPr>
              <a:t>Kurtosis</a:t>
            </a:r>
            <a:endParaRPr lang="de-DE" dirty="0">
              <a:solidFill>
                <a:schemeClr val="tx1"/>
              </a:solidFill>
              <a:latin typeface="+mn-lt"/>
              <a:ea typeface="+mn-ea"/>
              <a:cs typeface="+mn-cs"/>
              <a:sym typeface="Helvetica Neue Light"/>
            </a:endParaRPr>
          </a:p>
          <a:p>
            <a:pPr marL="857250" indent="-857250" algn="l" fontAlgn="base">
              <a:buFont typeface="Arial" panose="020B0604020202020204" pitchFamily="34" charset="0"/>
              <a:buChar char="•"/>
            </a:pPr>
            <a:r>
              <a:rPr lang="en-US" sz="6000" b="0" dirty="0">
                <a:effectLst/>
              </a:rPr>
              <a:t>defines how heavily the tails of a distribution differ from the tails of a normal distribution</a:t>
            </a:r>
          </a:p>
          <a:p>
            <a:pPr marL="857250" indent="-857250" algn="l" fontAlgn="base">
              <a:buFont typeface="Arial" panose="020B0604020202020204" pitchFamily="34" charset="0"/>
              <a:buChar char="•"/>
            </a:pPr>
            <a:r>
              <a:rPr lang="en-US" sz="6000" b="0" dirty="0">
                <a:effectLst/>
              </a:rPr>
              <a:t>Outliers may facilitate positive kurtosis</a:t>
            </a:r>
          </a:p>
        </p:txBody>
      </p:sp>
      <p:sp>
        <p:nvSpPr>
          <p:cNvPr id="13" name="Rechteck: abgerundete Ecken 12">
            <a:extLst>
              <a:ext uri="{FF2B5EF4-FFF2-40B4-BE49-F238E27FC236}">
                <a16:creationId xmlns:a16="http://schemas.microsoft.com/office/drawing/2014/main" id="{E536D9DF-5750-637F-2732-BFE487DAE1A9}"/>
              </a:ext>
            </a:extLst>
          </p:cNvPr>
          <p:cNvSpPr/>
          <p:nvPr/>
        </p:nvSpPr>
        <p:spPr>
          <a:xfrm>
            <a:off x="9086347" y="17354911"/>
            <a:ext cx="1870364" cy="474669"/>
          </a:xfrm>
          <a:prstGeom prst="roundRect">
            <a:avLst/>
          </a:prstGeom>
          <a:solidFill>
            <a:schemeClr val="bg1">
              <a:lumMod val="85000"/>
              <a:alpha val="96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4" name="Rechteck: abgerundete Ecken 13">
            <a:extLst>
              <a:ext uri="{FF2B5EF4-FFF2-40B4-BE49-F238E27FC236}">
                <a16:creationId xmlns:a16="http://schemas.microsoft.com/office/drawing/2014/main" id="{2EC068AF-D031-AB91-B3D4-CB77D64F94B9}"/>
              </a:ext>
            </a:extLst>
          </p:cNvPr>
          <p:cNvSpPr/>
          <p:nvPr/>
        </p:nvSpPr>
        <p:spPr>
          <a:xfrm>
            <a:off x="6159852" y="21989499"/>
            <a:ext cx="1870364" cy="474669"/>
          </a:xfrm>
          <a:prstGeom prst="roundRect">
            <a:avLst/>
          </a:prstGeom>
          <a:solidFill>
            <a:schemeClr val="bg1">
              <a:lumMod val="85000"/>
              <a:alpha val="96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5" name="Rechteck: abgerundete Ecken 14">
            <a:extLst>
              <a:ext uri="{FF2B5EF4-FFF2-40B4-BE49-F238E27FC236}">
                <a16:creationId xmlns:a16="http://schemas.microsoft.com/office/drawing/2014/main" id="{68B5350A-848D-A9B7-721C-D4FC6EB825F4}"/>
              </a:ext>
            </a:extLst>
          </p:cNvPr>
          <p:cNvSpPr/>
          <p:nvPr/>
        </p:nvSpPr>
        <p:spPr>
          <a:xfrm>
            <a:off x="12533781" y="22020085"/>
            <a:ext cx="2353375" cy="474668"/>
          </a:xfrm>
          <a:prstGeom prst="roundRect">
            <a:avLst/>
          </a:prstGeom>
          <a:solidFill>
            <a:schemeClr val="bg1">
              <a:lumMod val="85000"/>
              <a:alpha val="96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145140886"/>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provides a comprehensive summary of the results from fitted logistic regression model</a:t>
            </a:r>
          </a:p>
        </p:txBody>
      </p:sp>
      <p:sp>
        <p:nvSpPr>
          <p:cNvPr id="11" name="Foliennummernplatzhalter 10">
            <a:extLst>
              <a:ext uri="{FF2B5EF4-FFF2-40B4-BE49-F238E27FC236}">
                <a16:creationId xmlns:a16="http://schemas.microsoft.com/office/drawing/2014/main" id="{137F31E7-20C6-C788-3660-A55FE403FA67}"/>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80</a:t>
            </a:fld>
            <a:endParaRPr lang="de-DE"/>
          </a:p>
        </p:txBody>
      </p:sp>
      <p:sp>
        <p:nvSpPr>
          <p:cNvPr id="2" name="Title first slide">
            <a:extLst>
              <a:ext uri="{FF2B5EF4-FFF2-40B4-BE49-F238E27FC236}">
                <a16:creationId xmlns:a16="http://schemas.microsoft.com/office/drawing/2014/main" id="{79B208D2-A43C-6272-05C5-1C5F1C1ABC94}"/>
              </a:ext>
            </a:extLst>
          </p:cNvPr>
          <p:cNvSpPr txBox="1"/>
          <p:nvPr/>
        </p:nvSpPr>
        <p:spPr>
          <a:xfrm>
            <a:off x="3038836" y="2141359"/>
            <a:ext cx="42556522"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Statistics</a:t>
            </a:r>
            <a:r>
              <a:rPr lang="de-DE" sz="15000" dirty="0">
                <a:solidFill>
                  <a:schemeClr val="tx1"/>
                </a:solidFill>
              </a:rPr>
              <a:t> </a:t>
            </a:r>
            <a:r>
              <a:rPr lang="de-DE" sz="15000" dirty="0" err="1">
                <a:solidFill>
                  <a:schemeClr val="tx1"/>
                </a:solidFill>
              </a:rPr>
              <a:t>perspective</a:t>
            </a:r>
            <a:r>
              <a:rPr lang="de-DE" sz="15000" dirty="0">
                <a:solidFill>
                  <a:schemeClr val="tx1"/>
                </a:solidFill>
              </a:rPr>
              <a:t>: Summary </a:t>
            </a:r>
            <a:r>
              <a:rPr lang="de-DE" sz="15000" dirty="0" err="1">
                <a:solidFill>
                  <a:schemeClr val="tx1"/>
                </a:solidFill>
              </a:rPr>
              <a:t>for</a:t>
            </a:r>
            <a:r>
              <a:rPr lang="de-DE" sz="15000" dirty="0">
                <a:solidFill>
                  <a:schemeClr val="tx1"/>
                </a:solidFill>
              </a:rPr>
              <a:t> </a:t>
            </a:r>
            <a:r>
              <a:rPr lang="de-DE" sz="15000" dirty="0" err="1">
                <a:solidFill>
                  <a:schemeClr val="tx1"/>
                </a:solidFill>
              </a:rPr>
              <a:t>Logistic</a:t>
            </a:r>
            <a:r>
              <a:rPr lang="de-DE" sz="15000" dirty="0">
                <a:solidFill>
                  <a:schemeClr val="tx1"/>
                </a:solidFill>
              </a:rPr>
              <a:t> </a:t>
            </a:r>
            <a:r>
              <a:rPr lang="de-DE" sz="15000" dirty="0" err="1">
                <a:solidFill>
                  <a:schemeClr val="tx1"/>
                </a:solidFill>
              </a:rPr>
              <a:t>regression</a:t>
            </a:r>
            <a:endParaRPr lang="de-DE" sz="15000" dirty="0">
              <a:solidFill>
                <a:schemeClr val="tx1"/>
              </a:solidFill>
            </a:endParaRPr>
          </a:p>
        </p:txBody>
      </p:sp>
      <p:pic>
        <p:nvPicPr>
          <p:cNvPr id="4" name="Grafik 3">
            <a:extLst>
              <a:ext uri="{FF2B5EF4-FFF2-40B4-BE49-F238E27FC236}">
                <a16:creationId xmlns:a16="http://schemas.microsoft.com/office/drawing/2014/main" id="{79C9031F-4BEC-2C4B-B850-9D65CC368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1695" y="6235289"/>
            <a:ext cx="23824610" cy="20521035"/>
          </a:xfrm>
          <a:prstGeom prst="rect">
            <a:avLst/>
          </a:prstGeom>
          <a:ln w="25400">
            <a:solidFill>
              <a:schemeClr val="tx2"/>
            </a:solidFill>
          </a:ln>
        </p:spPr>
      </p:pic>
      <p:sp>
        <p:nvSpPr>
          <p:cNvPr id="7" name="Rechteck 6">
            <a:extLst>
              <a:ext uri="{FF2B5EF4-FFF2-40B4-BE49-F238E27FC236}">
                <a16:creationId xmlns:a16="http://schemas.microsoft.com/office/drawing/2014/main" id="{BE5EDCEE-CE7B-8BA2-2F71-2AC4DF09C5E0}"/>
              </a:ext>
            </a:extLst>
          </p:cNvPr>
          <p:cNvSpPr/>
          <p:nvPr/>
        </p:nvSpPr>
        <p:spPr>
          <a:xfrm>
            <a:off x="12077701" y="15925800"/>
            <a:ext cx="24798528" cy="6660393"/>
          </a:xfrm>
          <a:prstGeom prst="rect">
            <a:avLst/>
          </a:prstGeom>
          <a:noFill/>
          <a:ln w="1016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8" name="Gerader Verbinder 7">
            <a:extLst>
              <a:ext uri="{FF2B5EF4-FFF2-40B4-BE49-F238E27FC236}">
                <a16:creationId xmlns:a16="http://schemas.microsoft.com/office/drawing/2014/main" id="{5D5FC5A7-A764-94D4-17FC-B031EE10E44F}"/>
              </a:ext>
            </a:extLst>
          </p:cNvPr>
          <p:cNvCxnSpPr>
            <a:cxnSpLocks/>
            <a:stCxn id="7" idx="1"/>
            <a:endCxn id="10" idx="0"/>
          </p:cNvCxnSpPr>
          <p:nvPr/>
        </p:nvCxnSpPr>
        <p:spPr>
          <a:xfrm flipH="1">
            <a:off x="6156640" y="19255997"/>
            <a:ext cx="5921061" cy="2635631"/>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0" name="Textfeld 9">
            <a:extLst>
              <a:ext uri="{FF2B5EF4-FFF2-40B4-BE49-F238E27FC236}">
                <a16:creationId xmlns:a16="http://schemas.microsoft.com/office/drawing/2014/main" id="{C468BA27-A77C-73F3-23E9-3CE2CC7CEDE1}"/>
              </a:ext>
            </a:extLst>
          </p:cNvPr>
          <p:cNvSpPr txBox="1"/>
          <p:nvPr/>
        </p:nvSpPr>
        <p:spPr>
          <a:xfrm>
            <a:off x="836485" y="21891628"/>
            <a:ext cx="10640310" cy="286232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0" dirty="0" err="1">
                <a:solidFill>
                  <a:srgbClr val="374151"/>
                </a:solidFill>
                <a:effectLst/>
                <a:latin typeface="Söhne"/>
              </a:rPr>
              <a:t>coef</a:t>
            </a:r>
            <a:r>
              <a:rPr lang="en-US" b="0" i="0" dirty="0">
                <a:solidFill>
                  <a:srgbClr val="374151"/>
                </a:solidFill>
                <a:effectLst/>
                <a:latin typeface="Söhne"/>
              </a:rPr>
              <a:t>: </a:t>
            </a:r>
          </a:p>
          <a:p>
            <a:pPr marL="857250" indent="-857250" algn="l">
              <a:buFont typeface="Arial" panose="020B0604020202020204" pitchFamily="34" charset="0"/>
              <a:buChar char="•"/>
            </a:pPr>
            <a:r>
              <a:rPr lang="en-US" b="0" i="0" dirty="0">
                <a:solidFill>
                  <a:srgbClr val="374151"/>
                </a:solidFill>
                <a:effectLst/>
                <a:latin typeface="Söhne"/>
              </a:rPr>
              <a:t>Input factors that have impact and should be used</a:t>
            </a:r>
            <a:endParaRPr lang="en-US" b="0" dirty="0">
              <a:solidFill>
                <a:srgbClr val="374151"/>
              </a:solidFill>
              <a:latin typeface="Söhne"/>
            </a:endParaRPr>
          </a:p>
        </p:txBody>
      </p:sp>
      <p:sp>
        <p:nvSpPr>
          <p:cNvPr id="14" name="Rechteck 13">
            <a:extLst>
              <a:ext uri="{FF2B5EF4-FFF2-40B4-BE49-F238E27FC236}">
                <a16:creationId xmlns:a16="http://schemas.microsoft.com/office/drawing/2014/main" id="{A7E87070-56E9-16D0-2246-2243BE685494}"/>
              </a:ext>
            </a:extLst>
          </p:cNvPr>
          <p:cNvSpPr/>
          <p:nvPr/>
        </p:nvSpPr>
        <p:spPr>
          <a:xfrm>
            <a:off x="24383999" y="11506199"/>
            <a:ext cx="12306299" cy="533401"/>
          </a:xfrm>
          <a:prstGeom prst="rect">
            <a:avLst/>
          </a:prstGeom>
          <a:noFill/>
          <a:ln w="1016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15" name="Gerader Verbinder 14">
            <a:extLst>
              <a:ext uri="{FF2B5EF4-FFF2-40B4-BE49-F238E27FC236}">
                <a16:creationId xmlns:a16="http://schemas.microsoft.com/office/drawing/2014/main" id="{9680E784-E077-B412-78B6-AD9244723E79}"/>
              </a:ext>
            </a:extLst>
          </p:cNvPr>
          <p:cNvCxnSpPr>
            <a:cxnSpLocks/>
            <a:stCxn id="22" idx="1"/>
            <a:endCxn id="14" idx="3"/>
          </p:cNvCxnSpPr>
          <p:nvPr/>
        </p:nvCxnSpPr>
        <p:spPr>
          <a:xfrm flipH="1">
            <a:off x="36690298" y="9571823"/>
            <a:ext cx="1208792" cy="2201077"/>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2" name="Textfeld 21">
            <a:extLst>
              <a:ext uri="{FF2B5EF4-FFF2-40B4-BE49-F238E27FC236}">
                <a16:creationId xmlns:a16="http://schemas.microsoft.com/office/drawing/2014/main" id="{C8E9C6E5-0DD1-5938-D9AD-970D259751FB}"/>
              </a:ext>
            </a:extLst>
          </p:cNvPr>
          <p:cNvSpPr txBox="1"/>
          <p:nvPr/>
        </p:nvSpPr>
        <p:spPr>
          <a:xfrm>
            <a:off x="37899090" y="9063991"/>
            <a:ext cx="907821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rgbClr val="374151"/>
                </a:solidFill>
                <a:latin typeface="Söhne"/>
              </a:rPr>
              <a:t>The closer to 1 the better</a:t>
            </a:r>
            <a:endParaRPr lang="en-US" b="0" i="0" dirty="0">
              <a:solidFill>
                <a:srgbClr val="374151"/>
              </a:solidFill>
              <a:effectLst/>
              <a:latin typeface="Söhne"/>
            </a:endParaRPr>
          </a:p>
        </p:txBody>
      </p:sp>
      <p:sp>
        <p:nvSpPr>
          <p:cNvPr id="28" name="Rechteck 27">
            <a:extLst>
              <a:ext uri="{FF2B5EF4-FFF2-40B4-BE49-F238E27FC236}">
                <a16:creationId xmlns:a16="http://schemas.microsoft.com/office/drawing/2014/main" id="{5FB361FC-0FFB-96EC-510E-685A1B7BC194}"/>
              </a:ext>
            </a:extLst>
          </p:cNvPr>
          <p:cNvSpPr/>
          <p:nvPr/>
        </p:nvSpPr>
        <p:spPr>
          <a:xfrm>
            <a:off x="24383999" y="12071052"/>
            <a:ext cx="12306299" cy="844848"/>
          </a:xfrm>
          <a:prstGeom prst="rect">
            <a:avLst/>
          </a:prstGeom>
          <a:noFill/>
          <a:ln w="1016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29" name="Gerader Verbinder 28">
            <a:extLst>
              <a:ext uri="{FF2B5EF4-FFF2-40B4-BE49-F238E27FC236}">
                <a16:creationId xmlns:a16="http://schemas.microsoft.com/office/drawing/2014/main" id="{48EFE4BC-5527-422A-4D56-043D893469E9}"/>
              </a:ext>
            </a:extLst>
          </p:cNvPr>
          <p:cNvCxnSpPr>
            <a:cxnSpLocks/>
            <a:stCxn id="33" idx="1"/>
            <a:endCxn id="28" idx="3"/>
          </p:cNvCxnSpPr>
          <p:nvPr/>
        </p:nvCxnSpPr>
        <p:spPr>
          <a:xfrm flipH="1">
            <a:off x="36690298" y="10587486"/>
            <a:ext cx="1208792" cy="190599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3" name="Textfeld 32">
            <a:extLst>
              <a:ext uri="{FF2B5EF4-FFF2-40B4-BE49-F238E27FC236}">
                <a16:creationId xmlns:a16="http://schemas.microsoft.com/office/drawing/2014/main" id="{481B5BAA-C496-F513-5E2B-BDF1E630EBE8}"/>
              </a:ext>
            </a:extLst>
          </p:cNvPr>
          <p:cNvSpPr txBox="1"/>
          <p:nvPr/>
        </p:nvSpPr>
        <p:spPr>
          <a:xfrm>
            <a:off x="37899090" y="10079654"/>
            <a:ext cx="907821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rgbClr val="374151"/>
                </a:solidFill>
                <a:latin typeface="Söhne"/>
              </a:rPr>
              <a:t>The closer to 0 the better</a:t>
            </a:r>
            <a:endParaRPr lang="en-US" b="0" i="0" dirty="0">
              <a:solidFill>
                <a:srgbClr val="374151"/>
              </a:solidFill>
              <a:effectLst/>
              <a:latin typeface="Söhne"/>
            </a:endParaRPr>
          </a:p>
        </p:txBody>
      </p:sp>
      <p:sp>
        <p:nvSpPr>
          <p:cNvPr id="42" name="Textfeld 41">
            <a:extLst>
              <a:ext uri="{FF2B5EF4-FFF2-40B4-BE49-F238E27FC236}">
                <a16:creationId xmlns:a16="http://schemas.microsoft.com/office/drawing/2014/main" id="{01BD6209-338B-E717-798F-679B39C16338}"/>
              </a:ext>
            </a:extLst>
          </p:cNvPr>
          <p:cNvSpPr txBox="1"/>
          <p:nvPr/>
        </p:nvSpPr>
        <p:spPr>
          <a:xfrm>
            <a:off x="36991252" y="14536191"/>
            <a:ext cx="11612075" cy="56323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374151"/>
                </a:solidFill>
                <a:effectLst/>
                <a:latin typeface="Söhne"/>
              </a:rPr>
              <a:t>If LLR p-value is small </a:t>
            </a:r>
            <a:br>
              <a:rPr lang="en-US" b="0" i="0" dirty="0">
                <a:solidFill>
                  <a:srgbClr val="374151"/>
                </a:solidFill>
                <a:effectLst/>
                <a:latin typeface="Söhne"/>
              </a:rPr>
            </a:br>
            <a:r>
              <a:rPr lang="en-US" b="0" i="0" dirty="0">
                <a:solidFill>
                  <a:srgbClr val="374151"/>
                </a:solidFill>
                <a:effectLst/>
                <a:latin typeface="Söhne"/>
              </a:rPr>
              <a:t>(typically less than a pre-specified significance level, such as 0.05), </a:t>
            </a:r>
            <a:br>
              <a:rPr lang="en-US" b="0" i="0" dirty="0">
                <a:solidFill>
                  <a:srgbClr val="374151"/>
                </a:solidFill>
                <a:effectLst/>
                <a:latin typeface="Söhne"/>
              </a:rPr>
            </a:br>
            <a:r>
              <a:rPr lang="en-US" b="0" i="0" dirty="0">
                <a:solidFill>
                  <a:srgbClr val="374151"/>
                </a:solidFill>
                <a:effectLst/>
                <a:latin typeface="Söhne"/>
              </a:rPr>
              <a:t>full model provides significantly better fit to the data compared to reduced model.</a:t>
            </a:r>
            <a:endParaRPr lang="de-DE" dirty="0"/>
          </a:p>
        </p:txBody>
      </p:sp>
      <p:sp>
        <p:nvSpPr>
          <p:cNvPr id="43" name="Rechteck 42">
            <a:extLst>
              <a:ext uri="{FF2B5EF4-FFF2-40B4-BE49-F238E27FC236}">
                <a16:creationId xmlns:a16="http://schemas.microsoft.com/office/drawing/2014/main" id="{19A850A4-8F1D-BC5A-2BE4-EF50DD17401A}"/>
              </a:ext>
            </a:extLst>
          </p:cNvPr>
          <p:cNvSpPr/>
          <p:nvPr/>
        </p:nvSpPr>
        <p:spPr>
          <a:xfrm>
            <a:off x="24279968" y="13364790"/>
            <a:ext cx="12306299" cy="844848"/>
          </a:xfrm>
          <a:prstGeom prst="rect">
            <a:avLst/>
          </a:prstGeom>
          <a:noFill/>
          <a:ln w="1016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44" name="Gerader Verbinder 43">
            <a:extLst>
              <a:ext uri="{FF2B5EF4-FFF2-40B4-BE49-F238E27FC236}">
                <a16:creationId xmlns:a16="http://schemas.microsoft.com/office/drawing/2014/main" id="{BDE45A1B-72E1-6D12-98E9-4538E6D35964}"/>
              </a:ext>
            </a:extLst>
          </p:cNvPr>
          <p:cNvCxnSpPr>
            <a:cxnSpLocks/>
            <a:stCxn id="42" idx="0"/>
            <a:endCxn id="43" idx="3"/>
          </p:cNvCxnSpPr>
          <p:nvPr/>
        </p:nvCxnSpPr>
        <p:spPr>
          <a:xfrm flipH="1" flipV="1">
            <a:off x="36586267" y="13787214"/>
            <a:ext cx="6211023" cy="748977"/>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320491172"/>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24255038"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solidFill>
                  <a:schemeClr val="tx1"/>
                </a:solidFill>
              </a:rPr>
              <a:t>ML </a:t>
            </a:r>
            <a:r>
              <a:rPr lang="de-DE" sz="15000" dirty="0" err="1">
                <a:solidFill>
                  <a:schemeClr val="tx1"/>
                </a:solidFill>
              </a:rPr>
              <a:t>perspective</a:t>
            </a:r>
            <a:r>
              <a:rPr lang="de-DE" sz="15000" dirty="0">
                <a:solidFill>
                  <a:schemeClr val="tx1"/>
                </a:solidFill>
              </a:rPr>
              <a:t>: Train </a:t>
            </a:r>
            <a:r>
              <a:rPr lang="de-DE" sz="15000" dirty="0" err="1">
                <a:solidFill>
                  <a:schemeClr val="tx1"/>
                </a:solidFill>
              </a:rPr>
              <a:t>test</a:t>
            </a:r>
            <a:r>
              <a:rPr lang="de-DE" sz="15000" dirty="0">
                <a:solidFill>
                  <a:schemeClr val="tx1"/>
                </a:solidFill>
              </a:rPr>
              <a:t> </a:t>
            </a:r>
            <a:r>
              <a:rPr lang="de-DE" sz="15000" dirty="0" err="1">
                <a:solidFill>
                  <a:schemeClr val="tx1"/>
                </a:solidFill>
              </a:rPr>
              <a:t>split</a:t>
            </a:r>
            <a:endParaRPr lang="de-DE" sz="15000" dirty="0">
              <a:solidFill>
                <a:schemeClr val="tx1"/>
              </a:solidFill>
            </a:endParaRP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method where the dataset is divided into subsets: the training set, used to train the model, and the testing set, used to evaluate the model's performance on unseen data</a:t>
            </a:r>
          </a:p>
        </p:txBody>
      </p:sp>
      <p:sp>
        <p:nvSpPr>
          <p:cNvPr id="3" name="Textfeld 2">
            <a:extLst>
              <a:ext uri="{FF2B5EF4-FFF2-40B4-BE49-F238E27FC236}">
                <a16:creationId xmlns:a16="http://schemas.microsoft.com/office/drawing/2014/main" id="{3DF434F6-590F-CDF5-B94E-90FDB8A1F2CF}"/>
              </a:ext>
            </a:extLst>
          </p:cNvPr>
          <p:cNvSpPr txBox="1"/>
          <p:nvPr/>
        </p:nvSpPr>
        <p:spPr>
          <a:xfrm>
            <a:off x="24377904" y="9092704"/>
            <a:ext cx="21764462" cy="1486560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Training models vs. analytical solution</a:t>
            </a:r>
          </a:p>
          <a:p>
            <a:pPr marL="857250" indent="-857250" algn="l">
              <a:buFont typeface="Arial" panose="020B0604020202020204" pitchFamily="34" charset="0"/>
              <a:buChar char="•"/>
            </a:pPr>
            <a:r>
              <a:rPr lang="en-US" b="0" dirty="0">
                <a:solidFill>
                  <a:srgbClr val="374151"/>
                </a:solidFill>
                <a:latin typeface="Söhne"/>
              </a:rPr>
              <a:t>Logistic regression does not have analytical solution in opposite to linear regression.</a:t>
            </a:r>
          </a:p>
          <a:p>
            <a:pPr marL="857250" indent="-857250" algn="l">
              <a:buFont typeface="Arial" panose="020B0604020202020204" pitchFamily="34" charset="0"/>
              <a:buChar char="•"/>
            </a:pPr>
            <a:r>
              <a:rPr lang="en-US" b="0" dirty="0">
                <a:solidFill>
                  <a:srgbClr val="374151"/>
                </a:solidFill>
                <a:latin typeface="Söhne"/>
              </a:rPr>
              <a:t>Therefore squared error minimizing parameters are approximated, e.g. with Newton’s approximation method</a:t>
            </a:r>
          </a:p>
          <a:p>
            <a:pPr marL="857250" indent="-857250" algn="l">
              <a:buFont typeface="Arial" panose="020B0604020202020204" pitchFamily="34" charset="0"/>
              <a:buChar char="•"/>
            </a:pPr>
            <a:r>
              <a:rPr lang="en-US" b="0" dirty="0">
                <a:solidFill>
                  <a:srgbClr val="374151"/>
                </a:solidFill>
                <a:latin typeface="Söhne"/>
              </a:rPr>
              <a:t>However: Danger of overfitting</a:t>
            </a:r>
          </a:p>
          <a:p>
            <a:pPr marL="857250" indent="-857250" algn="l">
              <a:buFont typeface="Arial" panose="020B0604020202020204" pitchFamily="34" charset="0"/>
              <a:buChar char="•"/>
            </a:pPr>
            <a:endParaRPr lang="en-US" b="0" dirty="0">
              <a:solidFill>
                <a:srgbClr val="374151"/>
              </a:solidFill>
              <a:latin typeface="Söhne"/>
            </a:endParaRPr>
          </a:p>
          <a:p>
            <a:pPr algn="l"/>
            <a:r>
              <a:rPr lang="en-US" dirty="0">
                <a:solidFill>
                  <a:srgbClr val="374151"/>
                </a:solidFill>
                <a:latin typeface="Söhne"/>
              </a:rPr>
              <a:t>Training Set: </a:t>
            </a:r>
          </a:p>
          <a:p>
            <a:pPr marL="857250" indent="-857250" algn="l">
              <a:buFont typeface="Arial" panose="020B0604020202020204" pitchFamily="34" charset="0"/>
              <a:buChar char="•"/>
            </a:pPr>
            <a:r>
              <a:rPr lang="en-US" b="0" dirty="0">
                <a:solidFill>
                  <a:srgbClr val="374151"/>
                </a:solidFill>
                <a:latin typeface="Söhne"/>
              </a:rPr>
              <a:t>Portion of data used to create the model, i.e. to learn/approximate the parameters</a:t>
            </a:r>
          </a:p>
          <a:p>
            <a:pPr marL="857250" indent="-857250" algn="l">
              <a:buFont typeface="Arial" panose="020B0604020202020204" pitchFamily="34" charset="0"/>
              <a:buChar char="•"/>
            </a:pPr>
            <a:r>
              <a:rPr lang="en-US" b="0" dirty="0">
                <a:solidFill>
                  <a:srgbClr val="374151"/>
                </a:solidFill>
                <a:latin typeface="Söhne"/>
              </a:rPr>
              <a:t>Usually 70-80% of the entire dataset</a:t>
            </a:r>
          </a:p>
          <a:p>
            <a:pPr algn="l"/>
            <a:endParaRPr lang="en-US" b="0" dirty="0">
              <a:solidFill>
                <a:srgbClr val="374151"/>
              </a:solidFill>
              <a:latin typeface="Söhne"/>
            </a:endParaRPr>
          </a:p>
          <a:p>
            <a:pPr algn="l"/>
            <a:r>
              <a:rPr lang="en-US" dirty="0">
                <a:solidFill>
                  <a:srgbClr val="374151"/>
                </a:solidFill>
                <a:latin typeface="Söhne"/>
              </a:rPr>
              <a:t>Testing Set: </a:t>
            </a:r>
          </a:p>
          <a:p>
            <a:pPr marL="857250" indent="-857250" algn="l">
              <a:buFont typeface="Arial" panose="020B0604020202020204" pitchFamily="34" charset="0"/>
              <a:buChar char="•"/>
            </a:pPr>
            <a:r>
              <a:rPr lang="en-US" b="0" dirty="0">
                <a:solidFill>
                  <a:srgbClr val="374151"/>
                </a:solidFill>
                <a:latin typeface="Söhne"/>
              </a:rPr>
              <a:t>Subset of data that the model has not seen during learning phase</a:t>
            </a:r>
          </a:p>
          <a:p>
            <a:pPr marL="857250" indent="-857250" algn="l">
              <a:buFont typeface="Arial" panose="020B0604020202020204" pitchFamily="34" charset="0"/>
              <a:buChar char="•"/>
            </a:pPr>
            <a:r>
              <a:rPr lang="en-US" b="0" dirty="0">
                <a:solidFill>
                  <a:srgbClr val="374151"/>
                </a:solidFill>
                <a:latin typeface="Söhne"/>
              </a:rPr>
              <a:t>Used to evaluate performance of the model on unseen data and check for overfitting. Typically 20-30% of entire dataset</a:t>
            </a:r>
          </a:p>
        </p:txBody>
      </p:sp>
      <p:sp>
        <p:nvSpPr>
          <p:cNvPr id="9" name="Foliennummernplatzhalter 6">
            <a:extLst>
              <a:ext uri="{FF2B5EF4-FFF2-40B4-BE49-F238E27FC236}">
                <a16:creationId xmlns:a16="http://schemas.microsoft.com/office/drawing/2014/main" id="{261E9A0E-B6ED-C6B8-849C-5DD0238AC80F}"/>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81</a:t>
            </a:fld>
            <a:endParaRPr lang="de-DE"/>
          </a:p>
        </p:txBody>
      </p:sp>
      <p:sp>
        <p:nvSpPr>
          <p:cNvPr id="11" name="Textfeld 10">
            <a:extLst>
              <a:ext uri="{FF2B5EF4-FFF2-40B4-BE49-F238E27FC236}">
                <a16:creationId xmlns:a16="http://schemas.microsoft.com/office/drawing/2014/main" id="{A04263B4-B538-DAE5-C183-DBAF5CBA9953}"/>
              </a:ext>
            </a:extLst>
          </p:cNvPr>
          <p:cNvSpPr txBox="1"/>
          <p:nvPr/>
        </p:nvSpPr>
        <p:spPr>
          <a:xfrm>
            <a:off x="3457467" y="22528249"/>
            <a:ext cx="19620247"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DE" dirty="0"/>
              <a:t>https://medium.com/@rathinavel.mph/how-the-train-and-test-samples-are-split-d7e46a8e2361</a:t>
            </a:r>
          </a:p>
        </p:txBody>
      </p:sp>
      <p:pic>
        <p:nvPicPr>
          <p:cNvPr id="13" name="Grafik 12">
            <a:extLst>
              <a:ext uri="{FF2B5EF4-FFF2-40B4-BE49-F238E27FC236}">
                <a16:creationId xmlns:a16="http://schemas.microsoft.com/office/drawing/2014/main" id="{7B19D508-0309-D7B2-9454-521D872C5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467" y="9092704"/>
            <a:ext cx="19620247" cy="11276583"/>
          </a:xfrm>
          <a:prstGeom prst="rect">
            <a:avLst/>
          </a:prstGeom>
          <a:ln w="25400">
            <a:solidFill>
              <a:schemeClr val="tx2"/>
            </a:solidFill>
          </a:ln>
        </p:spPr>
      </p:pic>
    </p:spTree>
    <p:extLst>
      <p:ext uri="{BB962C8B-B14F-4D97-AF65-F5344CB8AC3E}">
        <p14:creationId xmlns:p14="http://schemas.microsoft.com/office/powerpoint/2010/main" val="316235830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19311377"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Logistic</a:t>
            </a:r>
            <a:r>
              <a:rPr lang="de-DE" sz="15000" dirty="0">
                <a:solidFill>
                  <a:schemeClr val="tx1"/>
                </a:solidFill>
              </a:rPr>
              <a:t> </a:t>
            </a:r>
            <a:r>
              <a:rPr lang="de-DE" sz="15000" dirty="0" err="1">
                <a:solidFill>
                  <a:schemeClr val="tx1"/>
                </a:solidFill>
              </a:rPr>
              <a:t>regression</a:t>
            </a:r>
            <a:endParaRPr lang="de-DE" sz="15000" dirty="0">
              <a:solidFill>
                <a:schemeClr val="tx1"/>
              </a:solidFill>
            </a:endParaRP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is a statistical model to predict a binary outcome (0 or 1, true or false) based on one or more predictor variables, using the logistic function to model the probability of the binary outcome.</a:t>
            </a:r>
          </a:p>
        </p:txBody>
      </p:sp>
      <p:sp>
        <p:nvSpPr>
          <p:cNvPr id="7" name="Foliennummernplatzhalter 6">
            <a:extLst>
              <a:ext uri="{FF2B5EF4-FFF2-40B4-BE49-F238E27FC236}">
                <a16:creationId xmlns:a16="http://schemas.microsoft.com/office/drawing/2014/main" id="{FBFEED5E-30B5-9470-2C5F-473634F2E5B4}"/>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82</a:t>
            </a:fld>
            <a:endParaRPr lang="de-DE"/>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E84726D8-5472-C557-737E-5ADA4A56A2FC}"/>
                  </a:ext>
                </a:extLst>
              </p:cNvPr>
              <p:cNvSpPr txBox="1"/>
              <p:nvPr/>
            </p:nvSpPr>
            <p:spPr>
              <a:xfrm>
                <a:off x="28215770" y="9303305"/>
                <a:ext cx="19167885" cy="1455565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rgbClr val="374151"/>
                    </a:solidFill>
                    <a:latin typeface="Söhne"/>
                  </a:rPr>
                  <a:t>Logistic function (= sigmoid function):</a:t>
                </a:r>
              </a:p>
              <a:p>
                <a:pPr algn="l"/>
                <a14:m>
                  <m:oMath xmlns:m="http://schemas.openxmlformats.org/officeDocument/2006/math">
                    <m:r>
                      <a:rPr lang="de-DE" b="0" i="1" smtClean="0">
                        <a:solidFill>
                          <a:schemeClr val="tx1"/>
                        </a:solidFill>
                        <a:latin typeface="Cambria Math" panose="02040503050406030204" pitchFamily="18" charset="0"/>
                      </a:rPr>
                      <m:t>𝑃</m:t>
                    </m:r>
                    <m:d>
                      <m:dPr>
                        <m:ctrlPr>
                          <a:rPr lang="de-DE" b="0" i="1" smtClean="0">
                            <a:solidFill>
                              <a:schemeClr val="tx1"/>
                            </a:solidFill>
                            <a:latin typeface="Cambria Math" panose="02040503050406030204" pitchFamily="18" charset="0"/>
                          </a:rPr>
                        </m:ctrlPr>
                      </m:dPr>
                      <m:e>
                        <m:r>
                          <a:rPr lang="de-DE" b="0" i="1" smtClean="0">
                            <a:solidFill>
                              <a:schemeClr val="tx1"/>
                            </a:solidFill>
                            <a:latin typeface="Cambria Math" panose="02040503050406030204" pitchFamily="18" charset="0"/>
                          </a:rPr>
                          <m:t>𝑧</m:t>
                        </m:r>
                      </m:e>
                    </m:d>
                    <m:r>
                      <a:rPr lang="de-DE" b="0" i="1" smtClean="0">
                        <a:solidFill>
                          <a:schemeClr val="tx1"/>
                        </a:solidFill>
                        <a:latin typeface="Cambria Math" panose="02040503050406030204" pitchFamily="18" charset="0"/>
                      </a:rPr>
                      <m:t>=</m:t>
                    </m:r>
                    <m:f>
                      <m:fPr>
                        <m:ctrlPr>
                          <a:rPr lang="de-DE" b="0" i="1" smtClean="0">
                            <a:solidFill>
                              <a:schemeClr val="tx1"/>
                            </a:solidFill>
                            <a:latin typeface="Cambria Math" panose="02040503050406030204" pitchFamily="18" charset="0"/>
                          </a:rPr>
                        </m:ctrlPr>
                      </m:fPr>
                      <m:num>
                        <m:r>
                          <a:rPr lang="de-DE" b="0" i="1" smtClean="0">
                            <a:solidFill>
                              <a:schemeClr val="tx1"/>
                            </a:solidFill>
                            <a:latin typeface="Cambria Math" panose="02040503050406030204" pitchFamily="18" charset="0"/>
                          </a:rPr>
                          <m:t>1</m:t>
                        </m:r>
                      </m:num>
                      <m:den>
                        <m:r>
                          <a:rPr lang="de-DE" b="0" i="1" smtClean="0">
                            <a:solidFill>
                              <a:schemeClr val="tx1"/>
                            </a:solidFill>
                            <a:latin typeface="Cambria Math" panose="02040503050406030204" pitchFamily="18" charset="0"/>
                          </a:rPr>
                          <m:t>1+</m:t>
                        </m:r>
                        <m:sSup>
                          <m:sSupPr>
                            <m:ctrlPr>
                              <a:rPr lang="de-DE" b="0"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𝑒</m:t>
                            </m:r>
                          </m:e>
                          <m:sup>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𝑧</m:t>
                            </m:r>
                          </m:sup>
                        </m:sSup>
                      </m:den>
                    </m:f>
                  </m:oMath>
                </a14:m>
                <a:r>
                  <a:rPr lang="en-US" b="0" dirty="0">
                    <a:solidFill>
                      <a:schemeClr val="tx1"/>
                    </a:solidFill>
                    <a:latin typeface="Söhne"/>
                  </a:rPr>
                  <a:t> with </a:t>
                </a:r>
                <a14:m>
                  <m:oMath xmlns:m="http://schemas.openxmlformats.org/officeDocument/2006/math">
                    <m:func>
                      <m:funcPr>
                        <m:ctrlPr>
                          <a:rPr lang="en-US" b="0" i="1">
                            <a:solidFill>
                              <a:schemeClr val="tx1"/>
                            </a:solidFill>
                            <a:latin typeface="Cambria Math" panose="02040503050406030204" pitchFamily="18" charset="0"/>
                          </a:rPr>
                        </m:ctrlPr>
                      </m:funcPr>
                      <m:fName>
                        <m:r>
                          <a:rPr lang="de-DE" b="0" i="1" smtClean="0">
                            <a:solidFill>
                              <a:schemeClr val="tx1"/>
                            </a:solidFill>
                            <a:latin typeface="Cambria Math" panose="02040503050406030204" pitchFamily="18" charset="0"/>
                          </a:rPr>
                          <m:t>𝑧</m:t>
                        </m:r>
                      </m:fName>
                      <m:e>
                        <m:r>
                          <a:rPr lang="de-DE" b="0" i="1">
                            <a:solidFill>
                              <a:schemeClr val="tx1"/>
                            </a:solidFill>
                            <a:latin typeface="Cambria Math" panose="02040503050406030204" pitchFamily="18" charset="0"/>
                          </a:rPr>
                          <m:t>=</m:t>
                        </m:r>
                        <m:sSub>
                          <m:sSubPr>
                            <m:ctrlPr>
                              <a:rPr lang="de-DE" b="0" i="1">
                                <a:solidFill>
                                  <a:schemeClr val="tx1"/>
                                </a:solidFill>
                                <a:latin typeface="Cambria Math" panose="02040503050406030204" pitchFamily="18" charset="0"/>
                              </a:rPr>
                            </m:ctrlPr>
                          </m:sSubPr>
                          <m:e>
                            <m:r>
                              <a:rPr lang="de-DE" b="0" i="1">
                                <a:solidFill>
                                  <a:schemeClr val="tx1"/>
                                </a:solidFill>
                                <a:latin typeface="Cambria Math" panose="02040503050406030204" pitchFamily="18" charset="0"/>
                                <a:ea typeface="Cambria Math" panose="02040503050406030204" pitchFamily="18" charset="0"/>
                              </a:rPr>
                              <m:t>𝛽</m:t>
                            </m:r>
                          </m:e>
                          <m:sub>
                            <m:r>
                              <a:rPr lang="de-DE" b="0" i="1">
                                <a:solidFill>
                                  <a:schemeClr val="tx1"/>
                                </a:solidFill>
                                <a:latin typeface="Cambria Math" panose="02040503050406030204" pitchFamily="18" charset="0"/>
                              </a:rPr>
                              <m:t>0</m:t>
                            </m:r>
                          </m:sub>
                        </m:sSub>
                        <m:r>
                          <a:rPr lang="de-DE" b="0" i="1">
                            <a:solidFill>
                              <a:schemeClr val="tx1"/>
                            </a:solidFill>
                            <a:latin typeface="Cambria Math" panose="02040503050406030204" pitchFamily="18" charset="0"/>
                          </a:rPr>
                          <m:t>+</m:t>
                        </m:r>
                        <m:sSub>
                          <m:sSubPr>
                            <m:ctrlPr>
                              <a:rPr lang="de-DE" b="0" i="1">
                                <a:solidFill>
                                  <a:schemeClr val="tx1"/>
                                </a:solidFill>
                                <a:latin typeface="Cambria Math" panose="02040503050406030204" pitchFamily="18" charset="0"/>
                              </a:rPr>
                            </m:ctrlPr>
                          </m:sSubPr>
                          <m:e>
                            <m:r>
                              <a:rPr lang="de-DE" b="0" i="1">
                                <a:solidFill>
                                  <a:schemeClr val="tx1"/>
                                </a:solidFill>
                                <a:latin typeface="Cambria Math" panose="02040503050406030204" pitchFamily="18" charset="0"/>
                                <a:ea typeface="Cambria Math" panose="02040503050406030204" pitchFamily="18" charset="0"/>
                              </a:rPr>
                              <m:t>𝛽</m:t>
                            </m:r>
                          </m:e>
                          <m:sub>
                            <m:r>
                              <a:rPr lang="de-DE" b="0" i="1">
                                <a:solidFill>
                                  <a:schemeClr val="tx1"/>
                                </a:solidFill>
                                <a:latin typeface="Cambria Math" panose="02040503050406030204" pitchFamily="18" charset="0"/>
                              </a:rPr>
                              <m:t>1</m:t>
                            </m:r>
                          </m:sub>
                        </m:sSub>
                        <m:r>
                          <a:rPr lang="de-DE" b="0" i="1">
                            <a:solidFill>
                              <a:schemeClr val="tx1"/>
                            </a:solidFill>
                            <a:latin typeface="Cambria Math" panose="02040503050406030204" pitchFamily="18" charset="0"/>
                          </a:rPr>
                          <m:t>𝑥</m:t>
                        </m:r>
                      </m:e>
                    </m:func>
                  </m:oMath>
                </a14:m>
                <a:endParaRPr lang="en-US" b="0" dirty="0">
                  <a:solidFill>
                    <a:schemeClr val="tx1"/>
                  </a:solidFill>
                  <a:latin typeface="Söhne"/>
                </a:endParaRPr>
              </a:p>
              <a:p>
                <a:pPr algn="l"/>
                <a:endParaRPr lang="en-US" b="0" dirty="0">
                  <a:solidFill>
                    <a:srgbClr val="374151"/>
                  </a:solidFill>
                  <a:latin typeface="Söhne"/>
                </a:endParaRPr>
              </a:p>
              <a:p>
                <a:pPr marL="857250" indent="-857250" algn="l">
                  <a:buFont typeface="Arial" panose="020B0604020202020204" pitchFamily="34" charset="0"/>
                  <a:buChar char="•"/>
                </a:pPr>
                <a:r>
                  <a:rPr lang="en-US" b="0" dirty="0">
                    <a:solidFill>
                      <a:srgbClr val="374151"/>
                    </a:solidFill>
                    <a:latin typeface="Söhne"/>
                  </a:rPr>
                  <a:t>It converts any input into a value between 0 and 1, </a:t>
                </a:r>
                <a:br>
                  <a:rPr lang="en-US" b="0" dirty="0">
                    <a:solidFill>
                      <a:srgbClr val="374151"/>
                    </a:solidFill>
                    <a:latin typeface="Söhne"/>
                  </a:rPr>
                </a:br>
                <a:r>
                  <a:rPr lang="en-US" b="0" dirty="0">
                    <a:solidFill>
                      <a:srgbClr val="374151"/>
                    </a:solidFill>
                    <a:latin typeface="Söhne"/>
                  </a:rPr>
                  <a:t>which can be interpreted as probability.</a:t>
                </a:r>
              </a:p>
              <a:p>
                <a:pPr marL="857250" indent="-857250" algn="l">
                  <a:buFont typeface="Arial" panose="020B0604020202020204" pitchFamily="34" charset="0"/>
                  <a:buChar char="•"/>
                </a:pPr>
                <a:r>
                  <a:rPr lang="en-US" b="0" dirty="0">
                    <a:solidFill>
                      <a:srgbClr val="374151"/>
                    </a:solidFill>
                    <a:latin typeface="Söhne"/>
                  </a:rPr>
                  <a:t>For given input 'x’, </a:t>
                </a:r>
                <a:br>
                  <a:rPr lang="en-US" b="0" dirty="0">
                    <a:solidFill>
                      <a:srgbClr val="374151"/>
                    </a:solidFill>
                    <a:latin typeface="Söhne"/>
                  </a:rPr>
                </a:br>
                <a:r>
                  <a:rPr lang="en-US" b="0" dirty="0">
                    <a:solidFill>
                      <a:srgbClr val="374151"/>
                    </a:solidFill>
                    <a:latin typeface="Söhne"/>
                  </a:rPr>
                  <a:t>output represents probability that 'x' belongs to 1</a:t>
                </a:r>
              </a:p>
              <a:p>
                <a:pPr marL="857250" indent="-857250" algn="l">
                  <a:buFont typeface="Arial" panose="020B0604020202020204" pitchFamily="34" charset="0"/>
                  <a:buChar char="•"/>
                </a:pPr>
                <a:r>
                  <a:rPr lang="en-US" b="0" dirty="0">
                    <a:solidFill>
                      <a:srgbClr val="374151"/>
                    </a:solidFill>
                    <a:latin typeface="Söhne"/>
                  </a:rPr>
                  <a:t>Simple rounding can be used for predicting 0 or 1</a:t>
                </a:r>
                <a:endParaRPr lang="de-DE" b="0" dirty="0">
                  <a:solidFill>
                    <a:srgbClr val="374151"/>
                  </a:solidFill>
                  <a:latin typeface="Söhne"/>
                </a:endParaRPr>
              </a:p>
              <a:p>
                <a:pPr algn="l"/>
                <a:endParaRPr lang="en-US" b="0" dirty="0">
                  <a:solidFill>
                    <a:srgbClr val="374151"/>
                  </a:solidFill>
                  <a:latin typeface="Söhne"/>
                </a:endParaRPr>
              </a:p>
              <a:p>
                <a:pPr algn="l"/>
                <a:r>
                  <a:rPr lang="en-US" b="0" dirty="0">
                    <a:solidFill>
                      <a:srgbClr val="374151"/>
                    </a:solidFill>
                    <a:latin typeface="Söhne"/>
                  </a:rPr>
                  <a:t>It is based on …</a:t>
                </a:r>
              </a:p>
              <a:p>
                <a:pPr algn="l"/>
                <a:r>
                  <a:rPr lang="en-US" dirty="0">
                    <a:solidFill>
                      <a:srgbClr val="374151"/>
                    </a:solidFill>
                    <a:latin typeface="Söhne"/>
                  </a:rPr>
                  <a:t>Logged odds:</a:t>
                </a:r>
              </a:p>
              <a:p>
                <a:pPr algn="l"/>
                <a14:m>
                  <m:oMathPara xmlns:m="http://schemas.openxmlformats.org/officeDocument/2006/math">
                    <m:oMathParaPr>
                      <m:jc m:val="centerGroup"/>
                    </m:oMathParaPr>
                    <m:oMath xmlns:m="http://schemas.openxmlformats.org/officeDocument/2006/math">
                      <m:func>
                        <m:funcPr>
                          <m:ctrlPr>
                            <a:rPr lang="en-US" b="0" i="1" smtClean="0">
                              <a:solidFill>
                                <a:srgbClr val="374151"/>
                              </a:solidFill>
                              <a:latin typeface="Cambria Math" panose="02040503050406030204" pitchFamily="18" charset="0"/>
                            </a:rPr>
                          </m:ctrlPr>
                        </m:funcPr>
                        <m:fName>
                          <m:r>
                            <m:rPr>
                              <m:sty m:val="p"/>
                            </m:rPr>
                            <a:rPr lang="en-US" b="0" i="0" smtClean="0">
                              <a:solidFill>
                                <a:srgbClr val="374151"/>
                              </a:solidFill>
                              <a:latin typeface="Cambria Math" panose="02040503050406030204" pitchFamily="18" charset="0"/>
                            </a:rPr>
                            <m:t>ln</m:t>
                          </m:r>
                        </m:fName>
                        <m:e>
                          <m:d>
                            <m:dPr>
                              <m:ctrlPr>
                                <a:rPr lang="en-US" b="0" i="1" smtClean="0">
                                  <a:solidFill>
                                    <a:srgbClr val="374151"/>
                                  </a:solidFill>
                                  <a:latin typeface="Cambria Math" panose="02040503050406030204" pitchFamily="18" charset="0"/>
                                </a:rPr>
                              </m:ctrlPr>
                            </m:dPr>
                            <m:e>
                              <m:f>
                                <m:fPr>
                                  <m:ctrlPr>
                                    <a:rPr lang="en-US" b="0" i="1" smtClean="0">
                                      <a:solidFill>
                                        <a:srgbClr val="374151"/>
                                      </a:solidFill>
                                      <a:latin typeface="Cambria Math" panose="02040503050406030204" pitchFamily="18" charset="0"/>
                                    </a:rPr>
                                  </m:ctrlPr>
                                </m:fPr>
                                <m:num>
                                  <m:r>
                                    <a:rPr lang="de-DE" b="0" i="1" smtClean="0">
                                      <a:solidFill>
                                        <a:srgbClr val="374151"/>
                                      </a:solidFill>
                                      <a:latin typeface="Cambria Math" panose="02040503050406030204" pitchFamily="18" charset="0"/>
                                    </a:rPr>
                                    <m:t>𝑝</m:t>
                                  </m:r>
                                </m:num>
                                <m:den>
                                  <m:r>
                                    <a:rPr lang="de-DE" b="0" i="1" smtClean="0">
                                      <a:solidFill>
                                        <a:srgbClr val="374151"/>
                                      </a:solidFill>
                                      <a:latin typeface="Cambria Math" panose="02040503050406030204" pitchFamily="18" charset="0"/>
                                    </a:rPr>
                                    <m:t>1−</m:t>
                                  </m:r>
                                  <m:r>
                                    <a:rPr lang="de-DE" b="0" i="1" smtClean="0">
                                      <a:solidFill>
                                        <a:srgbClr val="374151"/>
                                      </a:solidFill>
                                      <a:latin typeface="Cambria Math" panose="02040503050406030204" pitchFamily="18" charset="0"/>
                                    </a:rPr>
                                    <m:t>𝑝</m:t>
                                  </m:r>
                                </m:den>
                              </m:f>
                            </m:e>
                          </m:d>
                          <m:r>
                            <a:rPr lang="de-DE" b="0" i="1" smtClean="0">
                              <a:solidFill>
                                <a:srgbClr val="374151"/>
                              </a:solidFill>
                              <a:latin typeface="Cambria Math" panose="02040503050406030204" pitchFamily="18" charset="0"/>
                            </a:rPr>
                            <m:t>=</m:t>
                          </m:r>
                          <m:sSub>
                            <m:sSubPr>
                              <m:ctrlPr>
                                <a:rPr lang="de-DE"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ea typeface="Cambria Math" panose="02040503050406030204" pitchFamily="18" charset="0"/>
                                </a:rPr>
                                <m:t>𝛽</m:t>
                              </m:r>
                            </m:e>
                            <m:sub>
                              <m:r>
                                <a:rPr lang="de-DE" b="0" i="1" smtClean="0">
                                  <a:solidFill>
                                    <a:srgbClr val="374151"/>
                                  </a:solidFill>
                                  <a:latin typeface="Cambria Math" panose="02040503050406030204" pitchFamily="18" charset="0"/>
                                </a:rPr>
                                <m:t>0</m:t>
                              </m:r>
                            </m:sub>
                          </m:sSub>
                          <m:r>
                            <a:rPr lang="de-DE" b="0" i="1" smtClean="0">
                              <a:solidFill>
                                <a:srgbClr val="374151"/>
                              </a:solidFill>
                              <a:latin typeface="Cambria Math" panose="02040503050406030204" pitchFamily="18" charset="0"/>
                            </a:rPr>
                            <m:t>+</m:t>
                          </m:r>
                          <m:sSub>
                            <m:sSubPr>
                              <m:ctrlPr>
                                <a:rPr lang="de-DE" b="0" i="1" smtClean="0">
                                  <a:solidFill>
                                    <a:srgbClr val="374151"/>
                                  </a:solidFill>
                                  <a:latin typeface="Cambria Math" panose="02040503050406030204" pitchFamily="18" charset="0"/>
                                </a:rPr>
                              </m:ctrlPr>
                            </m:sSubPr>
                            <m:e>
                              <m:r>
                                <a:rPr lang="de-DE" b="0" i="1" smtClean="0">
                                  <a:solidFill>
                                    <a:srgbClr val="374151"/>
                                  </a:solidFill>
                                  <a:latin typeface="Cambria Math" panose="02040503050406030204" pitchFamily="18" charset="0"/>
                                  <a:ea typeface="Cambria Math" panose="02040503050406030204" pitchFamily="18" charset="0"/>
                                </a:rPr>
                                <m:t>𝛽</m:t>
                              </m:r>
                            </m:e>
                            <m:sub>
                              <m:r>
                                <a:rPr lang="de-DE" b="0" i="1" smtClean="0">
                                  <a:solidFill>
                                    <a:srgbClr val="374151"/>
                                  </a:solidFill>
                                  <a:latin typeface="Cambria Math" panose="02040503050406030204" pitchFamily="18" charset="0"/>
                                </a:rPr>
                                <m:t>1</m:t>
                              </m:r>
                            </m:sub>
                          </m:sSub>
                          <m:r>
                            <a:rPr lang="de-DE" b="0" i="1" smtClean="0">
                              <a:solidFill>
                                <a:srgbClr val="374151"/>
                              </a:solidFill>
                              <a:latin typeface="Cambria Math" panose="02040503050406030204" pitchFamily="18" charset="0"/>
                            </a:rPr>
                            <m:t>𝑥</m:t>
                          </m:r>
                        </m:e>
                      </m:func>
                    </m:oMath>
                  </m:oMathPara>
                </a14:m>
                <a:endParaRPr lang="en-US" b="0" dirty="0">
                  <a:solidFill>
                    <a:srgbClr val="374151"/>
                  </a:solidFill>
                  <a:latin typeface="Söhne"/>
                </a:endParaRPr>
              </a:p>
              <a:p>
                <a:pPr algn="l"/>
                <a:endParaRPr lang="en-US" b="0" dirty="0">
                  <a:solidFill>
                    <a:srgbClr val="374151"/>
                  </a:solidFill>
                  <a:latin typeface="Söhne"/>
                  <a:sym typeface="Wingdings" panose="05000000000000000000" pitchFamily="2" charset="2"/>
                </a:endParaRPr>
              </a:p>
              <a:p>
                <a:pPr algn="l"/>
                <a:r>
                  <a:rPr lang="en-US" b="0" dirty="0">
                    <a:solidFill>
                      <a:srgbClr val="374151"/>
                    </a:solidFill>
                    <a:latin typeface="Söhne"/>
                    <a:sym typeface="Wingdings" panose="05000000000000000000" pitchFamily="2" charset="2"/>
                  </a:rPr>
                  <a:t> Linear model is projected on S-curve</a:t>
                </a:r>
                <a:endParaRPr lang="en-US" b="0" dirty="0">
                  <a:solidFill>
                    <a:srgbClr val="374151"/>
                  </a:solidFill>
                  <a:latin typeface="Söhne"/>
                </a:endParaRPr>
              </a:p>
            </p:txBody>
          </p:sp>
        </mc:Choice>
        <mc:Fallback xmlns="">
          <p:sp>
            <p:nvSpPr>
              <p:cNvPr id="9" name="Textfeld 8">
                <a:extLst>
                  <a:ext uri="{FF2B5EF4-FFF2-40B4-BE49-F238E27FC236}">
                    <a16:creationId xmlns:a16="http://schemas.microsoft.com/office/drawing/2014/main" id="{E84726D8-5472-C557-737E-5ADA4A56A2FC}"/>
                  </a:ext>
                </a:extLst>
              </p:cNvPr>
              <p:cNvSpPr txBox="1">
                <a:spLocks noRot="1" noChangeAspect="1" noMove="1" noResize="1" noEditPoints="1" noAdjustHandles="1" noChangeArrowheads="1" noChangeShapeType="1" noTextEdit="1"/>
              </p:cNvSpPr>
              <p:nvPr/>
            </p:nvSpPr>
            <p:spPr>
              <a:xfrm>
                <a:off x="28215770" y="9303305"/>
                <a:ext cx="19167885" cy="14555651"/>
              </a:xfrm>
              <a:prstGeom prst="rect">
                <a:avLst/>
              </a:prstGeom>
              <a:blipFill>
                <a:blip r:embed="rId2"/>
                <a:stretch>
                  <a:fillRect l="-1940" t="-1256" b="-1926"/>
                </a:stretch>
              </a:blipFill>
              <a:ln w="25400" cap="flat">
                <a:noFill/>
                <a:miter lim="400000"/>
              </a:ln>
              <a:effectLst/>
            </p:spPr>
            <p:txBody>
              <a:bodyPr/>
              <a:lstStyle/>
              <a:p>
                <a:r>
                  <a:rPr lang="de-DE">
                    <a:noFill/>
                  </a:rPr>
                  <a:t> </a:t>
                </a:r>
              </a:p>
            </p:txBody>
          </p:sp>
        </mc:Fallback>
      </mc:AlternateContent>
      <p:pic>
        <p:nvPicPr>
          <p:cNvPr id="3" name="Grafik 2">
            <a:extLst>
              <a:ext uri="{FF2B5EF4-FFF2-40B4-BE49-F238E27FC236}">
                <a16:creationId xmlns:a16="http://schemas.microsoft.com/office/drawing/2014/main" id="{90FD8AB8-A671-C4F9-13F1-7FFD620FF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836" y="7821730"/>
            <a:ext cx="24164564" cy="16037226"/>
          </a:xfrm>
          <a:prstGeom prst="rect">
            <a:avLst/>
          </a:prstGeom>
          <a:ln w="25400">
            <a:solidFill>
              <a:schemeClr val="tx2"/>
            </a:solidFill>
          </a:ln>
        </p:spPr>
      </p:pic>
    </p:spTree>
    <p:extLst>
      <p:ext uri="{BB962C8B-B14F-4D97-AF65-F5344CB8AC3E}">
        <p14:creationId xmlns:p14="http://schemas.microsoft.com/office/powerpoint/2010/main" val="2723816770"/>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13551787"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Confusion</a:t>
            </a:r>
            <a:r>
              <a:rPr lang="de-DE" sz="15000" dirty="0">
                <a:solidFill>
                  <a:schemeClr val="tx1"/>
                </a:solidFill>
              </a:rPr>
              <a:t> </a:t>
            </a:r>
            <a:r>
              <a:rPr lang="de-DE" sz="15000" dirty="0" err="1">
                <a:solidFill>
                  <a:schemeClr val="tx1"/>
                </a:solidFill>
              </a:rPr>
              <a:t>matrix</a:t>
            </a:r>
            <a:endParaRPr lang="de-DE" sz="15000" dirty="0">
              <a:solidFill>
                <a:schemeClr val="tx1"/>
              </a:solidFill>
            </a:endParaRP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 is a tabular representation to visualize the performance of a predictive model on a set of test data for which the true values are known. </a:t>
            </a:r>
          </a:p>
        </p:txBody>
      </p:sp>
      <p:sp>
        <p:nvSpPr>
          <p:cNvPr id="7" name="Foliennummernplatzhalter 6">
            <a:extLst>
              <a:ext uri="{FF2B5EF4-FFF2-40B4-BE49-F238E27FC236}">
                <a16:creationId xmlns:a16="http://schemas.microsoft.com/office/drawing/2014/main" id="{FBFEED5E-30B5-9470-2C5F-473634F2E5B4}"/>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83</a:t>
            </a:fld>
            <a:endParaRPr lang="de-DE"/>
          </a:p>
        </p:txBody>
      </p:sp>
      <p:sp>
        <p:nvSpPr>
          <p:cNvPr id="12" name="Textfeld 11">
            <a:extLst>
              <a:ext uri="{FF2B5EF4-FFF2-40B4-BE49-F238E27FC236}">
                <a16:creationId xmlns:a16="http://schemas.microsoft.com/office/drawing/2014/main" id="{86186E1E-1791-E932-E242-609575153ED9}"/>
              </a:ext>
            </a:extLst>
          </p:cNvPr>
          <p:cNvSpPr txBox="1"/>
          <p:nvPr/>
        </p:nvSpPr>
        <p:spPr>
          <a:xfrm>
            <a:off x="22858476" y="8556616"/>
            <a:ext cx="23509224" cy="794063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43000" indent="-1143000" algn="l">
              <a:spcAft>
                <a:spcPts val="1200"/>
              </a:spcAft>
              <a:buFont typeface="+mj-lt"/>
              <a:buAutoNum type="arabicPeriod"/>
            </a:pPr>
            <a:r>
              <a:rPr lang="en-US" b="1" i="0" dirty="0">
                <a:solidFill>
                  <a:srgbClr val="374151"/>
                </a:solidFill>
                <a:effectLst/>
                <a:latin typeface="Söhne"/>
              </a:rPr>
              <a:t>True Positives (TP):</a:t>
            </a:r>
            <a:r>
              <a:rPr lang="en-US" b="0" i="0" dirty="0">
                <a:solidFill>
                  <a:srgbClr val="374151"/>
                </a:solidFill>
                <a:effectLst/>
                <a:latin typeface="Söhne"/>
              </a:rPr>
              <a:t> These are cases in which we predicted yes (they have the condition), and they do have the condition.</a:t>
            </a:r>
          </a:p>
          <a:p>
            <a:pPr marL="1143000" indent="-1143000" algn="l">
              <a:spcAft>
                <a:spcPts val="1200"/>
              </a:spcAft>
              <a:buFont typeface="+mj-lt"/>
              <a:buAutoNum type="arabicPeriod"/>
            </a:pPr>
            <a:r>
              <a:rPr lang="en-US" b="1" i="0" dirty="0">
                <a:solidFill>
                  <a:srgbClr val="374151"/>
                </a:solidFill>
                <a:effectLst/>
                <a:latin typeface="Söhne"/>
              </a:rPr>
              <a:t>True Negatives (TN):</a:t>
            </a:r>
            <a:r>
              <a:rPr lang="en-US" b="0" i="0" dirty="0">
                <a:solidFill>
                  <a:srgbClr val="374151"/>
                </a:solidFill>
                <a:effectLst/>
                <a:latin typeface="Söhne"/>
              </a:rPr>
              <a:t> We predicted no, and they don't have the condition.</a:t>
            </a:r>
          </a:p>
          <a:p>
            <a:pPr marL="1143000" indent="-1143000" algn="l">
              <a:spcAft>
                <a:spcPts val="1200"/>
              </a:spcAft>
              <a:buFont typeface="+mj-lt"/>
              <a:buAutoNum type="arabicPeriod"/>
            </a:pPr>
            <a:r>
              <a:rPr lang="en-US" b="1" i="0" dirty="0">
                <a:solidFill>
                  <a:srgbClr val="374151"/>
                </a:solidFill>
                <a:effectLst/>
                <a:latin typeface="Söhne"/>
              </a:rPr>
              <a:t>False Positives (FP):</a:t>
            </a:r>
            <a:r>
              <a:rPr lang="en-US" b="0" i="0" dirty="0">
                <a:solidFill>
                  <a:srgbClr val="374151"/>
                </a:solidFill>
                <a:effectLst/>
                <a:latin typeface="Söhne"/>
              </a:rPr>
              <a:t> We predicted yes, but they don't actually have the condition. (Also known as a "Type I error.")</a:t>
            </a:r>
          </a:p>
          <a:p>
            <a:pPr marL="1143000" indent="-1143000" algn="l">
              <a:spcAft>
                <a:spcPts val="1200"/>
              </a:spcAft>
              <a:buFont typeface="+mj-lt"/>
              <a:buAutoNum type="arabicPeriod"/>
            </a:pPr>
            <a:r>
              <a:rPr lang="en-US" b="1" i="0" dirty="0">
                <a:solidFill>
                  <a:srgbClr val="374151"/>
                </a:solidFill>
                <a:effectLst/>
                <a:latin typeface="Söhne"/>
              </a:rPr>
              <a:t>False Negatives (FN):</a:t>
            </a:r>
            <a:r>
              <a:rPr lang="en-US" b="0" i="0" dirty="0">
                <a:solidFill>
                  <a:srgbClr val="374151"/>
                </a:solidFill>
                <a:effectLst/>
                <a:latin typeface="Söhne"/>
              </a:rPr>
              <a:t> We predicted no, but they actually do have the condition. (Also known as a "Type II error.")</a:t>
            </a:r>
          </a:p>
        </p:txBody>
      </p:sp>
      <p:sp>
        <p:nvSpPr>
          <p:cNvPr id="14" name="Textfeld 13">
            <a:extLst>
              <a:ext uri="{FF2B5EF4-FFF2-40B4-BE49-F238E27FC236}">
                <a16:creationId xmlns:a16="http://schemas.microsoft.com/office/drawing/2014/main" id="{18A5364F-121E-69D1-DE2B-DB3773D88D4D}"/>
              </a:ext>
            </a:extLst>
          </p:cNvPr>
          <p:cNvSpPr txBox="1"/>
          <p:nvPr/>
        </p:nvSpPr>
        <p:spPr>
          <a:xfrm>
            <a:off x="22999656" y="16731535"/>
            <a:ext cx="24384000" cy="470898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0" dirty="0">
                <a:solidFill>
                  <a:srgbClr val="374151"/>
                </a:solidFill>
                <a:effectLst/>
                <a:latin typeface="Söhne"/>
              </a:rPr>
              <a:t>Accuracy:</a:t>
            </a:r>
            <a:r>
              <a:rPr lang="en-US" b="0" i="0" dirty="0">
                <a:solidFill>
                  <a:srgbClr val="374151"/>
                </a:solidFill>
                <a:effectLst/>
                <a:latin typeface="Söhne"/>
              </a:rPr>
              <a:t> </a:t>
            </a:r>
          </a:p>
          <a:p>
            <a:pPr marL="857250" indent="-857250" algn="l">
              <a:buFont typeface="Arial" panose="020B0604020202020204" pitchFamily="34" charset="0"/>
              <a:buChar char="•"/>
            </a:pPr>
            <a:r>
              <a:rPr lang="en-US" b="0" dirty="0">
                <a:solidFill>
                  <a:srgbClr val="374151"/>
                </a:solidFill>
                <a:latin typeface="Söhne"/>
              </a:rPr>
              <a:t>R</a:t>
            </a:r>
            <a:r>
              <a:rPr lang="en-US" b="0" i="0" dirty="0">
                <a:solidFill>
                  <a:srgbClr val="374151"/>
                </a:solidFill>
                <a:effectLst/>
                <a:latin typeface="Söhne"/>
              </a:rPr>
              <a:t>atio of correctly predicted observation to the total observations</a:t>
            </a:r>
            <a:endParaRPr lang="en-US" b="0" dirty="0">
              <a:solidFill>
                <a:srgbClr val="374151"/>
              </a:solidFill>
              <a:latin typeface="Söhne"/>
            </a:endParaRPr>
          </a:p>
          <a:p>
            <a:pPr marL="857250" indent="-857250" algn="l">
              <a:buFont typeface="Arial" panose="020B0604020202020204" pitchFamily="34" charset="0"/>
              <a:buChar char="•"/>
            </a:pPr>
            <a:r>
              <a:rPr lang="en-US" b="0" i="0" dirty="0">
                <a:solidFill>
                  <a:srgbClr val="374151"/>
                </a:solidFill>
                <a:effectLst/>
                <a:latin typeface="Söhne"/>
              </a:rPr>
              <a:t>Accuracy = (TP + TN) / (TP + FP + FN + TN)</a:t>
            </a:r>
          </a:p>
          <a:p>
            <a:pPr marL="857250" indent="-857250" algn="l">
              <a:buFont typeface="Arial" panose="020B0604020202020204" pitchFamily="34" charset="0"/>
              <a:buChar char="•"/>
            </a:pPr>
            <a:r>
              <a:rPr lang="en-US" b="0" dirty="0">
                <a:solidFill>
                  <a:srgbClr val="374151"/>
                </a:solidFill>
                <a:latin typeface="Söhne"/>
              </a:rPr>
              <a:t>However misleading in case of imbalanced classes: “Sun in July in Greece”, highly accurate prediction, but no indicator of good prediction model</a:t>
            </a:r>
          </a:p>
        </p:txBody>
      </p:sp>
      <p:sp>
        <p:nvSpPr>
          <p:cNvPr id="16" name="Textfeld 15">
            <a:extLst>
              <a:ext uri="{FF2B5EF4-FFF2-40B4-BE49-F238E27FC236}">
                <a16:creationId xmlns:a16="http://schemas.microsoft.com/office/drawing/2014/main" id="{58565DF7-C6A0-5883-344E-B4E627D29810}"/>
              </a:ext>
            </a:extLst>
          </p:cNvPr>
          <p:cNvSpPr txBox="1"/>
          <p:nvPr/>
        </p:nvSpPr>
        <p:spPr>
          <a:xfrm>
            <a:off x="22999656" y="21863761"/>
            <a:ext cx="24384000"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0" dirty="0">
                <a:solidFill>
                  <a:srgbClr val="374151"/>
                </a:solidFill>
                <a:effectLst/>
                <a:latin typeface="Söhne"/>
              </a:rPr>
              <a:t>Precision:</a:t>
            </a:r>
            <a:r>
              <a:rPr lang="en-US" b="0" i="0" dirty="0">
                <a:solidFill>
                  <a:srgbClr val="374151"/>
                </a:solidFill>
                <a:effectLst/>
                <a:latin typeface="Söhne"/>
              </a:rPr>
              <a:t> </a:t>
            </a:r>
          </a:p>
          <a:p>
            <a:pPr marL="857250" indent="-857250" algn="l">
              <a:buFont typeface="Arial" panose="020B0604020202020204" pitchFamily="34" charset="0"/>
              <a:buChar char="•"/>
            </a:pPr>
            <a:r>
              <a:rPr lang="en-US" b="0" i="0" dirty="0">
                <a:solidFill>
                  <a:srgbClr val="374151"/>
                </a:solidFill>
                <a:effectLst/>
                <a:latin typeface="Söhne"/>
              </a:rPr>
              <a:t>What proportion of positive identifications was actually correct? </a:t>
            </a:r>
          </a:p>
          <a:p>
            <a:pPr marL="857250" indent="-857250" algn="l">
              <a:buFont typeface="Arial" panose="020B0604020202020204" pitchFamily="34" charset="0"/>
              <a:buChar char="•"/>
            </a:pPr>
            <a:r>
              <a:rPr lang="en-US" b="0" i="0" dirty="0">
                <a:solidFill>
                  <a:srgbClr val="374151"/>
                </a:solidFill>
                <a:effectLst/>
                <a:latin typeface="Söhne"/>
              </a:rPr>
              <a:t>Precision = TP / (TP + FP</a:t>
            </a:r>
            <a:r>
              <a:rPr lang="en-US" b="0" dirty="0">
                <a:solidFill>
                  <a:srgbClr val="374151"/>
                </a:solidFill>
                <a:latin typeface="Söhne"/>
              </a:rPr>
              <a:t>)</a:t>
            </a:r>
          </a:p>
          <a:p>
            <a:pPr marL="857250" indent="-857250" algn="l">
              <a:buFont typeface="Arial" panose="020B0604020202020204" pitchFamily="34" charset="0"/>
              <a:buChar char="•"/>
            </a:pPr>
            <a:r>
              <a:rPr lang="en-US" b="0" i="0" dirty="0">
                <a:solidFill>
                  <a:srgbClr val="374151"/>
                </a:solidFill>
                <a:effectLst/>
                <a:latin typeface="Söhne"/>
              </a:rPr>
              <a:t>Better, because </a:t>
            </a:r>
            <a:r>
              <a:rPr lang="en-US" i="0" dirty="0">
                <a:solidFill>
                  <a:srgbClr val="374151"/>
                </a:solidFill>
                <a:effectLst/>
                <a:latin typeface="Söhne"/>
              </a:rPr>
              <a:t>false positives </a:t>
            </a:r>
            <a:r>
              <a:rPr lang="en-US" b="0" i="0" dirty="0">
                <a:solidFill>
                  <a:srgbClr val="374151"/>
                </a:solidFill>
                <a:effectLst/>
                <a:latin typeface="Söhne"/>
              </a:rPr>
              <a:t>should be reduced!</a:t>
            </a:r>
          </a:p>
        </p:txBody>
      </p:sp>
      <p:pic>
        <p:nvPicPr>
          <p:cNvPr id="8" name="Grafik 7">
            <a:extLst>
              <a:ext uri="{FF2B5EF4-FFF2-40B4-BE49-F238E27FC236}">
                <a16:creationId xmlns:a16="http://schemas.microsoft.com/office/drawing/2014/main" id="{3E0B45DF-58C9-C5FC-6BD6-7C80CB5A9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8556616"/>
            <a:ext cx="18850733" cy="16269372"/>
          </a:xfrm>
          <a:prstGeom prst="rect">
            <a:avLst/>
          </a:prstGeom>
          <a:ln w="25400">
            <a:solidFill>
              <a:schemeClr val="tx2"/>
            </a:solidFill>
          </a:ln>
        </p:spPr>
      </p:pic>
      <p:sp>
        <p:nvSpPr>
          <p:cNvPr id="2" name="Rechteck 1">
            <a:extLst>
              <a:ext uri="{FF2B5EF4-FFF2-40B4-BE49-F238E27FC236}">
                <a16:creationId xmlns:a16="http://schemas.microsoft.com/office/drawing/2014/main" id="{000674E5-1CEE-F9FA-A54B-F9C3EB4E1924}"/>
              </a:ext>
            </a:extLst>
          </p:cNvPr>
          <p:cNvSpPr/>
          <p:nvPr/>
        </p:nvSpPr>
        <p:spPr>
          <a:xfrm>
            <a:off x="12954001" y="14668500"/>
            <a:ext cx="5715000" cy="8382000"/>
          </a:xfrm>
          <a:prstGeom prst="rect">
            <a:avLst/>
          </a:prstGeom>
          <a:noFill/>
          <a:ln w="1270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 name="Rechteck 2">
            <a:extLst>
              <a:ext uri="{FF2B5EF4-FFF2-40B4-BE49-F238E27FC236}">
                <a16:creationId xmlns:a16="http://schemas.microsoft.com/office/drawing/2014/main" id="{960DB533-9794-7B8B-2D73-68E136152850}"/>
              </a:ext>
            </a:extLst>
          </p:cNvPr>
          <p:cNvSpPr/>
          <p:nvPr/>
        </p:nvSpPr>
        <p:spPr>
          <a:xfrm>
            <a:off x="22742656" y="21787526"/>
            <a:ext cx="24641000" cy="4208897"/>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Rechteck 8">
            <a:extLst>
              <a:ext uri="{FF2B5EF4-FFF2-40B4-BE49-F238E27FC236}">
                <a16:creationId xmlns:a16="http://schemas.microsoft.com/office/drawing/2014/main" id="{206C8636-339E-B1A7-39CF-BE4A2FDF0D0F}"/>
              </a:ext>
            </a:extLst>
          </p:cNvPr>
          <p:cNvSpPr/>
          <p:nvPr/>
        </p:nvSpPr>
        <p:spPr>
          <a:xfrm>
            <a:off x="22742656" y="16777845"/>
            <a:ext cx="24641000" cy="4729087"/>
          </a:xfrm>
          <a:prstGeom prst="rect">
            <a:avLst/>
          </a:prstGeom>
          <a:noFill/>
          <a:ln w="762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Rechteck 9">
            <a:extLst>
              <a:ext uri="{FF2B5EF4-FFF2-40B4-BE49-F238E27FC236}">
                <a16:creationId xmlns:a16="http://schemas.microsoft.com/office/drawing/2014/main" id="{30439DA6-0D7C-9A10-839B-D2B91BFDE1C9}"/>
              </a:ext>
            </a:extLst>
          </p:cNvPr>
          <p:cNvSpPr/>
          <p:nvPr/>
        </p:nvSpPr>
        <p:spPr>
          <a:xfrm>
            <a:off x="8835346" y="14325601"/>
            <a:ext cx="4631077" cy="4686299"/>
          </a:xfrm>
          <a:prstGeom prst="rect">
            <a:avLst/>
          </a:prstGeom>
          <a:noFill/>
          <a:ln w="1270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Rechteck 10">
            <a:extLst>
              <a:ext uri="{FF2B5EF4-FFF2-40B4-BE49-F238E27FC236}">
                <a16:creationId xmlns:a16="http://schemas.microsoft.com/office/drawing/2014/main" id="{093B28CF-D3F1-69F3-DCF0-06B9D27E58B2}"/>
              </a:ext>
            </a:extLst>
          </p:cNvPr>
          <p:cNvSpPr/>
          <p:nvPr/>
        </p:nvSpPr>
        <p:spPr>
          <a:xfrm>
            <a:off x="13618823" y="19011900"/>
            <a:ext cx="4631077" cy="4686299"/>
          </a:xfrm>
          <a:prstGeom prst="rect">
            <a:avLst/>
          </a:prstGeom>
          <a:noFill/>
          <a:ln w="1270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36933122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22275329"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Accuracy</a:t>
            </a:r>
            <a:r>
              <a:rPr lang="de-DE" sz="15000" dirty="0">
                <a:solidFill>
                  <a:schemeClr val="tx1"/>
                </a:solidFill>
              </a:rPr>
              <a:t> rate and </a:t>
            </a:r>
            <a:r>
              <a:rPr lang="de-DE" sz="15000" dirty="0" err="1">
                <a:solidFill>
                  <a:schemeClr val="tx1"/>
                </a:solidFill>
              </a:rPr>
              <a:t>error</a:t>
            </a:r>
            <a:r>
              <a:rPr lang="de-DE" sz="15000" dirty="0">
                <a:solidFill>
                  <a:schemeClr val="tx1"/>
                </a:solidFill>
              </a:rPr>
              <a:t> rate</a:t>
            </a: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Try to improve your model by reducing false positives (Error Type I)</a:t>
            </a:r>
          </a:p>
        </p:txBody>
      </p:sp>
      <p:sp>
        <p:nvSpPr>
          <p:cNvPr id="7" name="Foliennummernplatzhalter 6">
            <a:extLst>
              <a:ext uri="{FF2B5EF4-FFF2-40B4-BE49-F238E27FC236}">
                <a16:creationId xmlns:a16="http://schemas.microsoft.com/office/drawing/2014/main" id="{FBFEED5E-30B5-9470-2C5F-473634F2E5B4}"/>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84</a:t>
            </a:fld>
            <a:endParaRPr lang="de-DE"/>
          </a:p>
        </p:txBody>
      </p:sp>
      <p:pic>
        <p:nvPicPr>
          <p:cNvPr id="3" name="Grafik 2">
            <a:extLst>
              <a:ext uri="{FF2B5EF4-FFF2-40B4-BE49-F238E27FC236}">
                <a16:creationId xmlns:a16="http://schemas.microsoft.com/office/drawing/2014/main" id="{B11603D0-0B70-A360-6E60-73E69DB14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9529" y="7680590"/>
            <a:ext cx="36713501" cy="16253021"/>
          </a:xfrm>
          <a:prstGeom prst="rect">
            <a:avLst/>
          </a:prstGeom>
          <a:ln w="25400">
            <a:solidFill>
              <a:schemeClr val="tx2"/>
            </a:solidFill>
          </a:ln>
        </p:spPr>
      </p:pic>
      <p:sp>
        <p:nvSpPr>
          <p:cNvPr id="2" name="Rechteck 1">
            <a:extLst>
              <a:ext uri="{FF2B5EF4-FFF2-40B4-BE49-F238E27FC236}">
                <a16:creationId xmlns:a16="http://schemas.microsoft.com/office/drawing/2014/main" id="{3CE8CCAE-14AC-70A5-15E1-B513B91BCAD5}"/>
              </a:ext>
            </a:extLst>
          </p:cNvPr>
          <p:cNvSpPr/>
          <p:nvPr/>
        </p:nvSpPr>
        <p:spPr>
          <a:xfrm>
            <a:off x="11540446" y="13463950"/>
            <a:ext cx="4631077" cy="4686299"/>
          </a:xfrm>
          <a:prstGeom prst="rect">
            <a:avLst/>
          </a:prstGeom>
          <a:noFill/>
          <a:ln w="1270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Rechteck 7">
            <a:extLst>
              <a:ext uri="{FF2B5EF4-FFF2-40B4-BE49-F238E27FC236}">
                <a16:creationId xmlns:a16="http://schemas.microsoft.com/office/drawing/2014/main" id="{DB2307B4-6B98-48F3-076D-1DAA026BD27C}"/>
              </a:ext>
            </a:extLst>
          </p:cNvPr>
          <p:cNvSpPr/>
          <p:nvPr/>
        </p:nvSpPr>
        <p:spPr>
          <a:xfrm>
            <a:off x="15769546" y="17534779"/>
            <a:ext cx="4631077" cy="4686299"/>
          </a:xfrm>
          <a:prstGeom prst="rect">
            <a:avLst/>
          </a:prstGeom>
          <a:noFill/>
          <a:ln w="1270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Rechteck 8">
            <a:extLst>
              <a:ext uri="{FF2B5EF4-FFF2-40B4-BE49-F238E27FC236}">
                <a16:creationId xmlns:a16="http://schemas.microsoft.com/office/drawing/2014/main" id="{C694A00F-6FAB-990B-3714-04CCD8A7300F}"/>
              </a:ext>
            </a:extLst>
          </p:cNvPr>
          <p:cNvSpPr/>
          <p:nvPr/>
        </p:nvSpPr>
        <p:spPr>
          <a:xfrm>
            <a:off x="22998626" y="12534901"/>
            <a:ext cx="19304404" cy="3314699"/>
          </a:xfrm>
          <a:prstGeom prst="rect">
            <a:avLst/>
          </a:prstGeom>
          <a:noFill/>
          <a:ln w="1270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0" name="Rechteck 9">
            <a:extLst>
              <a:ext uri="{FF2B5EF4-FFF2-40B4-BE49-F238E27FC236}">
                <a16:creationId xmlns:a16="http://schemas.microsoft.com/office/drawing/2014/main" id="{D4BF5F7A-7B4E-6E22-FB5C-5F48663B9BDF}"/>
              </a:ext>
            </a:extLst>
          </p:cNvPr>
          <p:cNvSpPr/>
          <p:nvPr/>
        </p:nvSpPr>
        <p:spPr>
          <a:xfrm>
            <a:off x="15428573" y="12915900"/>
            <a:ext cx="5715000" cy="5234349"/>
          </a:xfrm>
          <a:prstGeom prst="rect">
            <a:avLst/>
          </a:prstGeom>
          <a:noFill/>
          <a:ln w="1270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1" name="Rechteck 10">
            <a:extLst>
              <a:ext uri="{FF2B5EF4-FFF2-40B4-BE49-F238E27FC236}">
                <a16:creationId xmlns:a16="http://schemas.microsoft.com/office/drawing/2014/main" id="{0C6BC410-B7EE-16E3-CFC3-ACDC05CEF657}"/>
              </a:ext>
            </a:extLst>
          </p:cNvPr>
          <p:cNvSpPr/>
          <p:nvPr/>
        </p:nvSpPr>
        <p:spPr>
          <a:xfrm>
            <a:off x="11056993" y="16986729"/>
            <a:ext cx="5715000" cy="5234349"/>
          </a:xfrm>
          <a:prstGeom prst="rect">
            <a:avLst/>
          </a:prstGeom>
          <a:noFill/>
          <a:ln w="1270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2" name="Rechteck 11">
            <a:extLst>
              <a:ext uri="{FF2B5EF4-FFF2-40B4-BE49-F238E27FC236}">
                <a16:creationId xmlns:a16="http://schemas.microsoft.com/office/drawing/2014/main" id="{31632FA6-D16E-98B6-AF87-5C02C477055D}"/>
              </a:ext>
            </a:extLst>
          </p:cNvPr>
          <p:cNvSpPr/>
          <p:nvPr/>
        </p:nvSpPr>
        <p:spPr>
          <a:xfrm>
            <a:off x="23017675" y="15910155"/>
            <a:ext cx="19304403" cy="3978045"/>
          </a:xfrm>
          <a:prstGeom prst="rect">
            <a:avLst/>
          </a:prstGeom>
          <a:noFill/>
          <a:ln w="1270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3" name="Rechteck 12">
            <a:extLst>
              <a:ext uri="{FF2B5EF4-FFF2-40B4-BE49-F238E27FC236}">
                <a16:creationId xmlns:a16="http://schemas.microsoft.com/office/drawing/2014/main" id="{62C1F039-2F18-AB4E-88F7-A0F6DD06B8EC}"/>
              </a:ext>
            </a:extLst>
          </p:cNvPr>
          <p:cNvSpPr/>
          <p:nvPr/>
        </p:nvSpPr>
        <p:spPr>
          <a:xfrm>
            <a:off x="32004000" y="16221781"/>
            <a:ext cx="1594480" cy="1355499"/>
          </a:xfrm>
          <a:prstGeom prst="rect">
            <a:avLst/>
          </a:prstGeom>
          <a:noFill/>
          <a:ln w="165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4" name="Rechteck 13">
            <a:extLst>
              <a:ext uri="{FF2B5EF4-FFF2-40B4-BE49-F238E27FC236}">
                <a16:creationId xmlns:a16="http://schemas.microsoft.com/office/drawing/2014/main" id="{0248DA8D-B478-770E-4B63-C652C3DD2802}"/>
              </a:ext>
            </a:extLst>
          </p:cNvPr>
          <p:cNvSpPr/>
          <p:nvPr/>
        </p:nvSpPr>
        <p:spPr>
          <a:xfrm>
            <a:off x="15857736" y="13321790"/>
            <a:ext cx="5026340" cy="5234349"/>
          </a:xfrm>
          <a:prstGeom prst="rect">
            <a:avLst/>
          </a:prstGeom>
          <a:noFill/>
          <a:ln w="165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73726864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31543892"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a:solidFill>
                  <a:schemeClr val="tx1"/>
                </a:solidFill>
              </a:rPr>
              <a:t>Cumulative Accuracy Profile (CAP) curve</a:t>
            </a:r>
            <a:endParaRPr lang="de-DE" sz="15000" dirty="0">
              <a:solidFill>
                <a:schemeClr val="tx1"/>
              </a:solidFill>
            </a:endParaRP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3" y="4937247"/>
            <a:ext cx="39408737"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illustrates the cumulative number of positive outcomes along different thresholds of classification</a:t>
            </a:r>
          </a:p>
        </p:txBody>
      </p:sp>
      <p:sp>
        <p:nvSpPr>
          <p:cNvPr id="7" name="Foliennummernplatzhalter 6">
            <a:extLst>
              <a:ext uri="{FF2B5EF4-FFF2-40B4-BE49-F238E27FC236}">
                <a16:creationId xmlns:a16="http://schemas.microsoft.com/office/drawing/2014/main" id="{FBFEED5E-30B5-9470-2C5F-473634F2E5B4}"/>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85</a:t>
            </a:fld>
            <a:endParaRPr lang="de-DE"/>
          </a:p>
        </p:txBody>
      </p:sp>
      <p:pic>
        <p:nvPicPr>
          <p:cNvPr id="8" name="Grafik 7">
            <a:extLst>
              <a:ext uri="{FF2B5EF4-FFF2-40B4-BE49-F238E27FC236}">
                <a16:creationId xmlns:a16="http://schemas.microsoft.com/office/drawing/2014/main" id="{6D39701A-BAFA-1305-F95F-70B7FBFE6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8916427"/>
            <a:ext cx="22085393" cy="13650000"/>
          </a:xfrm>
          <a:prstGeom prst="rect">
            <a:avLst/>
          </a:prstGeom>
          <a:ln w="25400">
            <a:solidFill>
              <a:schemeClr val="tx2"/>
            </a:solidFill>
          </a:ln>
        </p:spPr>
      </p:pic>
      <p:sp>
        <p:nvSpPr>
          <p:cNvPr id="10" name="Textfeld 9">
            <a:extLst>
              <a:ext uri="{FF2B5EF4-FFF2-40B4-BE49-F238E27FC236}">
                <a16:creationId xmlns:a16="http://schemas.microsoft.com/office/drawing/2014/main" id="{37743D76-2567-DA5B-C5D2-7D09F9DCDDEF}"/>
              </a:ext>
            </a:extLst>
          </p:cNvPr>
          <p:cNvSpPr txBox="1"/>
          <p:nvPr/>
        </p:nvSpPr>
        <p:spPr>
          <a:xfrm>
            <a:off x="6618782" y="23277237"/>
            <a:ext cx="15675161"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i="0" dirty="0">
                <a:solidFill>
                  <a:srgbClr val="374151"/>
                </a:solidFill>
                <a:effectLst/>
                <a:latin typeface="Söhne"/>
              </a:rPr>
              <a:t>X-</a:t>
            </a:r>
            <a:r>
              <a:rPr lang="de-DE" i="0" dirty="0" err="1">
                <a:solidFill>
                  <a:srgbClr val="374151"/>
                </a:solidFill>
                <a:effectLst/>
                <a:latin typeface="Söhne"/>
              </a:rPr>
              <a:t>axis</a:t>
            </a:r>
            <a:r>
              <a:rPr lang="de-DE" i="0" dirty="0">
                <a:solidFill>
                  <a:srgbClr val="374151"/>
                </a:solidFill>
                <a:effectLst/>
                <a:latin typeface="Söhne"/>
              </a:rPr>
              <a:t>: </a:t>
            </a:r>
            <a:r>
              <a:rPr lang="de-DE" i="0" dirty="0" err="1">
                <a:solidFill>
                  <a:srgbClr val="374151"/>
                </a:solidFill>
                <a:effectLst/>
                <a:latin typeface="Söhne"/>
              </a:rPr>
              <a:t>Cumulative</a:t>
            </a:r>
            <a:r>
              <a:rPr lang="de-DE" i="0" dirty="0">
                <a:solidFill>
                  <a:srgbClr val="374151"/>
                </a:solidFill>
                <a:effectLst/>
                <a:latin typeface="Söhne"/>
              </a:rPr>
              <a:t> </a:t>
            </a:r>
            <a:r>
              <a:rPr lang="de-DE" i="0" dirty="0" err="1">
                <a:solidFill>
                  <a:srgbClr val="374151"/>
                </a:solidFill>
                <a:effectLst/>
                <a:latin typeface="Söhne"/>
              </a:rPr>
              <a:t>percentage</a:t>
            </a:r>
            <a:r>
              <a:rPr lang="de-DE" i="0" dirty="0">
                <a:solidFill>
                  <a:srgbClr val="374151"/>
                </a:solidFill>
                <a:effectLst/>
                <a:latin typeface="Söhne"/>
              </a:rPr>
              <a:t> </a:t>
            </a:r>
            <a:r>
              <a:rPr lang="de-DE" i="0" dirty="0" err="1">
                <a:solidFill>
                  <a:srgbClr val="374151"/>
                </a:solidFill>
                <a:effectLst/>
                <a:latin typeface="Söhne"/>
              </a:rPr>
              <a:t>of</a:t>
            </a:r>
            <a:r>
              <a:rPr lang="de-DE" i="0" dirty="0">
                <a:solidFill>
                  <a:srgbClr val="374151"/>
                </a:solidFill>
                <a:effectLst/>
                <a:latin typeface="Söhne"/>
              </a:rPr>
              <a:t> total </a:t>
            </a:r>
            <a:r>
              <a:rPr lang="de-DE" i="0" dirty="0" err="1">
                <a:solidFill>
                  <a:srgbClr val="374151"/>
                </a:solidFill>
                <a:effectLst/>
                <a:latin typeface="Söhne"/>
              </a:rPr>
              <a:t>samples</a:t>
            </a:r>
            <a:r>
              <a:rPr lang="de-DE" i="0" dirty="0">
                <a:solidFill>
                  <a:srgbClr val="374151"/>
                </a:solidFill>
                <a:effectLst/>
                <a:latin typeface="Söhne"/>
              </a:rPr>
              <a:t>.</a:t>
            </a:r>
          </a:p>
        </p:txBody>
      </p:sp>
      <p:sp>
        <p:nvSpPr>
          <p:cNvPr id="12" name="Textfeld 11">
            <a:extLst>
              <a:ext uri="{FF2B5EF4-FFF2-40B4-BE49-F238E27FC236}">
                <a16:creationId xmlns:a16="http://schemas.microsoft.com/office/drawing/2014/main" id="{9EAA720B-2FA3-E1BD-746E-FF180D35D679}"/>
              </a:ext>
            </a:extLst>
          </p:cNvPr>
          <p:cNvSpPr txBox="1"/>
          <p:nvPr/>
        </p:nvSpPr>
        <p:spPr>
          <a:xfrm rot="5400000">
            <a:off x="-5960254" y="15298794"/>
            <a:ext cx="1697255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buFont typeface="Arial" panose="020B0604020202020204" pitchFamily="34" charset="0"/>
              <a:buChar char="•"/>
            </a:pPr>
            <a:r>
              <a:rPr lang="de-DE" i="0" dirty="0">
                <a:solidFill>
                  <a:srgbClr val="374151"/>
                </a:solidFill>
                <a:effectLst/>
                <a:latin typeface="Söhne"/>
              </a:rPr>
              <a:t>Y-</a:t>
            </a:r>
            <a:r>
              <a:rPr lang="de-DE" i="0" dirty="0" err="1">
                <a:solidFill>
                  <a:srgbClr val="374151"/>
                </a:solidFill>
                <a:effectLst/>
                <a:latin typeface="Söhne"/>
              </a:rPr>
              <a:t>axis</a:t>
            </a:r>
            <a:r>
              <a:rPr lang="de-DE" i="0" dirty="0">
                <a:solidFill>
                  <a:srgbClr val="374151"/>
                </a:solidFill>
                <a:effectLst/>
                <a:latin typeface="Söhne"/>
              </a:rPr>
              <a:t>: </a:t>
            </a:r>
            <a:r>
              <a:rPr lang="de-DE" i="0" dirty="0" err="1">
                <a:solidFill>
                  <a:srgbClr val="374151"/>
                </a:solidFill>
                <a:effectLst/>
                <a:latin typeface="Söhne"/>
              </a:rPr>
              <a:t>Cumulative</a:t>
            </a:r>
            <a:r>
              <a:rPr lang="de-DE" i="0" dirty="0">
                <a:solidFill>
                  <a:srgbClr val="374151"/>
                </a:solidFill>
                <a:effectLst/>
                <a:latin typeface="Söhne"/>
              </a:rPr>
              <a:t> </a:t>
            </a:r>
            <a:r>
              <a:rPr lang="de-DE" i="0" dirty="0" err="1">
                <a:solidFill>
                  <a:srgbClr val="374151"/>
                </a:solidFill>
                <a:effectLst/>
                <a:latin typeface="Söhne"/>
              </a:rPr>
              <a:t>percentage</a:t>
            </a:r>
            <a:r>
              <a:rPr lang="de-DE" i="0" dirty="0">
                <a:solidFill>
                  <a:srgbClr val="374151"/>
                </a:solidFill>
                <a:effectLst/>
                <a:latin typeface="Söhne"/>
              </a:rPr>
              <a:t> </a:t>
            </a:r>
            <a:r>
              <a:rPr lang="de-DE" i="0" dirty="0" err="1">
                <a:solidFill>
                  <a:srgbClr val="374151"/>
                </a:solidFill>
                <a:effectLst/>
                <a:latin typeface="Söhne"/>
              </a:rPr>
              <a:t>of</a:t>
            </a:r>
            <a:r>
              <a:rPr lang="de-DE" i="0" dirty="0">
                <a:solidFill>
                  <a:srgbClr val="374151"/>
                </a:solidFill>
                <a:effectLst/>
                <a:latin typeface="Söhne"/>
              </a:rPr>
              <a:t> positive </a:t>
            </a:r>
            <a:r>
              <a:rPr lang="de-DE" i="0" dirty="0" err="1">
                <a:solidFill>
                  <a:srgbClr val="374151"/>
                </a:solidFill>
                <a:effectLst/>
                <a:latin typeface="Söhne"/>
              </a:rPr>
              <a:t>samples</a:t>
            </a:r>
            <a:r>
              <a:rPr lang="de-DE" i="0" dirty="0">
                <a:solidFill>
                  <a:srgbClr val="374151"/>
                </a:solidFill>
                <a:effectLst/>
                <a:latin typeface="Söhne"/>
              </a:rPr>
              <a:t>.</a:t>
            </a:r>
          </a:p>
        </p:txBody>
      </p:sp>
      <p:sp>
        <p:nvSpPr>
          <p:cNvPr id="14" name="Textfeld 13">
            <a:extLst>
              <a:ext uri="{FF2B5EF4-FFF2-40B4-BE49-F238E27FC236}">
                <a16:creationId xmlns:a16="http://schemas.microsoft.com/office/drawing/2014/main" id="{CD9CF1E8-07AA-CBE4-7587-B8EB2E1266A3}"/>
              </a:ext>
            </a:extLst>
          </p:cNvPr>
          <p:cNvSpPr txBox="1"/>
          <p:nvPr/>
        </p:nvSpPr>
        <p:spPr>
          <a:xfrm>
            <a:off x="25878872" y="8916426"/>
            <a:ext cx="21504783" cy="1128958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lIns="180000" tIns="180000" rIns="180000" bIns="180000">
            <a:spAutoFit/>
          </a:bodyPr>
          <a:lstStyle/>
          <a:p>
            <a:pPr algn="l">
              <a:spcAft>
                <a:spcPts val="1200"/>
              </a:spcAft>
            </a:pPr>
            <a:r>
              <a:rPr lang="de-DE" dirty="0">
                <a:solidFill>
                  <a:srgbClr val="374151"/>
                </a:solidFill>
                <a:latin typeface="Söhne"/>
              </a:rPr>
              <a:t>Key Components</a:t>
            </a:r>
            <a:endParaRPr lang="en-US" dirty="0">
              <a:solidFill>
                <a:srgbClr val="374151"/>
              </a:solidFill>
              <a:latin typeface="Söhne"/>
            </a:endParaRPr>
          </a:p>
          <a:p>
            <a:pPr marL="857250" indent="-857250" algn="l">
              <a:spcAft>
                <a:spcPts val="1200"/>
              </a:spcAft>
              <a:buFont typeface="Arial" panose="020B0604020202020204" pitchFamily="34" charset="0"/>
              <a:buChar char="•"/>
            </a:pPr>
            <a:r>
              <a:rPr lang="en-US" b="0" i="0" dirty="0">
                <a:solidFill>
                  <a:srgbClr val="374151"/>
                </a:solidFill>
                <a:effectLst/>
                <a:latin typeface="Söhne"/>
              </a:rPr>
              <a:t>Random Model line: Represents a random guess model.</a:t>
            </a:r>
          </a:p>
          <a:p>
            <a:pPr marL="857250" indent="-857250" algn="l">
              <a:spcAft>
                <a:spcPts val="1200"/>
              </a:spcAft>
              <a:buFont typeface="Arial" panose="020B0604020202020204" pitchFamily="34" charset="0"/>
              <a:buChar char="•"/>
            </a:pPr>
            <a:r>
              <a:rPr lang="en-US" b="0" i="0" dirty="0">
                <a:solidFill>
                  <a:srgbClr val="374151"/>
                </a:solidFill>
                <a:effectLst/>
                <a:latin typeface="Söhne"/>
              </a:rPr>
              <a:t>Perfect Model line: Achieves 100% identification of true positives with no false positives.</a:t>
            </a:r>
          </a:p>
          <a:p>
            <a:pPr marL="857250" indent="-857250" algn="l">
              <a:spcAft>
                <a:spcPts val="1200"/>
              </a:spcAft>
              <a:buFont typeface="Arial" panose="020B0604020202020204" pitchFamily="34" charset="0"/>
              <a:buChar char="•"/>
            </a:pPr>
            <a:r>
              <a:rPr lang="en-US" b="0" i="0" dirty="0">
                <a:solidFill>
                  <a:srgbClr val="374151"/>
                </a:solidFill>
                <a:effectLst/>
                <a:latin typeface="Söhne"/>
              </a:rPr>
              <a:t>Logistic Regression Model line: Represents the actual model's cumulative accuracy profile.</a:t>
            </a:r>
          </a:p>
          <a:p>
            <a:pPr marL="857250" indent="-857250" algn="l">
              <a:spcAft>
                <a:spcPts val="1200"/>
              </a:spcAft>
              <a:buFont typeface="Arial" panose="020B0604020202020204" pitchFamily="34" charset="0"/>
              <a:buChar char="•"/>
            </a:pPr>
            <a:endParaRPr lang="en-US" b="0" dirty="0">
              <a:solidFill>
                <a:srgbClr val="374151"/>
              </a:solidFill>
              <a:latin typeface="Söhne"/>
            </a:endParaRPr>
          </a:p>
          <a:p>
            <a:pPr algn="l"/>
            <a:r>
              <a:rPr lang="en-US" dirty="0">
                <a:solidFill>
                  <a:srgbClr val="374151"/>
                </a:solidFill>
                <a:latin typeface="Söhne"/>
              </a:rPr>
              <a:t>50% Rule</a:t>
            </a:r>
          </a:p>
          <a:p>
            <a:pPr marL="857250" indent="-857250" algn="l">
              <a:buFont typeface="Arial" panose="020B0604020202020204" pitchFamily="34" charset="0"/>
              <a:buChar char="•"/>
            </a:pPr>
            <a:r>
              <a:rPr lang="en-US" b="0" i="0" dirty="0">
                <a:solidFill>
                  <a:srgbClr val="374151"/>
                </a:solidFill>
                <a:effectLst/>
                <a:latin typeface="Söhne"/>
              </a:rPr>
              <a:t>y &lt; 60%: model might not be beneficial.</a:t>
            </a:r>
          </a:p>
          <a:p>
            <a:pPr marL="857250" indent="-857250" algn="l">
              <a:buFont typeface="Arial" panose="020B0604020202020204" pitchFamily="34" charset="0"/>
              <a:buChar char="•"/>
            </a:pPr>
            <a:r>
              <a:rPr lang="en-US" b="0" i="0" dirty="0">
                <a:solidFill>
                  <a:srgbClr val="374151"/>
                </a:solidFill>
                <a:effectLst/>
                <a:latin typeface="Söhne"/>
              </a:rPr>
              <a:t>y is between 60% and 70%: model is good.</a:t>
            </a:r>
          </a:p>
          <a:p>
            <a:pPr marL="857250" indent="-857250" algn="l">
              <a:buFont typeface="Arial" panose="020B0604020202020204" pitchFamily="34" charset="0"/>
              <a:buChar char="•"/>
            </a:pPr>
            <a:r>
              <a:rPr lang="en-US" b="0" i="0" dirty="0">
                <a:solidFill>
                  <a:srgbClr val="374151"/>
                </a:solidFill>
                <a:effectLst/>
                <a:latin typeface="Söhne"/>
              </a:rPr>
              <a:t>y &gt; 70%: model possibly too good, indication of overfitting</a:t>
            </a:r>
          </a:p>
        </p:txBody>
      </p:sp>
    </p:spTree>
    <p:extLst>
      <p:ext uri="{BB962C8B-B14F-4D97-AF65-F5344CB8AC3E}">
        <p14:creationId xmlns:p14="http://schemas.microsoft.com/office/powerpoint/2010/main" val="186614050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first slide">
            <a:extLst>
              <a:ext uri="{FF2B5EF4-FFF2-40B4-BE49-F238E27FC236}">
                <a16:creationId xmlns:a16="http://schemas.microsoft.com/office/drawing/2014/main" id="{490FA1CD-C412-24EC-D5EB-47DA78773E7B}"/>
              </a:ext>
            </a:extLst>
          </p:cNvPr>
          <p:cNvSpPr txBox="1"/>
          <p:nvPr/>
        </p:nvSpPr>
        <p:spPr>
          <a:xfrm>
            <a:off x="3038836" y="2141359"/>
            <a:ext cx="8542403"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a:solidFill>
                  <a:schemeClr val="tx1"/>
                </a:solidFill>
              </a:rPr>
              <a:t>Exercises</a:t>
            </a:r>
            <a:endParaRPr lang="de-DE" sz="15000" dirty="0">
              <a:solidFill>
                <a:schemeClr val="tx1"/>
              </a:solidFill>
            </a:endParaRPr>
          </a:p>
        </p:txBody>
      </p:sp>
      <p:sp>
        <p:nvSpPr>
          <p:cNvPr id="3" name="Shape">
            <a:extLst>
              <a:ext uri="{FF2B5EF4-FFF2-40B4-BE49-F238E27FC236}">
                <a16:creationId xmlns:a16="http://schemas.microsoft.com/office/drawing/2014/main" id="{2E787623-5B7D-C4FC-51FF-26035E61DED4}"/>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7" name="Foliennummernplatzhalter 6">
            <a:extLst>
              <a:ext uri="{FF2B5EF4-FFF2-40B4-BE49-F238E27FC236}">
                <a16:creationId xmlns:a16="http://schemas.microsoft.com/office/drawing/2014/main" id="{EA4CFC4D-9B1B-87EF-C54B-04238E3E9053}"/>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86</a:t>
            </a:fld>
            <a:endParaRPr lang="de-DE"/>
          </a:p>
        </p:txBody>
      </p:sp>
      <p:sp>
        <p:nvSpPr>
          <p:cNvPr id="4" name="Textfeld 3">
            <a:extLst>
              <a:ext uri="{FF2B5EF4-FFF2-40B4-BE49-F238E27FC236}">
                <a16:creationId xmlns:a16="http://schemas.microsoft.com/office/drawing/2014/main" id="{CBEEE51D-36DB-A1D4-B6D2-9E71DB08955B}"/>
              </a:ext>
            </a:extLst>
          </p:cNvPr>
          <p:cNvSpPr txBox="1"/>
          <p:nvPr/>
        </p:nvSpPr>
        <p:spPr>
          <a:xfrm>
            <a:off x="3038836" y="6754340"/>
            <a:ext cx="41379902" cy="821763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800" dirty="0"/>
              <a:t>Exercise for linear regression:</a:t>
            </a:r>
            <a:endParaRPr lang="en-US" sz="4800" b="0" dirty="0"/>
          </a:p>
          <a:p>
            <a:pPr marL="685800" indent="-685800" algn="l">
              <a:buFont typeface="Arial" panose="020B0604020202020204" pitchFamily="34" charset="0"/>
              <a:buChar char="•"/>
            </a:pPr>
            <a:r>
              <a:rPr lang="en-US" sz="4800" b="0" dirty="0"/>
              <a:t>Generate data with 5 input factors and numeric output</a:t>
            </a:r>
          </a:p>
          <a:p>
            <a:pPr marL="685800" indent="-685800" algn="l">
              <a:buFont typeface="Arial" panose="020B0604020202020204" pitchFamily="34" charset="0"/>
              <a:buChar char="•"/>
            </a:pPr>
            <a:r>
              <a:rPr lang="en-US" sz="4800" b="0" dirty="0"/>
              <a:t>Generalize it with OLS Estimator </a:t>
            </a:r>
          </a:p>
          <a:p>
            <a:pPr algn="l"/>
            <a:endParaRPr lang="en-US" sz="4800" dirty="0"/>
          </a:p>
          <a:p>
            <a:pPr algn="l"/>
            <a:r>
              <a:rPr lang="en-US" sz="4800" dirty="0"/>
              <a:t>Exercise for logistic regression:</a:t>
            </a:r>
            <a:endParaRPr lang="en-US" sz="4800" b="0" dirty="0"/>
          </a:p>
          <a:p>
            <a:pPr marL="685800" indent="-685800" algn="l">
              <a:buFont typeface="Arial" panose="020B0604020202020204" pitchFamily="34" charset="0"/>
              <a:buChar char="•"/>
            </a:pPr>
            <a:r>
              <a:rPr lang="en-US" sz="4800" b="0" dirty="0"/>
              <a:t>Take the dataset “default of credit card clients”</a:t>
            </a:r>
          </a:p>
          <a:p>
            <a:pPr marL="685800" indent="-685800" algn="l">
              <a:buFont typeface="Arial" panose="020B0604020202020204" pitchFamily="34" charset="0"/>
              <a:buChar char="•"/>
            </a:pPr>
            <a:r>
              <a:rPr lang="en-US" sz="4800" b="0" dirty="0"/>
              <a:t>Develop model for binary classification by generalizing the dataset</a:t>
            </a:r>
          </a:p>
          <a:p>
            <a:pPr marL="685800" indent="-685800" algn="l">
              <a:buFont typeface="Arial" panose="020B0604020202020204" pitchFamily="34" charset="0"/>
              <a:buChar char="•"/>
            </a:pPr>
            <a:r>
              <a:rPr lang="en-US" sz="4800" b="0" dirty="0"/>
              <a:t>Discuss summary, confusion matrix and cap curve</a:t>
            </a:r>
          </a:p>
          <a:p>
            <a:pPr marL="685800" indent="-685800" algn="l">
              <a:buFont typeface="Arial" panose="020B0604020202020204" pitchFamily="34" charset="0"/>
              <a:buChar char="•"/>
            </a:pPr>
            <a:endParaRPr lang="en-US" sz="4800" b="0" dirty="0"/>
          </a:p>
          <a:p>
            <a:pPr algn="l"/>
            <a:r>
              <a:rPr lang="en-US" sz="4800" dirty="0"/>
              <a:t>Exercise for hypothesis tests:</a:t>
            </a:r>
          </a:p>
          <a:p>
            <a:pPr marL="685800" indent="-685800" algn="l">
              <a:buFont typeface="Arial" panose="020B0604020202020204" pitchFamily="34" charset="0"/>
              <a:buChar char="•"/>
            </a:pPr>
            <a:r>
              <a:rPr lang="en-US" sz="4800" b="0" dirty="0"/>
              <a:t>Create example for </a:t>
            </a:r>
            <a:r>
              <a:rPr lang="en-US" sz="4800" b="0" dirty="0" err="1"/>
              <a:t>Peason’s</a:t>
            </a:r>
            <a:r>
              <a:rPr lang="en-US" sz="4800" b="0" dirty="0"/>
              <a:t> Correlation test with data from random generator</a:t>
            </a:r>
          </a:p>
        </p:txBody>
      </p:sp>
    </p:spTree>
    <p:extLst>
      <p:ext uri="{BB962C8B-B14F-4D97-AF65-F5344CB8AC3E}">
        <p14:creationId xmlns:p14="http://schemas.microsoft.com/office/powerpoint/2010/main" val="40436149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373340" y="1536637"/>
            <a:ext cx="44327859" cy="359072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dirty="0"/>
              <a:t>Outlook – </a:t>
            </a:r>
            <a:r>
              <a:rPr lang="de-DE" dirty="0" err="1"/>
              <a:t>Machine</a:t>
            </a:r>
            <a:r>
              <a:rPr lang="de-DE" dirty="0"/>
              <a:t> </a:t>
            </a:r>
            <a:r>
              <a:rPr lang="de-DE" dirty="0" err="1"/>
              <a:t>learning</a:t>
            </a:r>
            <a:endParaRPr lang="de-DE" dirty="0"/>
          </a:p>
        </p:txBody>
      </p:sp>
      <p:sp>
        <p:nvSpPr>
          <p:cNvPr id="381" name="Subtitle demo text"/>
          <p:cNvSpPr txBox="1"/>
          <p:nvPr/>
        </p:nvSpPr>
        <p:spPr>
          <a:xfrm>
            <a:off x="7033027" y="4880822"/>
            <a:ext cx="37259622" cy="112851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chemeClr val="accent1">
                    <a:lumMod val="50000"/>
                  </a:schemeClr>
                </a:solidFill>
              </a:rPr>
              <a:t>This lecture is reference point for different machine learning topics</a:t>
            </a:r>
            <a:endParaRPr lang="de-DE" dirty="0">
              <a:solidFill>
                <a:schemeClr val="accent1">
                  <a:lumMod val="50000"/>
                </a:schemeClr>
              </a:solidFill>
            </a:endParaRPr>
          </a:p>
        </p:txBody>
      </p:sp>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87</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grpSp>
        <p:nvGrpSpPr>
          <p:cNvPr id="21" name="Gruppieren 20">
            <a:extLst>
              <a:ext uri="{FF2B5EF4-FFF2-40B4-BE49-F238E27FC236}">
                <a16:creationId xmlns:a16="http://schemas.microsoft.com/office/drawing/2014/main" id="{231A99E6-73D7-6BD4-A130-DA20C3382E91}"/>
              </a:ext>
            </a:extLst>
          </p:cNvPr>
          <p:cNvGrpSpPr/>
          <p:nvPr/>
        </p:nvGrpSpPr>
        <p:grpSpPr>
          <a:xfrm>
            <a:off x="3038836" y="6395826"/>
            <a:ext cx="40177849" cy="4880115"/>
            <a:chOff x="3038836" y="6395826"/>
            <a:chExt cx="40177849" cy="4880115"/>
          </a:xfrm>
        </p:grpSpPr>
        <p:sp>
          <p:nvSpPr>
            <p:cNvPr id="4" name="Rounded Rectangle">
              <a:extLst>
                <a:ext uri="{FF2B5EF4-FFF2-40B4-BE49-F238E27FC236}">
                  <a16:creationId xmlns:a16="http://schemas.microsoft.com/office/drawing/2014/main" id="{2E0563E7-1789-FCDA-A60C-076B33F2201A}"/>
                </a:ext>
              </a:extLst>
            </p:cNvPr>
            <p:cNvSpPr/>
            <p:nvPr/>
          </p:nvSpPr>
          <p:spPr>
            <a:xfrm>
              <a:off x="3038836" y="6395826"/>
              <a:ext cx="40177849" cy="488011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endParaRPr lang="de-DE" b="0" dirty="0">
                <a:solidFill>
                  <a:schemeClr val="tx1"/>
                </a:solidFill>
                <a:latin typeface="Söhne"/>
                <a:ea typeface="+mn-ea"/>
                <a:cs typeface="+mn-cs"/>
              </a:endParaRPr>
            </a:p>
          </p:txBody>
        </p:sp>
        <p:sp>
          <p:nvSpPr>
            <p:cNvPr id="5" name="Graphic 23">
              <a:extLst>
                <a:ext uri="{FF2B5EF4-FFF2-40B4-BE49-F238E27FC236}">
                  <a16:creationId xmlns:a16="http://schemas.microsoft.com/office/drawing/2014/main" id="{C9DEB5F6-9E1E-A92C-E5B9-8E9AE07993F0}"/>
                </a:ext>
              </a:extLst>
            </p:cNvPr>
            <p:cNvSpPr/>
            <p:nvPr/>
          </p:nvSpPr>
          <p:spPr>
            <a:xfrm>
              <a:off x="3776858" y="6955208"/>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sp>
          <p:nvSpPr>
            <p:cNvPr id="14" name="Textfeld 13">
              <a:extLst>
                <a:ext uri="{FF2B5EF4-FFF2-40B4-BE49-F238E27FC236}">
                  <a16:creationId xmlns:a16="http://schemas.microsoft.com/office/drawing/2014/main" id="{AA2F8E63-D71B-A817-DB47-2D64CBBC29B2}"/>
                </a:ext>
              </a:extLst>
            </p:cNvPr>
            <p:cNvSpPr txBox="1"/>
            <p:nvPr/>
          </p:nvSpPr>
          <p:spPr>
            <a:xfrm>
              <a:off x="5264066" y="6955208"/>
              <a:ext cx="30312170"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i="0" dirty="0">
                  <a:solidFill>
                    <a:srgbClr val="374151"/>
                  </a:solidFill>
                  <a:effectLst/>
                  <a:latin typeface="Söhne"/>
                </a:rPr>
                <a:t>Supervised Learning, i.e. </a:t>
              </a:r>
              <a:r>
                <a:rPr lang="en-US" dirty="0">
                  <a:solidFill>
                    <a:srgbClr val="374151"/>
                  </a:solidFill>
                  <a:latin typeface="Söhne"/>
                </a:rPr>
                <a:t>g</a:t>
              </a:r>
              <a:r>
                <a:rPr lang="en-US" i="0" dirty="0">
                  <a:solidFill>
                    <a:srgbClr val="374151"/>
                  </a:solidFill>
                  <a:effectLst/>
                  <a:latin typeface="Söhne"/>
                </a:rPr>
                <a:t>eneralization: </a:t>
              </a:r>
            </a:p>
            <a:p>
              <a:pPr marL="857250" indent="-857250" algn="l">
                <a:buFont typeface="Arial" panose="020B0604020202020204" pitchFamily="34" charset="0"/>
                <a:buChar char="•"/>
              </a:pPr>
              <a:r>
                <a:rPr lang="en-US" b="0" i="0" dirty="0">
                  <a:solidFill>
                    <a:srgbClr val="374151"/>
                  </a:solidFill>
                  <a:effectLst/>
                  <a:latin typeface="Söhne"/>
                </a:rPr>
                <a:t>numeric regression </a:t>
              </a:r>
            </a:p>
            <a:p>
              <a:pPr marL="857250" indent="-857250" algn="l">
                <a:buFont typeface="Arial" panose="020B0604020202020204" pitchFamily="34" charset="0"/>
                <a:buChar char="•"/>
              </a:pPr>
              <a:r>
                <a:rPr lang="en-US" b="0" i="0" dirty="0">
                  <a:solidFill>
                    <a:srgbClr val="374151"/>
                  </a:solidFill>
                  <a:effectLst/>
                  <a:latin typeface="Söhne"/>
                </a:rPr>
                <a:t>Classification</a:t>
              </a:r>
            </a:p>
            <a:p>
              <a:pPr marL="857250" indent="-857250" algn="l">
                <a:buFont typeface="Arial" panose="020B0604020202020204" pitchFamily="34" charset="0"/>
                <a:buChar char="•"/>
              </a:pPr>
              <a:r>
                <a:rPr lang="en-US" b="0" i="0" dirty="0">
                  <a:solidFill>
                    <a:srgbClr val="374151"/>
                  </a:solidFill>
                  <a:effectLst/>
                  <a:latin typeface="Söhne"/>
                </a:rPr>
                <a:t>time-series prediction</a:t>
              </a:r>
            </a:p>
          </p:txBody>
        </p:sp>
      </p:grpSp>
      <p:grpSp>
        <p:nvGrpSpPr>
          <p:cNvPr id="23" name="Gruppieren 22">
            <a:extLst>
              <a:ext uri="{FF2B5EF4-FFF2-40B4-BE49-F238E27FC236}">
                <a16:creationId xmlns:a16="http://schemas.microsoft.com/office/drawing/2014/main" id="{BDB56573-01F4-371C-F1FF-F7E2D20A0258}"/>
              </a:ext>
            </a:extLst>
          </p:cNvPr>
          <p:cNvGrpSpPr/>
          <p:nvPr/>
        </p:nvGrpSpPr>
        <p:grpSpPr>
          <a:xfrm>
            <a:off x="3038836" y="17136305"/>
            <a:ext cx="40177849" cy="4880115"/>
            <a:chOff x="3038836" y="17136305"/>
            <a:chExt cx="40177849" cy="4880115"/>
          </a:xfrm>
        </p:grpSpPr>
        <p:sp>
          <p:nvSpPr>
            <p:cNvPr id="15" name="Rounded Rectangle">
              <a:extLst>
                <a:ext uri="{FF2B5EF4-FFF2-40B4-BE49-F238E27FC236}">
                  <a16:creationId xmlns:a16="http://schemas.microsoft.com/office/drawing/2014/main" id="{FCD0695E-E2F5-1808-26C4-9E1001293ADB}"/>
                </a:ext>
              </a:extLst>
            </p:cNvPr>
            <p:cNvSpPr/>
            <p:nvPr/>
          </p:nvSpPr>
          <p:spPr>
            <a:xfrm>
              <a:off x="3038836" y="17136305"/>
              <a:ext cx="40177849" cy="488011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endParaRPr lang="de-DE" b="0" dirty="0">
                <a:solidFill>
                  <a:schemeClr val="tx1"/>
                </a:solidFill>
                <a:latin typeface="Söhne"/>
                <a:ea typeface="+mn-ea"/>
                <a:cs typeface="+mn-cs"/>
              </a:endParaRPr>
            </a:p>
          </p:txBody>
        </p:sp>
        <p:sp>
          <p:nvSpPr>
            <p:cNvPr id="16" name="Graphic 23">
              <a:extLst>
                <a:ext uri="{FF2B5EF4-FFF2-40B4-BE49-F238E27FC236}">
                  <a16:creationId xmlns:a16="http://schemas.microsoft.com/office/drawing/2014/main" id="{D79226F8-7478-9BA3-7FB5-CF5AFC1A6760}"/>
                </a:ext>
              </a:extLst>
            </p:cNvPr>
            <p:cNvSpPr/>
            <p:nvPr/>
          </p:nvSpPr>
          <p:spPr>
            <a:xfrm>
              <a:off x="3776858" y="17695687"/>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sp>
          <p:nvSpPr>
            <p:cNvPr id="17" name="Textfeld 16">
              <a:extLst>
                <a:ext uri="{FF2B5EF4-FFF2-40B4-BE49-F238E27FC236}">
                  <a16:creationId xmlns:a16="http://schemas.microsoft.com/office/drawing/2014/main" id="{33322B35-ADE2-5DC3-DE9F-C5563E45B60C}"/>
                </a:ext>
              </a:extLst>
            </p:cNvPr>
            <p:cNvSpPr txBox="1"/>
            <p:nvPr/>
          </p:nvSpPr>
          <p:spPr>
            <a:xfrm>
              <a:off x="5264066" y="17695687"/>
              <a:ext cx="30312170"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i="0" dirty="0">
                  <a:solidFill>
                    <a:srgbClr val="374151"/>
                  </a:solidFill>
                  <a:effectLst/>
                  <a:latin typeface="Söhne"/>
                </a:rPr>
                <a:t>Reinforcement learning, i.e. exploratory controlling/steering:</a:t>
              </a:r>
              <a:endParaRPr lang="en-US" b="0" i="0" dirty="0">
                <a:solidFill>
                  <a:srgbClr val="374151"/>
                </a:solidFill>
                <a:effectLst/>
                <a:latin typeface="Söhne"/>
              </a:endParaRPr>
            </a:p>
            <a:p>
              <a:pPr marL="857250" indent="-857250" algn="l">
                <a:buFont typeface="Arial" panose="020B0604020202020204" pitchFamily="34" charset="0"/>
                <a:buChar char="•"/>
              </a:pPr>
              <a:r>
                <a:rPr lang="en-US" b="0" dirty="0">
                  <a:solidFill>
                    <a:srgbClr val="374151"/>
                  </a:solidFill>
                  <a:latin typeface="Söhne"/>
                </a:rPr>
                <a:t>Different A-B-testing approach</a:t>
              </a:r>
              <a:endParaRPr lang="en-US" b="0" i="0" dirty="0">
                <a:solidFill>
                  <a:srgbClr val="374151"/>
                </a:solidFill>
                <a:effectLst/>
                <a:latin typeface="Söhne"/>
              </a:endParaRPr>
            </a:p>
          </p:txBody>
        </p:sp>
      </p:grpSp>
      <p:grpSp>
        <p:nvGrpSpPr>
          <p:cNvPr id="22" name="Gruppieren 21">
            <a:extLst>
              <a:ext uri="{FF2B5EF4-FFF2-40B4-BE49-F238E27FC236}">
                <a16:creationId xmlns:a16="http://schemas.microsoft.com/office/drawing/2014/main" id="{C3B4D4E9-ECD8-EE9A-35CC-4F6329418202}"/>
              </a:ext>
            </a:extLst>
          </p:cNvPr>
          <p:cNvGrpSpPr/>
          <p:nvPr/>
        </p:nvGrpSpPr>
        <p:grpSpPr>
          <a:xfrm>
            <a:off x="3038836" y="11766066"/>
            <a:ext cx="40177849" cy="4880115"/>
            <a:chOff x="3038836" y="11337370"/>
            <a:chExt cx="40177849" cy="4880115"/>
          </a:xfrm>
        </p:grpSpPr>
        <p:sp>
          <p:nvSpPr>
            <p:cNvPr id="18" name="Rounded Rectangle">
              <a:extLst>
                <a:ext uri="{FF2B5EF4-FFF2-40B4-BE49-F238E27FC236}">
                  <a16:creationId xmlns:a16="http://schemas.microsoft.com/office/drawing/2014/main" id="{D818F4FF-0467-4A74-61C6-F168DF06B9D1}"/>
                </a:ext>
              </a:extLst>
            </p:cNvPr>
            <p:cNvSpPr/>
            <p:nvPr/>
          </p:nvSpPr>
          <p:spPr>
            <a:xfrm>
              <a:off x="3038836" y="11337370"/>
              <a:ext cx="40177849" cy="4880115"/>
            </a:xfrm>
            <a:prstGeom prst="roundRect">
              <a:avLst>
                <a:gd name="adj" fmla="val 7762"/>
              </a:avLst>
            </a:prstGeom>
            <a:solidFill>
              <a:schemeClr val="bg1">
                <a:lumMod val="95000"/>
              </a:schemeClr>
            </a:solidFill>
            <a:ln w="6350" cap="flat">
              <a:solidFill>
                <a:schemeClr val="accent1">
                  <a:lumMod val="50000"/>
                </a:schemeClr>
              </a:solidFill>
              <a:miter lim="400000"/>
            </a:ln>
            <a:effectLst/>
          </p:spPr>
          <p:txBody>
            <a:bodyPr wrap="square" lIns="0" tIns="0" rIns="0" bIns="0" numCol="1" anchor="ctr">
              <a:noAutofit/>
            </a:bodyPr>
            <a:lstStyle/>
            <a:p>
              <a:pPr algn="l">
                <a:defRPr sz="6400" b="0">
                  <a:solidFill>
                    <a:srgbClr val="FFFFFF"/>
                  </a:solidFill>
                  <a:latin typeface="+mn-lt"/>
                  <a:ea typeface="+mn-ea"/>
                  <a:cs typeface="+mn-cs"/>
                  <a:sym typeface="Helvetica Neue Medium"/>
                </a:defRPr>
              </a:pPr>
              <a:endParaRPr lang="de-DE" b="0" dirty="0">
                <a:solidFill>
                  <a:schemeClr val="tx1"/>
                </a:solidFill>
                <a:latin typeface="Söhne"/>
                <a:ea typeface="+mn-ea"/>
                <a:cs typeface="+mn-cs"/>
              </a:endParaRPr>
            </a:p>
          </p:txBody>
        </p:sp>
        <p:sp>
          <p:nvSpPr>
            <p:cNvPr id="19" name="Graphic 23">
              <a:extLst>
                <a:ext uri="{FF2B5EF4-FFF2-40B4-BE49-F238E27FC236}">
                  <a16:creationId xmlns:a16="http://schemas.microsoft.com/office/drawing/2014/main" id="{4367C696-F6F2-2571-AC6F-BDEB2346AB6F}"/>
                </a:ext>
              </a:extLst>
            </p:cNvPr>
            <p:cNvSpPr/>
            <p:nvPr/>
          </p:nvSpPr>
          <p:spPr>
            <a:xfrm>
              <a:off x="3776858" y="11896752"/>
              <a:ext cx="1162806" cy="108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800" y="4114"/>
                  </a:moveTo>
                  <a:cubicBezTo>
                    <a:pt x="7108" y="4114"/>
                    <a:pt x="4114" y="7108"/>
                    <a:pt x="4114" y="10800"/>
                  </a:cubicBezTo>
                  <a:cubicBezTo>
                    <a:pt x="4114" y="14492"/>
                    <a:pt x="7108" y="17486"/>
                    <a:pt x="10800" y="17486"/>
                  </a:cubicBezTo>
                  <a:cubicBezTo>
                    <a:pt x="14492" y="17486"/>
                    <a:pt x="17486" y="14492"/>
                    <a:pt x="17486" y="10800"/>
                  </a:cubicBezTo>
                  <a:cubicBezTo>
                    <a:pt x="17486" y="7108"/>
                    <a:pt x="14492" y="4114"/>
                    <a:pt x="10800" y="4114"/>
                  </a:cubicBezTo>
                  <a:close/>
                  <a:moveTo>
                    <a:pt x="10800" y="7200"/>
                  </a:moveTo>
                  <a:cubicBezTo>
                    <a:pt x="8812" y="7200"/>
                    <a:pt x="7200" y="8812"/>
                    <a:pt x="7200" y="10800"/>
                  </a:cubicBezTo>
                  <a:cubicBezTo>
                    <a:pt x="7200" y="12788"/>
                    <a:pt x="8812" y="14400"/>
                    <a:pt x="10800" y="14400"/>
                  </a:cubicBezTo>
                  <a:cubicBezTo>
                    <a:pt x="12788" y="14400"/>
                    <a:pt x="14400" y="12788"/>
                    <a:pt x="14400" y="10800"/>
                  </a:cubicBezTo>
                  <a:cubicBezTo>
                    <a:pt x="14400" y="8812"/>
                    <a:pt x="12788" y="7200"/>
                    <a:pt x="10800" y="7200"/>
                  </a:cubicBezTo>
                  <a:close/>
                </a:path>
              </a:pathLst>
            </a:custGeom>
            <a:solidFill>
              <a:schemeClr val="accent1">
                <a:lumMod val="50000"/>
              </a:schemeClr>
            </a:solidFill>
            <a:ln w="25400">
              <a:miter lim="400000"/>
            </a:ln>
          </p:spPr>
          <p:txBody>
            <a:bodyPr lIns="45719" rIns="45719" anchor="ctr"/>
            <a:lstStyle/>
            <a:p>
              <a:pPr>
                <a:defRPr sz="6400" b="0">
                  <a:solidFill>
                    <a:srgbClr val="FFFFFF"/>
                  </a:solidFill>
                  <a:latin typeface="+mn-lt"/>
                  <a:ea typeface="+mn-ea"/>
                  <a:cs typeface="+mn-cs"/>
                  <a:sym typeface="Helvetica Neue Medium"/>
                </a:defRPr>
              </a:pPr>
              <a:endParaRPr/>
            </a:p>
          </p:txBody>
        </p:sp>
        <p:sp>
          <p:nvSpPr>
            <p:cNvPr id="20" name="Textfeld 19">
              <a:extLst>
                <a:ext uri="{FF2B5EF4-FFF2-40B4-BE49-F238E27FC236}">
                  <a16:creationId xmlns:a16="http://schemas.microsoft.com/office/drawing/2014/main" id="{D66D8924-00F4-AA93-E0F2-D597E4E6FFB3}"/>
                </a:ext>
              </a:extLst>
            </p:cNvPr>
            <p:cNvSpPr txBox="1"/>
            <p:nvPr/>
          </p:nvSpPr>
          <p:spPr>
            <a:xfrm>
              <a:off x="5264066" y="11896752"/>
              <a:ext cx="30312170" cy="286232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i="0" dirty="0">
                  <a:solidFill>
                    <a:srgbClr val="374151"/>
                  </a:solidFill>
                  <a:effectLst/>
                  <a:latin typeface="Söhne"/>
                </a:rPr>
                <a:t>Logistic regression:</a:t>
              </a:r>
              <a:endParaRPr lang="en-US" b="0" i="0" dirty="0">
                <a:solidFill>
                  <a:srgbClr val="374151"/>
                </a:solidFill>
                <a:effectLst/>
                <a:latin typeface="Söhne"/>
              </a:endParaRPr>
            </a:p>
            <a:p>
              <a:pPr marL="857250" indent="-857250" algn="l">
                <a:buFont typeface="Arial" panose="020B0604020202020204" pitchFamily="34" charset="0"/>
                <a:buChar char="•"/>
              </a:pPr>
              <a:r>
                <a:rPr lang="de-DE" b="0" dirty="0">
                  <a:solidFill>
                    <a:srgbClr val="374151"/>
                  </a:solidFill>
                  <a:latin typeface="Söhne"/>
                </a:rPr>
                <a:t>ROC-AUC-</a:t>
              </a:r>
              <a:r>
                <a:rPr lang="de-DE" b="0" dirty="0" err="1">
                  <a:solidFill>
                    <a:srgbClr val="374151"/>
                  </a:solidFill>
                  <a:latin typeface="Söhne"/>
                </a:rPr>
                <a:t>Curve</a:t>
              </a:r>
              <a:r>
                <a:rPr lang="de-DE" b="0" dirty="0">
                  <a:solidFill>
                    <a:srgbClr val="374151"/>
                  </a:solidFill>
                  <a:latin typeface="Söhne"/>
                </a:rPr>
                <a:t>, F-Score, etc.</a:t>
              </a:r>
            </a:p>
            <a:p>
              <a:pPr marL="857250" indent="-857250" algn="l">
                <a:buFont typeface="Arial" panose="020B0604020202020204" pitchFamily="34" charset="0"/>
                <a:buChar char="•"/>
              </a:pPr>
              <a:r>
                <a:rPr lang="de-DE" b="0" dirty="0" err="1">
                  <a:solidFill>
                    <a:srgbClr val="374151"/>
                  </a:solidFill>
                  <a:latin typeface="Söhne"/>
                </a:rPr>
                <a:t>Application</a:t>
              </a:r>
              <a:r>
                <a:rPr lang="de-DE" b="0" dirty="0">
                  <a:solidFill>
                    <a:srgbClr val="374151"/>
                  </a:solidFill>
                  <a:latin typeface="Söhne"/>
                </a:rPr>
                <a:t>: Deep Learning</a:t>
              </a:r>
              <a:endParaRPr lang="en-US" b="0" dirty="0">
                <a:solidFill>
                  <a:srgbClr val="374151"/>
                </a:solidFill>
                <a:latin typeface="Söhne"/>
              </a:endParaRPr>
            </a:p>
          </p:txBody>
        </p:sp>
      </p:grpSp>
    </p:spTree>
    <p:extLst>
      <p:ext uri="{BB962C8B-B14F-4D97-AF65-F5344CB8AC3E}">
        <p14:creationId xmlns:p14="http://schemas.microsoft.com/office/powerpoint/2010/main" val="4207908413"/>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373340" y="1998302"/>
            <a:ext cx="44327859" cy="266739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sz="16000" dirty="0"/>
              <a:t>Statistical </a:t>
            </a:r>
            <a:r>
              <a:rPr lang="de-DE" sz="16000" dirty="0" err="1"/>
              <a:t>tables</a:t>
            </a:r>
            <a:endParaRPr lang="de-DE" sz="16000" dirty="0"/>
          </a:p>
        </p:txBody>
      </p:sp>
      <mc:AlternateContent xmlns:mc="http://schemas.openxmlformats.org/markup-compatibility/2006" xmlns:a14="http://schemas.microsoft.com/office/drawing/2010/main">
        <mc:Choice Requires="a14">
          <p:sp>
            <p:nvSpPr>
              <p:cNvPr id="381" name="Subtitle demo text"/>
              <p:cNvSpPr txBox="1"/>
              <p:nvPr/>
            </p:nvSpPr>
            <p:spPr>
              <a:xfrm>
                <a:off x="7033027" y="4419157"/>
                <a:ext cx="37259622" cy="205184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chemeClr val="accent1">
                        <a:lumMod val="50000"/>
                      </a:schemeClr>
                    </a:solidFill>
                  </a:rPr>
                  <a:t>let you decide whether to reject </a:t>
                </a:r>
                <a14:m>
                  <m:oMath xmlns:m="http://schemas.openxmlformats.org/officeDocument/2006/math">
                    <m:sSub>
                      <m:sSubPr>
                        <m:ctrlPr>
                          <a:rPr lang="en-US" i="1" smtClean="0">
                            <a:solidFill>
                              <a:schemeClr val="accent1">
                                <a:lumMod val="50000"/>
                              </a:schemeClr>
                            </a:solidFill>
                            <a:latin typeface="Cambria Math" panose="02040503050406030204" pitchFamily="18" charset="0"/>
                          </a:rPr>
                        </m:ctrlPr>
                      </m:sSubPr>
                      <m:e>
                        <m:r>
                          <a:rPr lang="de-DE" b="0" i="1" smtClean="0">
                            <a:solidFill>
                              <a:schemeClr val="accent1">
                                <a:lumMod val="50000"/>
                              </a:schemeClr>
                            </a:solidFill>
                            <a:latin typeface="Cambria Math" panose="02040503050406030204" pitchFamily="18" charset="0"/>
                          </a:rPr>
                          <m:t>𝐻</m:t>
                        </m:r>
                      </m:e>
                      <m:sub>
                        <m:r>
                          <a:rPr lang="de-DE" b="0" i="1" smtClean="0">
                            <a:solidFill>
                              <a:schemeClr val="accent1">
                                <a:lumMod val="50000"/>
                              </a:schemeClr>
                            </a:solidFill>
                            <a:latin typeface="Cambria Math" panose="02040503050406030204" pitchFamily="18" charset="0"/>
                          </a:rPr>
                          <m:t>0</m:t>
                        </m:r>
                      </m:sub>
                    </m:sSub>
                  </m:oMath>
                </a14:m>
                <a:r>
                  <a:rPr lang="en-US" dirty="0">
                    <a:solidFill>
                      <a:schemeClr val="accent1">
                        <a:lumMod val="50000"/>
                      </a:schemeClr>
                    </a:solidFill>
                  </a:rPr>
                  <a:t> </a:t>
                </a:r>
              </a:p>
              <a:p>
                <a:r>
                  <a:rPr lang="en-US" dirty="0">
                    <a:solidFill>
                      <a:schemeClr val="accent1">
                        <a:lumMod val="50000"/>
                      </a:schemeClr>
                    </a:solidFill>
                  </a:rPr>
                  <a:t>or not by hand</a:t>
                </a:r>
                <a:endParaRPr lang="de-DE" dirty="0">
                  <a:solidFill>
                    <a:schemeClr val="accent1">
                      <a:lumMod val="50000"/>
                    </a:schemeClr>
                  </a:solidFill>
                </a:endParaRPr>
              </a:p>
            </p:txBody>
          </p:sp>
        </mc:Choice>
        <mc:Fallback xmlns="">
          <p:sp>
            <p:nvSpPr>
              <p:cNvPr id="381" name="Subtitle demo text"/>
              <p:cNvSpPr txBox="1">
                <a:spLocks noRot="1" noChangeAspect="1" noMove="1" noResize="1" noEditPoints="1" noAdjustHandles="1" noChangeArrowheads="1" noChangeShapeType="1" noTextEdit="1"/>
              </p:cNvSpPr>
              <p:nvPr/>
            </p:nvSpPr>
            <p:spPr>
              <a:xfrm>
                <a:off x="7033027" y="4419157"/>
                <a:ext cx="37259622" cy="2051844"/>
              </a:xfrm>
              <a:prstGeom prst="rect">
                <a:avLst/>
              </a:prstGeom>
              <a:blipFill>
                <a:blip r:embed="rId2"/>
                <a:stretch>
                  <a:fillRect l="-965" t="-5935" b="-1691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de-DE">
                    <a:noFill/>
                  </a:rPr>
                  <a:t> </a:t>
                </a:r>
              </a:p>
            </p:txBody>
          </p:sp>
        </mc:Fallback>
      </mc:AlternateContent>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88</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pic>
        <p:nvPicPr>
          <p:cNvPr id="2" name="Grafik 1">
            <a:extLst>
              <a:ext uri="{FF2B5EF4-FFF2-40B4-BE49-F238E27FC236}">
                <a16:creationId xmlns:a16="http://schemas.microsoft.com/office/drawing/2014/main" id="{9A9FE661-ABAD-73E7-CB60-AE0AB1C0F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2599" y="816912"/>
            <a:ext cx="21682061" cy="25798175"/>
          </a:xfrm>
          <a:prstGeom prst="rect">
            <a:avLst/>
          </a:prstGeom>
          <a:ln w="25400">
            <a:solidFill>
              <a:schemeClr val="tx2"/>
            </a:solidFill>
          </a:ln>
        </p:spPr>
      </p:pic>
    </p:spTree>
    <p:extLst>
      <p:ext uri="{BB962C8B-B14F-4D97-AF65-F5344CB8AC3E}">
        <p14:creationId xmlns:p14="http://schemas.microsoft.com/office/powerpoint/2010/main" val="1837148699"/>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373340" y="1998302"/>
            <a:ext cx="44327859" cy="266739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sz="16000" dirty="0"/>
              <a:t>Statistical </a:t>
            </a:r>
            <a:r>
              <a:rPr lang="de-DE" sz="16000" dirty="0" err="1"/>
              <a:t>tables</a:t>
            </a:r>
            <a:endParaRPr lang="de-DE" sz="16000" dirty="0"/>
          </a:p>
        </p:txBody>
      </p:sp>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89</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pic>
        <p:nvPicPr>
          <p:cNvPr id="3" name="Grafik 2">
            <a:extLst>
              <a:ext uri="{FF2B5EF4-FFF2-40B4-BE49-F238E27FC236}">
                <a16:creationId xmlns:a16="http://schemas.microsoft.com/office/drawing/2014/main" id="{B812EF89-B8B8-E9E9-874A-9A56B1F2A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8564" y="753643"/>
            <a:ext cx="24170136" cy="25924713"/>
          </a:xfrm>
          <a:prstGeom prst="rect">
            <a:avLst/>
          </a:prstGeom>
          <a:ln w="25400">
            <a:solidFill>
              <a:schemeClr val="tx2"/>
            </a:solidFill>
          </a:ln>
        </p:spPr>
      </p:pic>
      <mc:AlternateContent xmlns:mc="http://schemas.openxmlformats.org/markup-compatibility/2006" xmlns:a14="http://schemas.microsoft.com/office/drawing/2010/main">
        <mc:Choice Requires="a14">
          <p:sp>
            <p:nvSpPr>
              <p:cNvPr id="4" name="Subtitle demo text">
                <a:extLst>
                  <a:ext uri="{FF2B5EF4-FFF2-40B4-BE49-F238E27FC236}">
                    <a16:creationId xmlns:a16="http://schemas.microsoft.com/office/drawing/2014/main" id="{56742EA6-7F26-D265-9CCA-1B24DCE2C86B}"/>
                  </a:ext>
                </a:extLst>
              </p:cNvPr>
              <p:cNvSpPr txBox="1"/>
              <p:nvPr/>
            </p:nvSpPr>
            <p:spPr>
              <a:xfrm>
                <a:off x="7033027" y="4419157"/>
                <a:ext cx="37259622" cy="205184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chemeClr val="accent1">
                        <a:lumMod val="50000"/>
                      </a:schemeClr>
                    </a:solidFill>
                  </a:rPr>
                  <a:t>let you decide whether to reject </a:t>
                </a:r>
                <a14:m>
                  <m:oMath xmlns:m="http://schemas.openxmlformats.org/officeDocument/2006/math">
                    <m:sSub>
                      <m:sSubPr>
                        <m:ctrlPr>
                          <a:rPr lang="en-US" i="1" smtClean="0">
                            <a:solidFill>
                              <a:schemeClr val="accent1">
                                <a:lumMod val="50000"/>
                              </a:schemeClr>
                            </a:solidFill>
                            <a:latin typeface="Cambria Math" panose="02040503050406030204" pitchFamily="18" charset="0"/>
                          </a:rPr>
                        </m:ctrlPr>
                      </m:sSubPr>
                      <m:e>
                        <m:r>
                          <a:rPr lang="de-DE" b="0" i="1" smtClean="0">
                            <a:solidFill>
                              <a:schemeClr val="accent1">
                                <a:lumMod val="50000"/>
                              </a:schemeClr>
                            </a:solidFill>
                            <a:latin typeface="Cambria Math" panose="02040503050406030204" pitchFamily="18" charset="0"/>
                          </a:rPr>
                          <m:t>𝐻</m:t>
                        </m:r>
                      </m:e>
                      <m:sub>
                        <m:r>
                          <a:rPr lang="de-DE" b="0" i="1" smtClean="0">
                            <a:solidFill>
                              <a:schemeClr val="accent1">
                                <a:lumMod val="50000"/>
                              </a:schemeClr>
                            </a:solidFill>
                            <a:latin typeface="Cambria Math" panose="02040503050406030204" pitchFamily="18" charset="0"/>
                          </a:rPr>
                          <m:t>0</m:t>
                        </m:r>
                      </m:sub>
                    </m:sSub>
                  </m:oMath>
                </a14:m>
                <a:r>
                  <a:rPr lang="en-US" dirty="0">
                    <a:solidFill>
                      <a:schemeClr val="accent1">
                        <a:lumMod val="50000"/>
                      </a:schemeClr>
                    </a:solidFill>
                  </a:rPr>
                  <a:t> </a:t>
                </a:r>
              </a:p>
              <a:p>
                <a:r>
                  <a:rPr lang="en-US" dirty="0">
                    <a:solidFill>
                      <a:schemeClr val="accent1">
                        <a:lumMod val="50000"/>
                      </a:schemeClr>
                    </a:solidFill>
                  </a:rPr>
                  <a:t>or not by hand</a:t>
                </a:r>
                <a:endParaRPr lang="de-DE" dirty="0">
                  <a:solidFill>
                    <a:schemeClr val="accent1">
                      <a:lumMod val="50000"/>
                    </a:schemeClr>
                  </a:solidFill>
                </a:endParaRPr>
              </a:p>
            </p:txBody>
          </p:sp>
        </mc:Choice>
        <mc:Fallback xmlns="">
          <p:sp>
            <p:nvSpPr>
              <p:cNvPr id="4" name="Subtitle demo text">
                <a:extLst>
                  <a:ext uri="{FF2B5EF4-FFF2-40B4-BE49-F238E27FC236}">
                    <a16:creationId xmlns:a16="http://schemas.microsoft.com/office/drawing/2014/main" id="{56742EA6-7F26-D265-9CCA-1B24DCE2C86B}"/>
                  </a:ext>
                </a:extLst>
              </p:cNvPr>
              <p:cNvSpPr txBox="1">
                <a:spLocks noRot="1" noChangeAspect="1" noMove="1" noResize="1" noEditPoints="1" noAdjustHandles="1" noChangeArrowheads="1" noChangeShapeType="1" noTextEdit="1"/>
              </p:cNvSpPr>
              <p:nvPr/>
            </p:nvSpPr>
            <p:spPr>
              <a:xfrm>
                <a:off x="7033027" y="4419157"/>
                <a:ext cx="37259622" cy="2051844"/>
              </a:xfrm>
              <a:prstGeom prst="rect">
                <a:avLst/>
              </a:prstGeom>
              <a:blipFill>
                <a:blip r:embed="rId3"/>
                <a:stretch>
                  <a:fillRect l="-965" t="-5935" b="-1691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de-DE">
                    <a:noFill/>
                  </a:rPr>
                  <a:t> </a:t>
                </a:r>
              </a:p>
            </p:txBody>
          </p:sp>
        </mc:Fallback>
      </mc:AlternateContent>
    </p:spTree>
    <p:extLst>
      <p:ext uri="{BB962C8B-B14F-4D97-AF65-F5344CB8AC3E}">
        <p14:creationId xmlns:p14="http://schemas.microsoft.com/office/powerpoint/2010/main" val="220290511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It is a long established fact that a reader will be distracted by the readable content of a page when looking at its layout. The point of using Lorem Ipsum is that it has a more-or-less normal distribution of letters, as opposed to using 'Content here, c"/>
          <p:cNvSpPr txBox="1"/>
          <p:nvPr/>
        </p:nvSpPr>
        <p:spPr>
          <a:xfrm>
            <a:off x="27783692" y="8574314"/>
            <a:ext cx="20079072" cy="115116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spAutoFit/>
          </a:bodyPr>
          <a:lstStyle>
            <a:lvl1pPr algn="l">
              <a:lnSpc>
                <a:spcPct val="120000"/>
              </a:lnSpc>
              <a:defRPr sz="5600" b="0">
                <a:solidFill>
                  <a:srgbClr val="5D6788"/>
                </a:solidFill>
                <a:latin typeface="Montserrat Regular"/>
                <a:ea typeface="Montserrat Regular"/>
                <a:cs typeface="Montserrat Regular"/>
                <a:sym typeface="Montserrat Regular"/>
              </a:defRPr>
            </a:lvl1pPr>
          </a:lstStyle>
          <a:p>
            <a:r>
              <a:rPr lang="en-US" b="1" dirty="0">
                <a:solidFill>
                  <a:schemeClr val="tx2"/>
                </a:solidFill>
                <a:latin typeface="Söhne"/>
              </a:rPr>
              <a:t>Quantiles …</a:t>
            </a:r>
          </a:p>
          <a:p>
            <a:pPr marL="685800" indent="-685800">
              <a:buFont typeface="Arial" panose="020B0604020202020204" pitchFamily="34" charset="0"/>
              <a:buChar char="•"/>
            </a:pPr>
            <a:r>
              <a:rPr lang="en-US" dirty="0">
                <a:solidFill>
                  <a:schemeClr val="tx2"/>
                </a:solidFill>
                <a:latin typeface="Söhne"/>
              </a:rPr>
              <a:t>are used to understand data distribution and identify outliers</a:t>
            </a:r>
          </a:p>
          <a:p>
            <a:pPr marL="685800" indent="-685800">
              <a:buFont typeface="Arial" panose="020B0604020202020204" pitchFamily="34" charset="0"/>
              <a:buChar char="•"/>
            </a:pPr>
            <a:r>
              <a:rPr lang="en-US" dirty="0">
                <a:solidFill>
                  <a:schemeClr val="tx2"/>
                </a:solidFill>
                <a:latin typeface="Söhne"/>
              </a:rPr>
              <a:t>partition data into several subsets containing equal number of observations. </a:t>
            </a:r>
          </a:p>
          <a:p>
            <a:endParaRPr lang="en-US" dirty="0">
              <a:solidFill>
                <a:schemeClr val="tx2"/>
              </a:solidFill>
            </a:endParaRPr>
          </a:p>
          <a:p>
            <a:r>
              <a:rPr lang="en-US" b="1" dirty="0">
                <a:solidFill>
                  <a:schemeClr val="tx2"/>
                </a:solidFill>
                <a:latin typeface="Söhne"/>
              </a:rPr>
              <a:t>Several types of quantiles:</a:t>
            </a:r>
            <a:endParaRPr lang="en-US" dirty="0">
              <a:solidFill>
                <a:schemeClr val="tx2"/>
              </a:solidFill>
            </a:endParaRPr>
          </a:p>
          <a:p>
            <a:pPr marL="685800" indent="-685800">
              <a:buFont typeface="Arial" panose="020B0604020202020204" pitchFamily="34" charset="0"/>
              <a:buChar char="•"/>
            </a:pPr>
            <a:r>
              <a:rPr lang="en-US" dirty="0">
                <a:solidFill>
                  <a:schemeClr val="tx2"/>
                </a:solidFill>
                <a:latin typeface="Söhne"/>
              </a:rPr>
              <a:t>Quartiles: divide the data into four equal parts. </a:t>
            </a:r>
          </a:p>
          <a:p>
            <a:pPr marL="685800" indent="-685800">
              <a:buFont typeface="Arial" panose="020B0604020202020204" pitchFamily="34" charset="0"/>
              <a:buChar char="•"/>
            </a:pPr>
            <a:r>
              <a:rPr lang="en-US" dirty="0">
                <a:solidFill>
                  <a:schemeClr val="tx2"/>
                </a:solidFill>
                <a:latin typeface="Söhne"/>
              </a:rPr>
              <a:t>Deciles: These divide the data into ten equal parts.</a:t>
            </a:r>
          </a:p>
          <a:p>
            <a:pPr marL="685800" indent="-685800">
              <a:buFont typeface="Arial" panose="020B0604020202020204" pitchFamily="34" charset="0"/>
              <a:buChar char="•"/>
            </a:pPr>
            <a:r>
              <a:rPr lang="en-US" dirty="0">
                <a:solidFill>
                  <a:schemeClr val="tx2"/>
                </a:solidFill>
                <a:latin typeface="Söhne"/>
              </a:rPr>
              <a:t>Percentiles: These divide the data into 100 equal parts.</a:t>
            </a:r>
          </a:p>
          <a:p>
            <a:pPr marL="685800" indent="-685800">
              <a:buFont typeface="Arial" panose="020B0604020202020204" pitchFamily="34" charset="0"/>
              <a:buChar char="•"/>
            </a:pPr>
            <a:r>
              <a:rPr lang="en-US" dirty="0">
                <a:solidFill>
                  <a:schemeClr val="tx2"/>
                </a:solidFill>
                <a:latin typeface="Söhne"/>
              </a:rPr>
              <a:t>Median: separates data into two halves, </a:t>
            </a:r>
            <a:br>
              <a:rPr lang="en-US" dirty="0">
                <a:solidFill>
                  <a:schemeClr val="tx2"/>
                </a:solidFill>
                <a:latin typeface="Söhne"/>
              </a:rPr>
            </a:br>
            <a:r>
              <a:rPr lang="en-US" dirty="0">
                <a:solidFill>
                  <a:schemeClr val="tx2"/>
                </a:solidFill>
                <a:latin typeface="Söhne"/>
              </a:rPr>
              <a:t>with 50% of the data falling below and 50% above the median.</a:t>
            </a:r>
          </a:p>
        </p:txBody>
      </p:sp>
      <p:sp>
        <p:nvSpPr>
          <p:cNvPr id="2" name="Title first slide">
            <a:extLst>
              <a:ext uri="{FF2B5EF4-FFF2-40B4-BE49-F238E27FC236}">
                <a16:creationId xmlns:a16="http://schemas.microsoft.com/office/drawing/2014/main" id="{490FA1CD-C412-24EC-D5EB-47DA78773E7B}"/>
              </a:ext>
            </a:extLst>
          </p:cNvPr>
          <p:cNvSpPr txBox="1"/>
          <p:nvPr/>
        </p:nvSpPr>
        <p:spPr>
          <a:xfrm>
            <a:off x="3038836" y="2141359"/>
            <a:ext cx="9893734"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err="1">
                <a:solidFill>
                  <a:schemeClr val="tx1"/>
                </a:solidFill>
              </a:rPr>
              <a:t>Quantiles</a:t>
            </a:r>
            <a:endParaRPr lang="de-DE" sz="15000" dirty="0">
              <a:solidFill>
                <a:schemeClr val="tx1"/>
              </a:solidFill>
            </a:endParaRPr>
          </a:p>
        </p:txBody>
      </p:sp>
      <p:sp>
        <p:nvSpPr>
          <p:cNvPr id="3" name="Shape">
            <a:extLst>
              <a:ext uri="{FF2B5EF4-FFF2-40B4-BE49-F238E27FC236}">
                <a16:creationId xmlns:a16="http://schemas.microsoft.com/office/drawing/2014/main" id="{2E787623-5B7D-C4FC-51FF-26035E61DED4}"/>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4" name="Textfeld 3">
            <a:extLst>
              <a:ext uri="{FF2B5EF4-FFF2-40B4-BE49-F238E27FC236}">
                <a16:creationId xmlns:a16="http://schemas.microsoft.com/office/drawing/2014/main" id="{D685AE48-7537-E72A-6565-9783328AF9FB}"/>
              </a:ext>
            </a:extLst>
          </p:cNvPr>
          <p:cNvSpPr txBox="1"/>
          <p:nvPr/>
        </p:nvSpPr>
        <p:spPr>
          <a:xfrm>
            <a:off x="7095034" y="4937247"/>
            <a:ext cx="38634130"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statistical measures that divide a dataset into intervals of equal probability </a:t>
            </a:r>
          </a:p>
        </p:txBody>
      </p:sp>
      <p:pic>
        <p:nvPicPr>
          <p:cNvPr id="6" name="Grafik 5">
            <a:extLst>
              <a:ext uri="{FF2B5EF4-FFF2-40B4-BE49-F238E27FC236}">
                <a16:creationId xmlns:a16="http://schemas.microsoft.com/office/drawing/2014/main" id="{8A84328B-5FC5-A53A-BC95-032FD9B67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36" y="8574313"/>
            <a:ext cx="23619441" cy="12597035"/>
          </a:xfrm>
          <a:prstGeom prst="rect">
            <a:avLst/>
          </a:prstGeom>
          <a:ln w="25400">
            <a:solidFill>
              <a:schemeClr val="tx2"/>
            </a:solidFill>
          </a:ln>
        </p:spPr>
      </p:pic>
      <p:sp>
        <p:nvSpPr>
          <p:cNvPr id="10" name="Foliennummernplatzhalter 9">
            <a:extLst>
              <a:ext uri="{FF2B5EF4-FFF2-40B4-BE49-F238E27FC236}">
                <a16:creationId xmlns:a16="http://schemas.microsoft.com/office/drawing/2014/main" id="{E7337B41-7DB7-1E40-E8F3-803A2EB18738}"/>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9</a:t>
            </a:fld>
            <a:endParaRPr lang="de-DE"/>
          </a:p>
        </p:txBody>
      </p:sp>
      <p:sp>
        <p:nvSpPr>
          <p:cNvPr id="5" name="Rechteck: abgerundete Ecken 4">
            <a:extLst>
              <a:ext uri="{FF2B5EF4-FFF2-40B4-BE49-F238E27FC236}">
                <a16:creationId xmlns:a16="http://schemas.microsoft.com/office/drawing/2014/main" id="{9372DE9F-E09D-48A1-F7AA-501FE129A1E1}"/>
              </a:ext>
            </a:extLst>
          </p:cNvPr>
          <p:cNvSpPr/>
          <p:nvPr/>
        </p:nvSpPr>
        <p:spPr>
          <a:xfrm>
            <a:off x="17808316" y="9635020"/>
            <a:ext cx="8076237" cy="1056426"/>
          </a:xfrm>
          <a:prstGeom prst="roundRect">
            <a:avLst/>
          </a:prstGeom>
          <a:solidFill>
            <a:schemeClr val="bg1">
              <a:lumMod val="85000"/>
              <a:alpha val="96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1651000" rtl="0" fontAlgn="auto" latinLnBrk="0" hangingPunct="0">
              <a:lnSpc>
                <a:spcPct val="100000"/>
              </a:lnSpc>
              <a:spcBef>
                <a:spcPts val="0"/>
              </a:spcBef>
              <a:spcAft>
                <a:spcPts val="0"/>
              </a:spcAft>
              <a:buClrTx/>
              <a:buSzTx/>
              <a:buFontTx/>
              <a:buNone/>
              <a:tabLst/>
            </a:pPr>
            <a:r>
              <a:rPr kumimoji="0" lang="de-DE" sz="4400" i="0" u="none" strike="noStrike" cap="none" spc="0" normalizeH="0" baseline="0" dirty="0" err="1">
                <a:ln>
                  <a:noFill/>
                </a:ln>
                <a:solidFill>
                  <a:schemeClr val="tx1"/>
                </a:solidFill>
                <a:effectLst/>
                <a:uFillTx/>
                <a:latin typeface="+mn-lt"/>
                <a:ea typeface="+mn-ea"/>
                <a:cs typeface="+mn-cs"/>
                <a:sym typeface="Helvetica Neue Medium"/>
              </a:rPr>
              <a:t>Possibly</a:t>
            </a:r>
            <a:r>
              <a:rPr kumimoji="0" lang="de-DE" sz="4400" i="0" u="none" strike="noStrike" cap="none" spc="0" normalizeH="0" baseline="0" dirty="0">
                <a:ln>
                  <a:noFill/>
                </a:ln>
                <a:solidFill>
                  <a:schemeClr val="tx1"/>
                </a:solidFill>
                <a:effectLst/>
                <a:uFillTx/>
                <a:latin typeface="+mn-lt"/>
                <a:ea typeface="+mn-ea"/>
                <a:cs typeface="+mn-cs"/>
                <a:sym typeface="Helvetica Neue Medium"/>
              </a:rPr>
              <a:t> </a:t>
            </a:r>
            <a:r>
              <a:rPr kumimoji="0" lang="de-DE" sz="4400" i="0" u="none" strike="noStrike" cap="none" spc="0" normalizeH="0" baseline="0" dirty="0" err="1">
                <a:ln>
                  <a:noFill/>
                </a:ln>
                <a:solidFill>
                  <a:schemeClr val="tx1"/>
                </a:solidFill>
                <a:effectLst/>
                <a:uFillTx/>
                <a:latin typeface="+mn-lt"/>
                <a:ea typeface="+mn-ea"/>
                <a:cs typeface="+mn-cs"/>
                <a:sym typeface="Helvetica Neue Medium"/>
              </a:rPr>
              <a:t>outlier</a:t>
            </a:r>
            <a:endParaRPr kumimoji="0" lang="de-DE" sz="4400" i="0" u="none" strike="noStrike" cap="none" spc="0" normalizeH="0" baseline="0" dirty="0">
              <a:ln>
                <a:noFill/>
              </a:ln>
              <a:solidFill>
                <a:schemeClr val="tx1"/>
              </a:solidFill>
              <a:effectLst/>
              <a:uFillTx/>
              <a:latin typeface="+mn-lt"/>
              <a:ea typeface="+mn-ea"/>
              <a:cs typeface="+mn-cs"/>
              <a:sym typeface="Helvetica Neue Medium"/>
            </a:endParaRPr>
          </a:p>
        </p:txBody>
      </p:sp>
    </p:spTree>
    <p:extLst>
      <p:ext uri="{BB962C8B-B14F-4D97-AF65-F5344CB8AC3E}">
        <p14:creationId xmlns:p14="http://schemas.microsoft.com/office/powerpoint/2010/main" val="43227072"/>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373340" y="1998302"/>
            <a:ext cx="44327859" cy="266739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sz="16000" dirty="0"/>
              <a:t>Statistical </a:t>
            </a:r>
            <a:r>
              <a:rPr lang="de-DE" sz="16000" dirty="0" err="1"/>
              <a:t>tables</a:t>
            </a:r>
            <a:endParaRPr lang="de-DE" sz="16000" dirty="0"/>
          </a:p>
        </p:txBody>
      </p:sp>
      <mc:AlternateContent xmlns:mc="http://schemas.openxmlformats.org/markup-compatibility/2006" xmlns:a14="http://schemas.microsoft.com/office/drawing/2010/main">
        <mc:Choice Requires="a14">
          <p:sp>
            <p:nvSpPr>
              <p:cNvPr id="381" name="Subtitle demo text"/>
              <p:cNvSpPr txBox="1"/>
              <p:nvPr/>
            </p:nvSpPr>
            <p:spPr>
              <a:xfrm>
                <a:off x="7033027" y="4880822"/>
                <a:ext cx="37259622" cy="112851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chemeClr val="accent1">
                        <a:lumMod val="50000"/>
                      </a:schemeClr>
                    </a:solidFill>
                  </a:rPr>
                  <a:t>let you decide whether to reject </a:t>
                </a:r>
                <a14:m>
                  <m:oMath xmlns:m="http://schemas.openxmlformats.org/officeDocument/2006/math">
                    <m:sSub>
                      <m:sSubPr>
                        <m:ctrlPr>
                          <a:rPr lang="en-US" i="1" smtClean="0">
                            <a:solidFill>
                              <a:schemeClr val="accent1">
                                <a:lumMod val="50000"/>
                              </a:schemeClr>
                            </a:solidFill>
                            <a:latin typeface="Cambria Math" panose="02040503050406030204" pitchFamily="18" charset="0"/>
                          </a:rPr>
                        </m:ctrlPr>
                      </m:sSubPr>
                      <m:e>
                        <m:r>
                          <a:rPr lang="de-DE" b="0" i="1" smtClean="0">
                            <a:solidFill>
                              <a:schemeClr val="accent1">
                                <a:lumMod val="50000"/>
                              </a:schemeClr>
                            </a:solidFill>
                            <a:latin typeface="Cambria Math" panose="02040503050406030204" pitchFamily="18" charset="0"/>
                          </a:rPr>
                          <m:t>𝐻</m:t>
                        </m:r>
                      </m:e>
                      <m:sub>
                        <m:r>
                          <a:rPr lang="de-DE" b="0" i="1" smtClean="0">
                            <a:solidFill>
                              <a:schemeClr val="accent1">
                                <a:lumMod val="50000"/>
                              </a:schemeClr>
                            </a:solidFill>
                            <a:latin typeface="Cambria Math" panose="02040503050406030204" pitchFamily="18" charset="0"/>
                          </a:rPr>
                          <m:t>0</m:t>
                        </m:r>
                      </m:sub>
                    </m:sSub>
                  </m:oMath>
                </a14:m>
                <a:r>
                  <a:rPr lang="en-US" dirty="0">
                    <a:solidFill>
                      <a:schemeClr val="accent1">
                        <a:lumMod val="50000"/>
                      </a:schemeClr>
                    </a:solidFill>
                  </a:rPr>
                  <a:t> or not by hand</a:t>
                </a:r>
                <a:endParaRPr lang="de-DE" dirty="0">
                  <a:solidFill>
                    <a:schemeClr val="accent1">
                      <a:lumMod val="50000"/>
                    </a:schemeClr>
                  </a:solidFill>
                </a:endParaRPr>
              </a:p>
            </p:txBody>
          </p:sp>
        </mc:Choice>
        <mc:Fallback xmlns="">
          <p:sp>
            <p:nvSpPr>
              <p:cNvPr id="381" name="Subtitle demo text"/>
              <p:cNvSpPr txBox="1">
                <a:spLocks noRot="1" noChangeAspect="1" noMove="1" noResize="1" noEditPoints="1" noAdjustHandles="1" noChangeArrowheads="1" noChangeShapeType="1" noTextEdit="1"/>
              </p:cNvSpPr>
              <p:nvPr/>
            </p:nvSpPr>
            <p:spPr>
              <a:xfrm>
                <a:off x="7033027" y="4880822"/>
                <a:ext cx="37259622" cy="1128514"/>
              </a:xfrm>
              <a:prstGeom prst="rect">
                <a:avLst/>
              </a:prstGeom>
              <a:blipFill>
                <a:blip r:embed="rId2"/>
                <a:stretch>
                  <a:fillRect l="-965" t="-11351" b="-31351"/>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de-DE">
                    <a:noFill/>
                  </a:rPr>
                  <a:t> </a:t>
                </a:r>
              </a:p>
            </p:txBody>
          </p:sp>
        </mc:Fallback>
      </mc:AlternateContent>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90</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pic>
        <p:nvPicPr>
          <p:cNvPr id="3" name="Grafik 2">
            <a:extLst>
              <a:ext uri="{FF2B5EF4-FFF2-40B4-BE49-F238E27FC236}">
                <a16:creationId xmlns:a16="http://schemas.microsoft.com/office/drawing/2014/main" id="{C65ACCA0-7FA0-EEC2-4157-C798076DF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2032" y="6528448"/>
            <a:ext cx="22783936" cy="20103477"/>
          </a:xfrm>
          <a:prstGeom prst="rect">
            <a:avLst/>
          </a:prstGeom>
          <a:ln w="25400">
            <a:solidFill>
              <a:schemeClr val="tx2"/>
            </a:solidFill>
          </a:ln>
        </p:spPr>
      </p:pic>
    </p:spTree>
    <p:extLst>
      <p:ext uri="{BB962C8B-B14F-4D97-AF65-F5344CB8AC3E}">
        <p14:creationId xmlns:p14="http://schemas.microsoft.com/office/powerpoint/2010/main" val="204124706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meline Infographic"/>
          <p:cNvSpPr txBox="1"/>
          <p:nvPr/>
        </p:nvSpPr>
        <p:spPr>
          <a:xfrm>
            <a:off x="3373340" y="1998302"/>
            <a:ext cx="44327859" cy="266739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1600" tIns="101600" rIns="101600" bIns="1016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0" b="0">
                <a:solidFill>
                  <a:schemeClr val="tx1"/>
                </a:solidFill>
                <a:latin typeface="Montserrat Bold"/>
                <a:ea typeface="Montserrat Bold"/>
                <a:cs typeface="Montserrat Bold"/>
              </a:defRPr>
            </a:lvl1pPr>
          </a:lstStyle>
          <a:p>
            <a:r>
              <a:rPr lang="de-DE" sz="16000" dirty="0"/>
              <a:t>Statistical </a:t>
            </a:r>
            <a:r>
              <a:rPr lang="de-DE" sz="16000" dirty="0" err="1"/>
              <a:t>tables</a:t>
            </a:r>
            <a:endParaRPr lang="de-DE" sz="16000" dirty="0"/>
          </a:p>
        </p:txBody>
      </p:sp>
      <mc:AlternateContent xmlns:mc="http://schemas.openxmlformats.org/markup-compatibility/2006" xmlns:a14="http://schemas.microsoft.com/office/drawing/2010/main">
        <mc:Choice Requires="a14">
          <p:sp>
            <p:nvSpPr>
              <p:cNvPr id="381" name="Subtitle demo text"/>
              <p:cNvSpPr txBox="1"/>
              <p:nvPr/>
            </p:nvSpPr>
            <p:spPr>
              <a:xfrm>
                <a:off x="7033027" y="4419157"/>
                <a:ext cx="37259622" cy="2051844"/>
              </a:xfrm>
              <a:prstGeom prst="rect">
                <a:avLst/>
              </a:prstGeom>
              <a:ln w="25400">
                <a:miter lim="400000"/>
              </a:ln>
              <a:extLst>
                <a:ext uri="{C572A759-6A51-4108-AA02-DFA0A04FC94B}">
                  <ma14:wrappingTextBoxFlag xmlns="" xmlns:m="http://schemas.openxmlformats.org/officeDocument/2006/math" xmlns:ma14="http://schemas.microsoft.com/office/mac/drawingml/2011/main" val="1"/>
                </a:ext>
              </a:extLst>
            </p:spPr>
            <p:txBody>
              <a:bodyPr wrap="squar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en-US" dirty="0">
                    <a:solidFill>
                      <a:schemeClr val="accent1">
                        <a:lumMod val="50000"/>
                      </a:schemeClr>
                    </a:solidFill>
                  </a:rPr>
                  <a:t>let you decide whether to reject </a:t>
                </a:r>
                <a14:m>
                  <m:oMath xmlns:m="http://schemas.openxmlformats.org/officeDocument/2006/math">
                    <m:sSub>
                      <m:sSubPr>
                        <m:ctrlPr>
                          <a:rPr lang="en-US" i="1" smtClean="0">
                            <a:solidFill>
                              <a:schemeClr val="accent1">
                                <a:lumMod val="50000"/>
                              </a:schemeClr>
                            </a:solidFill>
                            <a:latin typeface="Cambria Math" panose="02040503050406030204" pitchFamily="18" charset="0"/>
                          </a:rPr>
                        </m:ctrlPr>
                      </m:sSubPr>
                      <m:e>
                        <m:r>
                          <a:rPr lang="de-DE" b="0" i="1" smtClean="0">
                            <a:solidFill>
                              <a:schemeClr val="accent1">
                                <a:lumMod val="50000"/>
                              </a:schemeClr>
                            </a:solidFill>
                            <a:latin typeface="Cambria Math" panose="02040503050406030204" pitchFamily="18" charset="0"/>
                          </a:rPr>
                          <m:t>𝐻</m:t>
                        </m:r>
                      </m:e>
                      <m:sub>
                        <m:r>
                          <a:rPr lang="de-DE" b="0" i="1" smtClean="0">
                            <a:solidFill>
                              <a:schemeClr val="accent1">
                                <a:lumMod val="50000"/>
                              </a:schemeClr>
                            </a:solidFill>
                            <a:latin typeface="Cambria Math" panose="02040503050406030204" pitchFamily="18" charset="0"/>
                          </a:rPr>
                          <m:t>0</m:t>
                        </m:r>
                      </m:sub>
                    </m:sSub>
                  </m:oMath>
                </a14:m>
                <a:r>
                  <a:rPr lang="en-US" dirty="0">
                    <a:solidFill>
                      <a:schemeClr val="accent1">
                        <a:lumMod val="50000"/>
                      </a:schemeClr>
                    </a:solidFill>
                  </a:rPr>
                  <a:t> </a:t>
                </a:r>
              </a:p>
              <a:p>
                <a:r>
                  <a:rPr lang="en-US" dirty="0">
                    <a:solidFill>
                      <a:schemeClr val="accent1">
                        <a:lumMod val="50000"/>
                      </a:schemeClr>
                    </a:solidFill>
                  </a:rPr>
                  <a:t>or not by hand</a:t>
                </a:r>
                <a:endParaRPr lang="de-DE" dirty="0">
                  <a:solidFill>
                    <a:schemeClr val="accent1">
                      <a:lumMod val="50000"/>
                    </a:schemeClr>
                  </a:solidFill>
                </a:endParaRPr>
              </a:p>
            </p:txBody>
          </p:sp>
        </mc:Choice>
        <mc:Fallback xmlns="">
          <p:sp>
            <p:nvSpPr>
              <p:cNvPr id="381" name="Subtitle demo text"/>
              <p:cNvSpPr txBox="1">
                <a:spLocks noRot="1" noChangeAspect="1" noMove="1" noResize="1" noEditPoints="1" noAdjustHandles="1" noChangeArrowheads="1" noChangeShapeType="1" noTextEdit="1"/>
              </p:cNvSpPr>
              <p:nvPr/>
            </p:nvSpPr>
            <p:spPr>
              <a:xfrm>
                <a:off x="7033027" y="4419157"/>
                <a:ext cx="37259622" cy="2051844"/>
              </a:xfrm>
              <a:prstGeom prst="rect">
                <a:avLst/>
              </a:prstGeom>
              <a:blipFill>
                <a:blip r:embed="rId2"/>
                <a:stretch>
                  <a:fillRect l="-965" t="-5935" b="-16914"/>
                </a:stretch>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de-DE">
                    <a:noFill/>
                  </a:rPr>
                  <a:t> </a:t>
                </a:r>
              </a:p>
            </p:txBody>
          </p:sp>
        </mc:Fallback>
      </mc:AlternateContent>
      <p:sp>
        <p:nvSpPr>
          <p:cNvPr id="45" name="Foliennummernplatzhalter 5">
            <a:extLst>
              <a:ext uri="{FF2B5EF4-FFF2-40B4-BE49-F238E27FC236}">
                <a16:creationId xmlns:a16="http://schemas.microsoft.com/office/drawing/2014/main" id="{E860CFCD-5B5B-C95F-EC03-BDAD20EFC1D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91</a:t>
            </a:fld>
            <a:endParaRPr lang="de-DE" dirty="0"/>
          </a:p>
        </p:txBody>
      </p:sp>
      <p:sp>
        <p:nvSpPr>
          <p:cNvPr id="46" name="Shape">
            <a:extLst>
              <a:ext uri="{FF2B5EF4-FFF2-40B4-BE49-F238E27FC236}">
                <a16:creationId xmlns:a16="http://schemas.microsoft.com/office/drawing/2014/main" id="{3B7EC487-2719-9A67-827E-49CA7EED9D96}"/>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pic>
        <p:nvPicPr>
          <p:cNvPr id="5" name="Grafik 4">
            <a:extLst>
              <a:ext uri="{FF2B5EF4-FFF2-40B4-BE49-F238E27FC236}">
                <a16:creationId xmlns:a16="http://schemas.microsoft.com/office/drawing/2014/main" id="{C804EC4D-12D4-4BE7-0DF8-1D283B180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100" y="1046000"/>
            <a:ext cx="24866556" cy="25939231"/>
          </a:xfrm>
          <a:prstGeom prst="rect">
            <a:avLst/>
          </a:prstGeom>
          <a:ln w="25400">
            <a:solidFill>
              <a:schemeClr val="tx2"/>
            </a:solidFill>
          </a:ln>
        </p:spPr>
      </p:pic>
    </p:spTree>
    <p:extLst>
      <p:ext uri="{BB962C8B-B14F-4D97-AF65-F5344CB8AC3E}">
        <p14:creationId xmlns:p14="http://schemas.microsoft.com/office/powerpoint/2010/main" val="949474370"/>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5565626"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t>Links</a:t>
            </a: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 i.e. sources for self-learning</a:t>
            </a:r>
          </a:p>
        </p:txBody>
      </p:sp>
      <p:sp>
        <p:nvSpPr>
          <p:cNvPr id="7" name="Foliennummernplatzhalter 6">
            <a:extLst>
              <a:ext uri="{FF2B5EF4-FFF2-40B4-BE49-F238E27FC236}">
                <a16:creationId xmlns:a16="http://schemas.microsoft.com/office/drawing/2014/main" id="{FBFEED5E-30B5-9470-2C5F-473634F2E5B4}"/>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92</a:t>
            </a:fld>
            <a:endParaRPr lang="de-DE"/>
          </a:p>
        </p:txBody>
      </p:sp>
      <p:graphicFrame>
        <p:nvGraphicFramePr>
          <p:cNvPr id="20" name="Tabelle 20">
            <a:extLst>
              <a:ext uri="{FF2B5EF4-FFF2-40B4-BE49-F238E27FC236}">
                <a16:creationId xmlns:a16="http://schemas.microsoft.com/office/drawing/2014/main" id="{3943120B-FA09-B0D7-B2EF-FE479F8D0F52}"/>
              </a:ext>
            </a:extLst>
          </p:cNvPr>
          <p:cNvGraphicFramePr>
            <a:graphicFrameLocks noGrp="1"/>
          </p:cNvGraphicFramePr>
          <p:nvPr>
            <p:extLst>
              <p:ext uri="{D42A27DB-BD31-4B8C-83A1-F6EECF244321}">
                <p14:modId xmlns:p14="http://schemas.microsoft.com/office/powerpoint/2010/main" val="305911782"/>
              </p:ext>
            </p:extLst>
          </p:nvPr>
        </p:nvGraphicFramePr>
        <p:xfrm>
          <a:off x="3038836" y="20924561"/>
          <a:ext cx="38646739" cy="4366080"/>
        </p:xfrm>
        <a:graphic>
          <a:graphicData uri="http://schemas.openxmlformats.org/drawingml/2006/table">
            <a:tbl>
              <a:tblPr firstRow="1" bandRow="1">
                <a:tableStyleId>{5940675A-B579-460E-94D1-54222C63F5DA}</a:tableStyleId>
              </a:tblPr>
              <a:tblGrid>
                <a:gridCol w="5842639">
                  <a:extLst>
                    <a:ext uri="{9D8B030D-6E8A-4147-A177-3AD203B41FA5}">
                      <a16:colId xmlns:a16="http://schemas.microsoft.com/office/drawing/2014/main" val="2852571923"/>
                    </a:ext>
                  </a:extLst>
                </a:gridCol>
                <a:gridCol w="10820400">
                  <a:extLst>
                    <a:ext uri="{9D8B030D-6E8A-4147-A177-3AD203B41FA5}">
                      <a16:colId xmlns:a16="http://schemas.microsoft.com/office/drawing/2014/main" val="3275049564"/>
                    </a:ext>
                  </a:extLst>
                </a:gridCol>
                <a:gridCol w="21983700">
                  <a:extLst>
                    <a:ext uri="{9D8B030D-6E8A-4147-A177-3AD203B41FA5}">
                      <a16:colId xmlns:a16="http://schemas.microsoft.com/office/drawing/2014/main" val="2936573874"/>
                    </a:ext>
                  </a:extLst>
                </a:gridCol>
              </a:tblGrid>
              <a:tr h="0">
                <a:tc>
                  <a:txBody>
                    <a:bodyPr/>
                    <a:lstStyle/>
                    <a:p>
                      <a:r>
                        <a:rPr lang="de-DE" sz="4800" b="1" i="0" u="none" strike="noStrike" cap="none" spc="0" baseline="0" dirty="0" err="1">
                          <a:solidFill>
                            <a:schemeClr val="tx1"/>
                          </a:solidFill>
                          <a:uFillTx/>
                          <a:latin typeface="+mn-lt"/>
                          <a:ea typeface="+mn-ea"/>
                          <a:cs typeface="+mn-cs"/>
                          <a:sym typeface="Helvetica Neue Light"/>
                        </a:rPr>
                        <a:t>Distributions</a:t>
                      </a:r>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solidFill>
                      <a:schemeClr val="bg1">
                        <a:lumMod val="85000"/>
                      </a:schemeClr>
                    </a:solidFill>
                  </a:tcPr>
                </a:tc>
                <a:tc>
                  <a:txBody>
                    <a:bodyPr/>
                    <a:lstStyle/>
                    <a:p>
                      <a:endParaRPr lang="de-DE" b="1" dirty="0"/>
                    </a:p>
                  </a:txBody>
                  <a:tcPr marL="180000" marR="180000" marT="180000" marB="180000">
                    <a:solidFill>
                      <a:schemeClr val="bg1">
                        <a:lumMod val="85000"/>
                      </a:schemeClr>
                    </a:solidFill>
                  </a:tcPr>
                </a:tc>
                <a:tc>
                  <a:txBody>
                    <a:bodyPr/>
                    <a:lstStyle/>
                    <a:p>
                      <a:endParaRPr lang="de-DE" dirty="0">
                        <a:solidFill>
                          <a:schemeClr val="tx1">
                            <a:lumMod val="50000"/>
                          </a:schemeClr>
                        </a:solidFill>
                      </a:endParaRPr>
                    </a:p>
                  </a:txBody>
                  <a:tcPr marL="180000" marR="180000" marT="180000" marB="180000">
                    <a:solidFill>
                      <a:schemeClr val="bg1">
                        <a:lumMod val="85000"/>
                      </a:schemeClr>
                    </a:solidFill>
                  </a:tcPr>
                </a:tc>
                <a:extLst>
                  <a:ext uri="{0D108BD9-81ED-4DB2-BD59-A6C34878D82A}">
                    <a16:rowId xmlns:a16="http://schemas.microsoft.com/office/drawing/2014/main" val="1169125135"/>
                  </a:ext>
                </a:extLst>
              </a:tr>
              <a:tr h="0">
                <a:tc>
                  <a:txBody>
                    <a:bodyPr/>
                    <a:lstStyle/>
                    <a:p>
                      <a:endParaRPr lang="de-DE"/>
                    </a:p>
                  </a:txBody>
                  <a:tcPr marL="180000" marR="180000" marT="180000" marB="180000"/>
                </a:tc>
                <a:tc>
                  <a:txBody>
                    <a:bodyPr/>
                    <a:lstStyle/>
                    <a:p>
                      <a:r>
                        <a:rPr lang="de-DE" b="1" dirty="0"/>
                        <a:t>Uniform </a:t>
                      </a:r>
                      <a:r>
                        <a:rPr lang="de-DE" b="1" dirty="0" err="1"/>
                        <a:t>probability</a:t>
                      </a:r>
                      <a:r>
                        <a:rPr lang="de-DE" b="1" dirty="0"/>
                        <a:t> </a:t>
                      </a:r>
                      <a:r>
                        <a:rPr lang="de-DE" b="1" dirty="0" err="1"/>
                        <a:t>distributions</a:t>
                      </a:r>
                      <a:endParaRPr lang="de-DE" b="1" dirty="0"/>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lumMod val="50000"/>
                            </a:schemeClr>
                          </a:solidFill>
                          <a:uFillTx/>
                          <a:latin typeface="+mn-lt"/>
                          <a:ea typeface="+mn-ea"/>
                          <a:cs typeface="+mn-cs"/>
                          <a:sym typeface="Helvetica Neue Light"/>
                          <a:hlinkClick r:id="rId2">
                            <a:extLst>
                              <a:ext uri="{A12FA001-AC4F-418D-AE19-62706E023703}">
                                <ahyp:hlinkClr xmlns:ahyp="http://schemas.microsoft.com/office/drawing/2018/hyperlinkcolor" val="tx"/>
                              </a:ext>
                            </a:extLst>
                          </a:hlinkClick>
                        </a:rPr>
                        <a:t>https://www.youtube.com/watch?v=aCW8wm6nrRw</a:t>
                      </a:r>
                      <a:endParaRPr lang="de-DE" sz="4800" b="0" i="0" u="none" strike="noStrike" cap="none" spc="0" baseline="0" dirty="0">
                        <a:solidFill>
                          <a:schemeClr val="tx1">
                            <a:lumMod val="50000"/>
                          </a:schemeClr>
                        </a:solidFill>
                        <a:uFillTx/>
                        <a:latin typeface="+mn-lt"/>
                        <a:ea typeface="+mn-ea"/>
                        <a:cs typeface="+mn-cs"/>
                        <a:sym typeface="Helvetica Neue Light"/>
                      </a:endParaRPr>
                    </a:p>
                  </a:txBody>
                  <a:tcPr marL="180000" marR="180000" marT="180000" marB="180000"/>
                </a:tc>
                <a:extLst>
                  <a:ext uri="{0D108BD9-81ED-4DB2-BD59-A6C34878D82A}">
                    <a16:rowId xmlns:a16="http://schemas.microsoft.com/office/drawing/2014/main" val="381636283"/>
                  </a:ext>
                </a:extLst>
              </a:tr>
              <a:tr h="0">
                <a:tc>
                  <a:txBody>
                    <a:bodyPr/>
                    <a:lstStyle/>
                    <a:p>
                      <a:endParaRPr lang="de-DE"/>
                    </a:p>
                  </a:txBody>
                  <a:tcPr marL="180000" marR="180000" marT="180000" marB="180000"/>
                </a:tc>
                <a:tc>
                  <a:txBody>
                    <a:bodyPr/>
                    <a:lstStyle/>
                    <a:p>
                      <a:r>
                        <a:rPr lang="de-DE" b="1" dirty="0" err="1"/>
                        <a:t>Binomial</a:t>
                      </a:r>
                      <a:r>
                        <a:rPr lang="de-DE" b="1" dirty="0"/>
                        <a:t> </a:t>
                      </a:r>
                      <a:r>
                        <a:rPr lang="de-DE" b="1" dirty="0" err="1"/>
                        <a:t>distribution</a:t>
                      </a:r>
                      <a:endParaRPr lang="de-DE" b="1" dirty="0"/>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lumMod val="50000"/>
                            </a:schemeClr>
                          </a:solidFill>
                          <a:uFillTx/>
                          <a:latin typeface="+mn-lt"/>
                          <a:ea typeface="+mn-ea"/>
                          <a:cs typeface="+mn-cs"/>
                          <a:sym typeface="Helvetica Neue Light"/>
                          <a:hlinkClick r:id="rId3">
                            <a:extLst>
                              <a:ext uri="{A12FA001-AC4F-418D-AE19-62706E023703}">
                                <ahyp:hlinkClr xmlns:ahyp="http://schemas.microsoft.com/office/drawing/2018/hyperlinkcolor" val="tx"/>
                              </a:ext>
                            </a:extLst>
                          </a:hlinkClick>
                        </a:rPr>
                        <a:t>https://www.youtube.com/watch?v=6YzrVUVO9M0</a:t>
                      </a:r>
                      <a:r>
                        <a:rPr lang="de-DE" sz="4800" b="0" i="0" u="none" strike="noStrike" cap="none" spc="0" baseline="0" dirty="0">
                          <a:solidFill>
                            <a:schemeClr val="tx1">
                              <a:lumMod val="50000"/>
                            </a:schemeClr>
                          </a:solidFill>
                          <a:uFillTx/>
                          <a:latin typeface="+mn-lt"/>
                          <a:ea typeface="+mn-ea"/>
                          <a:cs typeface="+mn-cs"/>
                          <a:sym typeface="Helvetica Neue Light"/>
                        </a:rPr>
                        <a:t> </a:t>
                      </a:r>
                    </a:p>
                  </a:txBody>
                  <a:tcPr marL="180000" marR="180000" marT="180000" marB="180000"/>
                </a:tc>
                <a:extLst>
                  <a:ext uri="{0D108BD9-81ED-4DB2-BD59-A6C34878D82A}">
                    <a16:rowId xmlns:a16="http://schemas.microsoft.com/office/drawing/2014/main" val="740917230"/>
                  </a:ext>
                </a:extLst>
              </a:tr>
              <a:tr h="0">
                <a:tc>
                  <a:txBody>
                    <a:bodyPr/>
                    <a:lstStyle/>
                    <a:p>
                      <a:endParaRPr lang="de-DE" dirty="0"/>
                    </a:p>
                  </a:txBody>
                  <a:tcPr marL="180000" marR="180000" marT="180000" marB="180000"/>
                </a:tc>
                <a:tc>
                  <a:txBody>
                    <a:bodyPr/>
                    <a:lstStyle/>
                    <a:p>
                      <a:r>
                        <a:rPr lang="de-DE" b="1" dirty="0"/>
                        <a:t>Chi^2</a:t>
                      </a:r>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lumMod val="50000"/>
                            </a:schemeClr>
                          </a:solidFill>
                          <a:uFillTx/>
                          <a:latin typeface="+mn-lt"/>
                          <a:ea typeface="+mn-ea"/>
                          <a:cs typeface="+mn-cs"/>
                          <a:sym typeface="Helvetica Neue Light"/>
                          <a:hlinkClick r:id="rId4">
                            <a:extLst>
                              <a:ext uri="{A12FA001-AC4F-418D-AE19-62706E023703}">
                                <ahyp:hlinkClr xmlns:ahyp="http://schemas.microsoft.com/office/drawing/2018/hyperlinkcolor" val="tx"/>
                              </a:ext>
                            </a:extLst>
                          </a:hlinkClick>
                        </a:rPr>
                        <a:t>https://www.youtube.com/watch?v=JCOeytq7F0E</a:t>
                      </a:r>
                      <a:r>
                        <a:rPr lang="de-DE" sz="4800" b="0" i="0" u="none" strike="noStrike" cap="none" spc="0" baseline="0" dirty="0">
                          <a:solidFill>
                            <a:schemeClr val="tx1">
                              <a:lumMod val="50000"/>
                            </a:schemeClr>
                          </a:solidFill>
                          <a:uFillTx/>
                          <a:latin typeface="+mn-lt"/>
                          <a:ea typeface="+mn-ea"/>
                          <a:cs typeface="+mn-cs"/>
                          <a:sym typeface="Helvetica Neue Light"/>
                        </a:rPr>
                        <a:t> </a:t>
                      </a:r>
                    </a:p>
                  </a:txBody>
                  <a:tcPr marL="180000" marR="180000" marT="180000" marB="180000"/>
                </a:tc>
                <a:extLst>
                  <a:ext uri="{0D108BD9-81ED-4DB2-BD59-A6C34878D82A}">
                    <a16:rowId xmlns:a16="http://schemas.microsoft.com/office/drawing/2014/main" val="4236461038"/>
                  </a:ext>
                </a:extLst>
              </a:tr>
            </a:tbl>
          </a:graphicData>
        </a:graphic>
      </p:graphicFrame>
      <p:graphicFrame>
        <p:nvGraphicFramePr>
          <p:cNvPr id="2" name="Tabelle 20">
            <a:extLst>
              <a:ext uri="{FF2B5EF4-FFF2-40B4-BE49-F238E27FC236}">
                <a16:creationId xmlns:a16="http://schemas.microsoft.com/office/drawing/2014/main" id="{E2AE2403-A456-1137-5FAD-78DEE48C9B37}"/>
              </a:ext>
            </a:extLst>
          </p:cNvPr>
          <p:cNvGraphicFramePr>
            <a:graphicFrameLocks noGrp="1"/>
          </p:cNvGraphicFramePr>
          <p:nvPr>
            <p:extLst>
              <p:ext uri="{D42A27DB-BD31-4B8C-83A1-F6EECF244321}">
                <p14:modId xmlns:p14="http://schemas.microsoft.com/office/powerpoint/2010/main" val="536459413"/>
              </p:ext>
            </p:extLst>
          </p:nvPr>
        </p:nvGraphicFramePr>
        <p:xfrm>
          <a:off x="3034658" y="15095734"/>
          <a:ext cx="38646739" cy="5097600"/>
        </p:xfrm>
        <a:graphic>
          <a:graphicData uri="http://schemas.openxmlformats.org/drawingml/2006/table">
            <a:tbl>
              <a:tblPr firstRow="1" bandRow="1">
                <a:tableStyleId>{5940675A-B579-460E-94D1-54222C63F5DA}</a:tableStyleId>
              </a:tblPr>
              <a:tblGrid>
                <a:gridCol w="5842639">
                  <a:extLst>
                    <a:ext uri="{9D8B030D-6E8A-4147-A177-3AD203B41FA5}">
                      <a16:colId xmlns:a16="http://schemas.microsoft.com/office/drawing/2014/main" val="2852571923"/>
                    </a:ext>
                  </a:extLst>
                </a:gridCol>
                <a:gridCol w="10820400">
                  <a:extLst>
                    <a:ext uri="{9D8B030D-6E8A-4147-A177-3AD203B41FA5}">
                      <a16:colId xmlns:a16="http://schemas.microsoft.com/office/drawing/2014/main" val="3275049564"/>
                    </a:ext>
                  </a:extLst>
                </a:gridCol>
                <a:gridCol w="21983700">
                  <a:extLst>
                    <a:ext uri="{9D8B030D-6E8A-4147-A177-3AD203B41FA5}">
                      <a16:colId xmlns:a16="http://schemas.microsoft.com/office/drawing/2014/main" val="2936573874"/>
                    </a:ext>
                  </a:extLst>
                </a:gridCol>
              </a:tblGrid>
              <a:tr h="0">
                <a:tc>
                  <a:txBody>
                    <a:bodyPr/>
                    <a:lstStyle/>
                    <a:p>
                      <a:r>
                        <a:rPr lang="de-DE" sz="4800" b="1" i="0" u="none" strike="noStrike" cap="none" spc="0" baseline="0" dirty="0" err="1">
                          <a:solidFill>
                            <a:schemeClr val="tx1"/>
                          </a:solidFill>
                          <a:uFillTx/>
                          <a:latin typeface="+mn-lt"/>
                          <a:ea typeface="+mn-ea"/>
                          <a:cs typeface="+mn-cs"/>
                          <a:sym typeface="Helvetica Neue Light"/>
                        </a:rPr>
                        <a:t>Combinatorics</a:t>
                      </a:r>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solidFill>
                      <a:schemeClr val="bg1">
                        <a:lumMod val="85000"/>
                      </a:schemeClr>
                    </a:solidFill>
                  </a:tcPr>
                </a:tc>
                <a:tc>
                  <a:txBody>
                    <a:bodyPr/>
                    <a:lstStyle/>
                    <a:p>
                      <a:endParaRPr lang="de-DE" b="1" dirty="0"/>
                    </a:p>
                  </a:txBody>
                  <a:tcPr marL="180000" marR="180000" marT="180000" marB="180000">
                    <a:solidFill>
                      <a:schemeClr val="bg1">
                        <a:lumMod val="85000"/>
                      </a:schemeClr>
                    </a:solidFill>
                  </a:tcPr>
                </a:tc>
                <a:tc>
                  <a:txBody>
                    <a:bodyPr/>
                    <a:lstStyle/>
                    <a:p>
                      <a:endParaRPr lang="de-DE" dirty="0">
                        <a:solidFill>
                          <a:schemeClr val="tx1">
                            <a:lumMod val="50000"/>
                          </a:schemeClr>
                        </a:solidFill>
                      </a:endParaRPr>
                    </a:p>
                  </a:txBody>
                  <a:tcPr marL="180000" marR="180000" marT="180000" marB="180000">
                    <a:solidFill>
                      <a:schemeClr val="bg1">
                        <a:lumMod val="85000"/>
                      </a:schemeClr>
                    </a:solidFill>
                  </a:tcPr>
                </a:tc>
                <a:extLst>
                  <a:ext uri="{0D108BD9-81ED-4DB2-BD59-A6C34878D82A}">
                    <a16:rowId xmlns:a16="http://schemas.microsoft.com/office/drawing/2014/main" val="1169125135"/>
                  </a:ext>
                </a:extLst>
              </a:tr>
              <a:tr h="0">
                <a:tc>
                  <a:txBody>
                    <a:bodyPr/>
                    <a:lstStyle/>
                    <a:p>
                      <a:endParaRPr lang="de-DE"/>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en-US" sz="4800" b="1" i="0" u="none" strike="noStrike" cap="none" spc="0" baseline="0" dirty="0">
                          <a:solidFill>
                            <a:schemeClr val="tx1"/>
                          </a:solidFill>
                          <a:effectLst/>
                          <a:uFillTx/>
                          <a:latin typeface="+mn-lt"/>
                          <a:ea typeface="+mn-ea"/>
                          <a:cs typeface="+mn-cs"/>
                          <a:sym typeface="Helvetica Neue Light"/>
                        </a:rPr>
                        <a:t>Introduction to Permutations and Combinations</a:t>
                      </a:r>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de-DE" b="0" dirty="0">
                          <a:solidFill>
                            <a:schemeClr val="tx1">
                              <a:lumMod val="50000"/>
                            </a:schemeClr>
                          </a:solidFill>
                          <a:hlinkClick r:id="rId5"/>
                        </a:rPr>
                        <a:t>https://www.youtube.com/watch?v=gAnKvHmrJ0g</a:t>
                      </a:r>
                      <a:r>
                        <a:rPr lang="de-DE" b="0" dirty="0">
                          <a:solidFill>
                            <a:schemeClr val="tx1">
                              <a:lumMod val="50000"/>
                            </a:schemeClr>
                          </a:solidFill>
                        </a:rPr>
                        <a:t> </a:t>
                      </a:r>
                    </a:p>
                  </a:txBody>
                  <a:tcPr marL="180000" marR="180000" marT="180000" marB="180000"/>
                </a:tc>
                <a:extLst>
                  <a:ext uri="{0D108BD9-81ED-4DB2-BD59-A6C34878D82A}">
                    <a16:rowId xmlns:a16="http://schemas.microsoft.com/office/drawing/2014/main" val="381636283"/>
                  </a:ext>
                </a:extLst>
              </a:tr>
              <a:tr h="0">
                <a:tc>
                  <a:txBody>
                    <a:bodyPr/>
                    <a:lstStyle/>
                    <a:p>
                      <a:endParaRPr lang="de-DE"/>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en-US" b="1" dirty="0"/>
                        <a:t>Miracles of Pascal‘s triangle</a:t>
                      </a:r>
                      <a:endParaRPr lang="de-DE" b="1" dirty="0"/>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de-DE" b="0" dirty="0">
                          <a:solidFill>
                            <a:schemeClr val="tx1">
                              <a:lumMod val="50000"/>
                            </a:schemeClr>
                          </a:solidFill>
                          <a:hlinkClick r:id="rId6"/>
                        </a:rPr>
                        <a:t>https://www.youtube.com/watch?v=J0I1NuxUcpQ</a:t>
                      </a:r>
                      <a:r>
                        <a:rPr lang="de-DE" b="0" dirty="0">
                          <a:solidFill>
                            <a:schemeClr val="tx1">
                              <a:lumMod val="50000"/>
                            </a:schemeClr>
                          </a:solidFill>
                        </a:rPr>
                        <a:t> </a:t>
                      </a:r>
                    </a:p>
                  </a:txBody>
                  <a:tcPr marL="180000" marR="180000" marT="180000" marB="180000"/>
                </a:tc>
                <a:extLst>
                  <a:ext uri="{0D108BD9-81ED-4DB2-BD59-A6C34878D82A}">
                    <a16:rowId xmlns:a16="http://schemas.microsoft.com/office/drawing/2014/main" val="740917230"/>
                  </a:ext>
                </a:extLst>
              </a:tr>
              <a:tr h="0">
                <a:tc>
                  <a:txBody>
                    <a:bodyPr/>
                    <a:lstStyle/>
                    <a:p>
                      <a:endParaRPr lang="de-DE" dirty="0"/>
                    </a:p>
                  </a:txBody>
                  <a:tcPr marL="180000" marR="180000" marT="180000" marB="180000"/>
                </a:tc>
                <a:tc>
                  <a:txBody>
                    <a:bodyPr/>
                    <a:lstStyle/>
                    <a:p>
                      <a:endParaRPr lang="de-DE" b="1" dirty="0"/>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endParaRPr lang="de-DE" b="0" dirty="0">
                        <a:solidFill>
                          <a:schemeClr val="tx1">
                            <a:lumMod val="50000"/>
                          </a:schemeClr>
                        </a:solidFill>
                      </a:endParaRPr>
                    </a:p>
                  </a:txBody>
                  <a:tcPr marL="180000" marR="180000" marT="180000" marB="180000"/>
                </a:tc>
                <a:extLst>
                  <a:ext uri="{0D108BD9-81ED-4DB2-BD59-A6C34878D82A}">
                    <a16:rowId xmlns:a16="http://schemas.microsoft.com/office/drawing/2014/main" val="4236461038"/>
                  </a:ext>
                </a:extLst>
              </a:tr>
            </a:tbl>
          </a:graphicData>
        </a:graphic>
      </p:graphicFrame>
      <p:graphicFrame>
        <p:nvGraphicFramePr>
          <p:cNvPr id="3" name="Tabelle 20">
            <a:extLst>
              <a:ext uri="{FF2B5EF4-FFF2-40B4-BE49-F238E27FC236}">
                <a16:creationId xmlns:a16="http://schemas.microsoft.com/office/drawing/2014/main" id="{840C5A8A-C981-E410-0325-5175D9A80F72}"/>
              </a:ext>
            </a:extLst>
          </p:cNvPr>
          <p:cNvGraphicFramePr>
            <a:graphicFrameLocks noGrp="1"/>
          </p:cNvGraphicFramePr>
          <p:nvPr>
            <p:extLst>
              <p:ext uri="{D42A27DB-BD31-4B8C-83A1-F6EECF244321}">
                <p14:modId xmlns:p14="http://schemas.microsoft.com/office/powerpoint/2010/main" val="4052652097"/>
              </p:ext>
            </p:extLst>
          </p:nvPr>
        </p:nvGraphicFramePr>
        <p:xfrm>
          <a:off x="3034659" y="7258610"/>
          <a:ext cx="38646739" cy="6560640"/>
        </p:xfrm>
        <a:graphic>
          <a:graphicData uri="http://schemas.openxmlformats.org/drawingml/2006/table">
            <a:tbl>
              <a:tblPr firstRow="1" bandRow="1">
                <a:tableStyleId>{5940675A-B579-460E-94D1-54222C63F5DA}</a:tableStyleId>
              </a:tblPr>
              <a:tblGrid>
                <a:gridCol w="7214241">
                  <a:extLst>
                    <a:ext uri="{9D8B030D-6E8A-4147-A177-3AD203B41FA5}">
                      <a16:colId xmlns:a16="http://schemas.microsoft.com/office/drawing/2014/main" val="2852571923"/>
                    </a:ext>
                  </a:extLst>
                </a:gridCol>
                <a:gridCol w="9448798">
                  <a:extLst>
                    <a:ext uri="{9D8B030D-6E8A-4147-A177-3AD203B41FA5}">
                      <a16:colId xmlns:a16="http://schemas.microsoft.com/office/drawing/2014/main" val="3275049564"/>
                    </a:ext>
                  </a:extLst>
                </a:gridCol>
                <a:gridCol w="21983700">
                  <a:extLst>
                    <a:ext uri="{9D8B030D-6E8A-4147-A177-3AD203B41FA5}">
                      <a16:colId xmlns:a16="http://schemas.microsoft.com/office/drawing/2014/main" val="2936573874"/>
                    </a:ext>
                  </a:extLst>
                </a:gridCol>
              </a:tblGrid>
              <a:tr h="0">
                <a:tc>
                  <a:txBody>
                    <a:bodyPr/>
                    <a:lstStyle/>
                    <a:p>
                      <a:r>
                        <a:rPr lang="de-DE" sz="4800" b="1" i="0" u="none" strike="noStrike" cap="none" spc="0" baseline="0" dirty="0" err="1">
                          <a:solidFill>
                            <a:schemeClr val="tx1"/>
                          </a:solidFill>
                          <a:uFillTx/>
                          <a:latin typeface="+mn-lt"/>
                          <a:ea typeface="+mn-ea"/>
                          <a:cs typeface="+mn-cs"/>
                          <a:sym typeface="Helvetica Neue Light"/>
                        </a:rPr>
                        <a:t>Descriptive</a:t>
                      </a:r>
                      <a:r>
                        <a:rPr lang="de-DE" sz="4800" b="1" i="0" u="none" strike="noStrike" cap="none" spc="0" baseline="0" dirty="0">
                          <a:solidFill>
                            <a:schemeClr val="tx1"/>
                          </a:solidFill>
                          <a:uFillTx/>
                          <a:latin typeface="+mn-lt"/>
                          <a:ea typeface="+mn-ea"/>
                          <a:cs typeface="+mn-cs"/>
                          <a:sym typeface="Helvetica Neue Light"/>
                        </a:rPr>
                        <a:t> </a:t>
                      </a:r>
                      <a:r>
                        <a:rPr lang="de-DE" sz="4800" b="1" i="0" u="none" strike="noStrike" cap="none" spc="0" baseline="0" dirty="0" err="1">
                          <a:solidFill>
                            <a:schemeClr val="tx1"/>
                          </a:solidFill>
                          <a:uFillTx/>
                          <a:latin typeface="+mn-lt"/>
                          <a:ea typeface="+mn-ea"/>
                          <a:cs typeface="+mn-cs"/>
                          <a:sym typeface="Helvetica Neue Light"/>
                        </a:rPr>
                        <a:t>statistics</a:t>
                      </a:r>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solidFill>
                      <a:schemeClr val="bg1">
                        <a:lumMod val="85000"/>
                      </a:schemeClr>
                    </a:solidFill>
                  </a:tcPr>
                </a:tc>
                <a:tc>
                  <a:txBody>
                    <a:bodyPr/>
                    <a:lstStyle/>
                    <a:p>
                      <a:endParaRPr lang="de-DE" b="1" dirty="0"/>
                    </a:p>
                  </a:txBody>
                  <a:tcPr marL="180000" marR="180000" marT="180000" marB="180000">
                    <a:solidFill>
                      <a:schemeClr val="bg1">
                        <a:lumMod val="85000"/>
                      </a:schemeClr>
                    </a:solidFill>
                  </a:tcPr>
                </a:tc>
                <a:tc>
                  <a:txBody>
                    <a:bodyPr/>
                    <a:lstStyle/>
                    <a:p>
                      <a:endParaRPr lang="de-DE" dirty="0">
                        <a:solidFill>
                          <a:schemeClr val="tx1">
                            <a:lumMod val="50000"/>
                          </a:schemeClr>
                        </a:solidFill>
                      </a:endParaRPr>
                    </a:p>
                  </a:txBody>
                  <a:tcPr marL="180000" marR="180000" marT="180000" marB="180000">
                    <a:solidFill>
                      <a:schemeClr val="bg1">
                        <a:lumMod val="85000"/>
                      </a:schemeClr>
                    </a:solidFill>
                  </a:tcPr>
                </a:tc>
                <a:extLst>
                  <a:ext uri="{0D108BD9-81ED-4DB2-BD59-A6C34878D82A}">
                    <a16:rowId xmlns:a16="http://schemas.microsoft.com/office/drawing/2014/main" val="1169125135"/>
                  </a:ext>
                </a:extLst>
              </a:tr>
              <a:tr h="0">
                <a:tc>
                  <a:txBody>
                    <a:bodyPr/>
                    <a:lstStyle/>
                    <a:p>
                      <a:endParaRPr lang="de-DE"/>
                    </a:p>
                  </a:txBody>
                  <a:tcPr marL="180000" marR="180000" marT="180000" marB="180000"/>
                </a:tc>
                <a:tc>
                  <a:txBody>
                    <a:bodyPr/>
                    <a:lstStyle/>
                    <a:p>
                      <a:r>
                        <a:rPr lang="de-DE" b="1" dirty="0" err="1"/>
                        <a:t>Variance</a:t>
                      </a:r>
                      <a:endParaRPr lang="de-DE" b="1" dirty="0"/>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de-DE" b="0" dirty="0">
                          <a:hlinkClick r:id="rId7"/>
                        </a:rPr>
                        <a:t>https://www.youtube.com/watch?v=JgMFhKi6f6Y</a:t>
                      </a:r>
                      <a:r>
                        <a:rPr lang="de-DE" b="0" dirty="0"/>
                        <a:t> </a:t>
                      </a:r>
                    </a:p>
                    <a:p>
                      <a:pPr marL="0" marR="0" lvl="0" indent="0" algn="ctr" defTabSz="1651000" eaLnBrk="1" fontAlgn="auto" latinLnBrk="0" hangingPunct="1">
                        <a:lnSpc>
                          <a:spcPct val="100000"/>
                        </a:lnSpc>
                        <a:spcBef>
                          <a:spcPts val="0"/>
                        </a:spcBef>
                        <a:spcAft>
                          <a:spcPts val="0"/>
                        </a:spcAft>
                        <a:buClrTx/>
                        <a:buSzTx/>
                        <a:buFontTx/>
                        <a:buNone/>
                        <a:tabLst/>
                        <a:defRPr/>
                      </a:pPr>
                      <a:endParaRPr lang="de-DE" b="0" dirty="0">
                        <a:solidFill>
                          <a:schemeClr val="tx1">
                            <a:lumMod val="50000"/>
                          </a:schemeClr>
                        </a:solidFill>
                      </a:endParaRPr>
                    </a:p>
                  </a:txBody>
                  <a:tcPr marL="180000" marR="180000" marT="180000" marB="180000"/>
                </a:tc>
                <a:extLst>
                  <a:ext uri="{0D108BD9-81ED-4DB2-BD59-A6C34878D82A}">
                    <a16:rowId xmlns:a16="http://schemas.microsoft.com/office/drawing/2014/main" val="381636283"/>
                  </a:ext>
                </a:extLst>
              </a:tr>
              <a:tr h="0">
                <a:tc>
                  <a:txBody>
                    <a:bodyPr/>
                    <a:lstStyle/>
                    <a:p>
                      <a:endParaRPr lang="de-DE"/>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de-DE" b="1" dirty="0" err="1"/>
                        <a:t>Quantiles</a:t>
                      </a:r>
                      <a:endParaRPr lang="de-DE" b="1" dirty="0"/>
                    </a:p>
                    <a:p>
                      <a:endParaRPr lang="de-DE" b="1" dirty="0"/>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de-DE" b="0" dirty="0">
                          <a:hlinkClick r:id="rId8"/>
                        </a:rPr>
                        <a:t>https://docs.eggplantsoftware.com/epp/9.4.0/analyzer/analyzer-understanding-charts-events.htm</a:t>
                      </a:r>
                      <a:r>
                        <a:rPr lang="de-DE" b="0" dirty="0"/>
                        <a:t> </a:t>
                      </a:r>
                    </a:p>
                  </a:txBody>
                  <a:tcPr marL="180000" marR="180000" marT="180000" marB="180000"/>
                </a:tc>
                <a:extLst>
                  <a:ext uri="{0D108BD9-81ED-4DB2-BD59-A6C34878D82A}">
                    <a16:rowId xmlns:a16="http://schemas.microsoft.com/office/drawing/2014/main" val="740917230"/>
                  </a:ext>
                </a:extLst>
              </a:tr>
              <a:tr h="0">
                <a:tc>
                  <a:txBody>
                    <a:bodyPr/>
                    <a:lstStyle/>
                    <a:p>
                      <a:endParaRPr lang="de-DE" dirty="0"/>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de-DE" sz="4800" b="1" i="0" u="none" strike="noStrike" cap="none" spc="0" baseline="0" dirty="0">
                          <a:solidFill>
                            <a:schemeClr val="tx1"/>
                          </a:solidFill>
                          <a:effectLst/>
                          <a:uFillTx/>
                          <a:latin typeface="+mn-lt"/>
                          <a:ea typeface="+mn-ea"/>
                          <a:cs typeface="+mn-cs"/>
                          <a:sym typeface="Helvetica Neue Light"/>
                        </a:rPr>
                        <a:t>Python Data </a:t>
                      </a:r>
                      <a:r>
                        <a:rPr lang="de-DE" sz="4800" b="1" i="0" u="none" strike="noStrike" cap="none" spc="0" baseline="0" dirty="0" err="1">
                          <a:solidFill>
                            <a:schemeClr val="tx1"/>
                          </a:solidFill>
                          <a:effectLst/>
                          <a:uFillTx/>
                          <a:latin typeface="+mn-lt"/>
                          <a:ea typeface="+mn-ea"/>
                          <a:cs typeface="+mn-cs"/>
                          <a:sym typeface="Helvetica Neue Light"/>
                        </a:rPr>
                        <a:t>Visualization</a:t>
                      </a:r>
                      <a:r>
                        <a:rPr lang="de-DE" sz="4800" b="1" i="0" u="none" strike="noStrike" cap="none" spc="0" baseline="0" dirty="0">
                          <a:solidFill>
                            <a:schemeClr val="tx1"/>
                          </a:solidFill>
                          <a:effectLst/>
                          <a:uFillTx/>
                          <a:latin typeface="+mn-lt"/>
                          <a:ea typeface="+mn-ea"/>
                          <a:cs typeface="+mn-cs"/>
                          <a:sym typeface="Helvetica Neue Light"/>
                        </a:rPr>
                        <a:t> Tutorial</a:t>
                      </a:r>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de-DE" b="0" dirty="0">
                          <a:solidFill>
                            <a:schemeClr val="tx1">
                              <a:lumMod val="50000"/>
                            </a:schemeClr>
                          </a:solidFill>
                          <a:hlinkClick r:id="rId9"/>
                        </a:rPr>
                        <a:t>https://www.youtube.com/watch?v=Nt84_TzRkbo</a:t>
                      </a:r>
                      <a:r>
                        <a:rPr lang="de-DE" b="0" dirty="0">
                          <a:solidFill>
                            <a:schemeClr val="tx1">
                              <a:lumMod val="50000"/>
                            </a:schemeClr>
                          </a:solidFill>
                        </a:rPr>
                        <a:t> </a:t>
                      </a:r>
                    </a:p>
                  </a:txBody>
                  <a:tcPr marL="180000" marR="180000" marT="180000" marB="180000"/>
                </a:tc>
                <a:extLst>
                  <a:ext uri="{0D108BD9-81ED-4DB2-BD59-A6C34878D82A}">
                    <a16:rowId xmlns:a16="http://schemas.microsoft.com/office/drawing/2014/main" val="4236461038"/>
                  </a:ext>
                </a:extLst>
              </a:tr>
            </a:tbl>
          </a:graphicData>
        </a:graphic>
      </p:graphicFrame>
    </p:spTree>
    <p:extLst>
      <p:ext uri="{BB962C8B-B14F-4D97-AF65-F5344CB8AC3E}">
        <p14:creationId xmlns:p14="http://schemas.microsoft.com/office/powerpoint/2010/main" val="1285765147"/>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5565626"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t>Links</a:t>
            </a: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6" name="Textfeld 5">
            <a:extLst>
              <a:ext uri="{FF2B5EF4-FFF2-40B4-BE49-F238E27FC236}">
                <a16:creationId xmlns:a16="http://schemas.microsoft.com/office/drawing/2014/main" id="{535F6A63-48F7-D2B9-2742-FBC838CBE3D9}"/>
              </a:ext>
            </a:extLst>
          </p:cNvPr>
          <p:cNvSpPr txBox="1"/>
          <p:nvPr/>
        </p:nvSpPr>
        <p:spPr>
          <a:xfrm>
            <a:off x="7095034" y="4937247"/>
            <a:ext cx="3774714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 i.e. sources for self-learning</a:t>
            </a:r>
          </a:p>
        </p:txBody>
      </p:sp>
      <p:sp>
        <p:nvSpPr>
          <p:cNvPr id="7" name="Foliennummernplatzhalter 6">
            <a:extLst>
              <a:ext uri="{FF2B5EF4-FFF2-40B4-BE49-F238E27FC236}">
                <a16:creationId xmlns:a16="http://schemas.microsoft.com/office/drawing/2014/main" id="{FBFEED5E-30B5-9470-2C5F-473634F2E5B4}"/>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93</a:t>
            </a:fld>
            <a:endParaRPr lang="de-DE"/>
          </a:p>
        </p:txBody>
      </p:sp>
      <p:graphicFrame>
        <p:nvGraphicFramePr>
          <p:cNvPr id="20" name="Tabelle 20">
            <a:extLst>
              <a:ext uri="{FF2B5EF4-FFF2-40B4-BE49-F238E27FC236}">
                <a16:creationId xmlns:a16="http://schemas.microsoft.com/office/drawing/2014/main" id="{3943120B-FA09-B0D7-B2EF-FE479F8D0F52}"/>
              </a:ext>
            </a:extLst>
          </p:cNvPr>
          <p:cNvGraphicFramePr>
            <a:graphicFrameLocks noGrp="1"/>
          </p:cNvGraphicFramePr>
          <p:nvPr>
            <p:extLst>
              <p:ext uri="{D42A27DB-BD31-4B8C-83A1-F6EECF244321}">
                <p14:modId xmlns:p14="http://schemas.microsoft.com/office/powerpoint/2010/main" val="1341621751"/>
              </p:ext>
            </p:extLst>
          </p:nvPr>
        </p:nvGraphicFramePr>
        <p:xfrm>
          <a:off x="3038836" y="7136607"/>
          <a:ext cx="40233084" cy="8743680"/>
        </p:xfrm>
        <a:graphic>
          <a:graphicData uri="http://schemas.openxmlformats.org/drawingml/2006/table">
            <a:tbl>
              <a:tblPr firstRow="1" bandRow="1">
                <a:tableStyleId>{5940675A-B579-460E-94D1-54222C63F5DA}</a:tableStyleId>
              </a:tblPr>
              <a:tblGrid>
                <a:gridCol w="5148559">
                  <a:extLst>
                    <a:ext uri="{9D8B030D-6E8A-4147-A177-3AD203B41FA5}">
                      <a16:colId xmlns:a16="http://schemas.microsoft.com/office/drawing/2014/main" val="2852571923"/>
                    </a:ext>
                  </a:extLst>
                </a:gridCol>
                <a:gridCol w="12198453">
                  <a:extLst>
                    <a:ext uri="{9D8B030D-6E8A-4147-A177-3AD203B41FA5}">
                      <a16:colId xmlns:a16="http://schemas.microsoft.com/office/drawing/2014/main" val="3275049564"/>
                    </a:ext>
                  </a:extLst>
                </a:gridCol>
                <a:gridCol w="22886072">
                  <a:extLst>
                    <a:ext uri="{9D8B030D-6E8A-4147-A177-3AD203B41FA5}">
                      <a16:colId xmlns:a16="http://schemas.microsoft.com/office/drawing/2014/main" val="2936573874"/>
                    </a:ext>
                  </a:extLst>
                </a:gridCol>
              </a:tblGrid>
              <a:tr h="0">
                <a:tc>
                  <a:txBody>
                    <a:bodyPr/>
                    <a:lstStyle/>
                    <a:p>
                      <a:pPr algn="l"/>
                      <a:r>
                        <a:rPr lang="de-DE" sz="4800" b="1" i="0" u="none" strike="noStrike" cap="none" spc="0" baseline="0" dirty="0" err="1">
                          <a:solidFill>
                            <a:schemeClr val="tx1"/>
                          </a:solidFill>
                          <a:uFillTx/>
                          <a:latin typeface="+mn-lt"/>
                          <a:ea typeface="+mn-ea"/>
                          <a:cs typeface="+mn-cs"/>
                          <a:sym typeface="Helvetica Neue Light"/>
                        </a:rPr>
                        <a:t>Conditional</a:t>
                      </a:r>
                      <a:r>
                        <a:rPr lang="de-DE" sz="4800" b="1" i="0" u="none" strike="noStrike" cap="none" spc="0" baseline="0" dirty="0">
                          <a:solidFill>
                            <a:schemeClr val="tx1"/>
                          </a:solidFill>
                          <a:uFillTx/>
                          <a:latin typeface="+mn-lt"/>
                          <a:ea typeface="+mn-ea"/>
                          <a:cs typeface="+mn-cs"/>
                          <a:sym typeface="Helvetica Neue Light"/>
                        </a:rPr>
                        <a:t> </a:t>
                      </a:r>
                      <a:r>
                        <a:rPr lang="de-DE" sz="4800" b="1" i="0" u="none" strike="noStrike" cap="none" spc="0" baseline="0" dirty="0" err="1">
                          <a:solidFill>
                            <a:schemeClr val="tx1"/>
                          </a:solidFill>
                          <a:uFillTx/>
                          <a:latin typeface="+mn-lt"/>
                          <a:ea typeface="+mn-ea"/>
                          <a:cs typeface="+mn-cs"/>
                          <a:sym typeface="Helvetica Neue Light"/>
                        </a:rPr>
                        <a:t>probability</a:t>
                      </a:r>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solidFill>
                      <a:schemeClr val="bg1">
                        <a:lumMod val="85000"/>
                      </a:schemeClr>
                    </a:solidFill>
                  </a:tcPr>
                </a:tc>
                <a:tc>
                  <a:txBody>
                    <a:bodyPr/>
                    <a:lstStyle/>
                    <a:p>
                      <a:pPr algn="l"/>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solidFill>
                      <a:schemeClr val="bg1">
                        <a:lumMod val="85000"/>
                      </a:schemeClr>
                    </a:solidFill>
                  </a:tcPr>
                </a:tc>
                <a:tc>
                  <a:txBody>
                    <a:bodyPr/>
                    <a:lstStyle/>
                    <a:p>
                      <a:endParaRPr lang="de-DE" dirty="0">
                        <a:solidFill>
                          <a:schemeClr val="tx1">
                            <a:lumMod val="50000"/>
                          </a:schemeClr>
                        </a:solidFill>
                      </a:endParaRPr>
                    </a:p>
                  </a:txBody>
                  <a:tcPr marL="180000" marR="180000" marT="180000" marB="180000">
                    <a:solidFill>
                      <a:schemeClr val="bg1">
                        <a:lumMod val="85000"/>
                      </a:schemeClr>
                    </a:solidFill>
                  </a:tcPr>
                </a:tc>
                <a:extLst>
                  <a:ext uri="{0D108BD9-81ED-4DB2-BD59-A6C34878D82A}">
                    <a16:rowId xmlns:a16="http://schemas.microsoft.com/office/drawing/2014/main" val="1169125135"/>
                  </a:ext>
                </a:extLst>
              </a:tr>
              <a:tr h="0">
                <a:tc>
                  <a:txBody>
                    <a:bodyPr/>
                    <a:lstStyle/>
                    <a:p>
                      <a:pPr algn="l"/>
                      <a:endParaRPr lang="de-DE" sz="4800" b="1" i="0" u="none" strike="noStrike" cap="none" spc="0" baseline="0">
                        <a:solidFill>
                          <a:schemeClr val="tx1"/>
                        </a:solidFill>
                        <a:uFillTx/>
                        <a:latin typeface="+mn-lt"/>
                        <a:ea typeface="+mn-ea"/>
                        <a:cs typeface="+mn-cs"/>
                        <a:sym typeface="Helvetica Neue Light"/>
                      </a:endParaRPr>
                    </a:p>
                  </a:txBody>
                  <a:tcPr marL="180000" marR="180000" marT="180000" marB="180000"/>
                </a:tc>
                <a:tc>
                  <a:txBody>
                    <a:bodyPr/>
                    <a:lstStyle/>
                    <a:p>
                      <a:pPr algn="l"/>
                      <a:r>
                        <a:rPr lang="en-US" sz="4800" b="1" i="0" u="none" strike="noStrike" cap="none" spc="0" baseline="0" dirty="0">
                          <a:solidFill>
                            <a:schemeClr val="tx1"/>
                          </a:solidFill>
                          <a:uFillTx/>
                          <a:latin typeface="+mn-lt"/>
                          <a:ea typeface="+mn-ea"/>
                          <a:cs typeface="+mn-cs"/>
                          <a:sym typeface="Helvetica Neue Light"/>
                        </a:rPr>
                        <a:t>Bayes' Theorem of Probability With Tree Diagrams &amp; Venn Diagrams</a:t>
                      </a:r>
                    </a:p>
                  </a:txBody>
                  <a:tcPr marL="180000" marR="180000" marT="180000" marB="180000"/>
                </a:tc>
                <a:tc>
                  <a:txBody>
                    <a:bodyPr/>
                    <a:lstStyle/>
                    <a:p>
                      <a:r>
                        <a:rPr lang="de-DE" dirty="0">
                          <a:solidFill>
                            <a:schemeClr val="tx1">
                              <a:lumMod val="50000"/>
                            </a:schemeClr>
                          </a:solidFill>
                          <a:hlinkClick r:id="rId2">
                            <a:extLst>
                              <a:ext uri="{A12FA001-AC4F-418D-AE19-62706E023703}">
                                <ahyp:hlinkClr xmlns:ahyp="http://schemas.microsoft.com/office/drawing/2018/hyperlinkcolor" val="tx"/>
                              </a:ext>
                            </a:extLst>
                          </a:hlinkClick>
                        </a:rPr>
                        <a:t>https://www.youtube.com/watch?v=OByl4RJxnKA</a:t>
                      </a:r>
                      <a:r>
                        <a:rPr lang="de-DE" dirty="0">
                          <a:solidFill>
                            <a:schemeClr val="tx1">
                              <a:lumMod val="50000"/>
                            </a:schemeClr>
                          </a:solidFill>
                        </a:rPr>
                        <a:t> </a:t>
                      </a:r>
                    </a:p>
                  </a:txBody>
                  <a:tcPr marL="180000" marR="180000" marT="180000" marB="180000"/>
                </a:tc>
                <a:extLst>
                  <a:ext uri="{0D108BD9-81ED-4DB2-BD59-A6C34878D82A}">
                    <a16:rowId xmlns:a16="http://schemas.microsoft.com/office/drawing/2014/main" val="381636283"/>
                  </a:ext>
                </a:extLst>
              </a:tr>
              <a:tr h="0">
                <a:tc>
                  <a:txBody>
                    <a:bodyPr/>
                    <a:lstStyle/>
                    <a:p>
                      <a:pPr algn="l"/>
                      <a:endParaRPr lang="de-DE" sz="4800" b="1" i="0" u="none" strike="noStrike" cap="none" spc="0" baseline="0">
                        <a:solidFill>
                          <a:schemeClr val="tx1"/>
                        </a:solidFill>
                        <a:uFillTx/>
                        <a:latin typeface="+mn-lt"/>
                        <a:ea typeface="+mn-ea"/>
                        <a:cs typeface="+mn-cs"/>
                        <a:sym typeface="Helvetica Neue Light"/>
                      </a:endParaRPr>
                    </a:p>
                  </a:txBody>
                  <a:tcPr marL="180000" marR="180000" marT="180000" marB="180000"/>
                </a:tc>
                <a:tc>
                  <a:txBody>
                    <a:bodyPr/>
                    <a:lstStyle/>
                    <a:p>
                      <a:pPr algn="l"/>
                      <a:r>
                        <a:rPr lang="en-US" sz="4800" b="1" i="0" u="none" strike="noStrike" cap="none" spc="0" baseline="0" dirty="0">
                          <a:solidFill>
                            <a:schemeClr val="tx1"/>
                          </a:solidFill>
                          <a:uFillTx/>
                          <a:latin typeface="+mn-lt"/>
                          <a:ea typeface="+mn-ea"/>
                          <a:cs typeface="+mn-cs"/>
                          <a:sym typeface="Helvetica Neue Light"/>
                        </a:rPr>
                        <a:t>What is the Bayes’ Theorem?</a:t>
                      </a:r>
                    </a:p>
                  </a:txBody>
                  <a:tcPr marL="180000" marR="180000" marT="180000" marB="180000"/>
                </a:tc>
                <a:tc>
                  <a:txBody>
                    <a:bodyPr/>
                    <a:lstStyle/>
                    <a:p>
                      <a:r>
                        <a:rPr lang="de-DE" dirty="0">
                          <a:solidFill>
                            <a:schemeClr val="tx1">
                              <a:lumMod val="50000"/>
                            </a:schemeClr>
                          </a:solidFill>
                          <a:hlinkClick r:id="rId3">
                            <a:extLst>
                              <a:ext uri="{A12FA001-AC4F-418D-AE19-62706E023703}">
                                <ahyp:hlinkClr xmlns:ahyp="http://schemas.microsoft.com/office/drawing/2018/hyperlinkcolor" val="tx"/>
                              </a:ext>
                            </a:extLst>
                          </a:hlinkClick>
                        </a:rPr>
                        <a:t>https://medium.com/mlearning-ai/what-is-the-bayes-theorem-545a2ef0b91c</a:t>
                      </a:r>
                      <a:r>
                        <a:rPr lang="de-DE" dirty="0">
                          <a:solidFill>
                            <a:schemeClr val="tx1">
                              <a:lumMod val="50000"/>
                            </a:schemeClr>
                          </a:solidFill>
                        </a:rPr>
                        <a:t> </a:t>
                      </a:r>
                    </a:p>
                  </a:txBody>
                  <a:tcPr marL="180000" marR="180000" marT="180000" marB="180000"/>
                </a:tc>
                <a:extLst>
                  <a:ext uri="{0D108BD9-81ED-4DB2-BD59-A6C34878D82A}">
                    <a16:rowId xmlns:a16="http://schemas.microsoft.com/office/drawing/2014/main" val="740917230"/>
                  </a:ext>
                </a:extLst>
              </a:tr>
              <a:tr h="0">
                <a:tc>
                  <a:txBody>
                    <a:bodyPr/>
                    <a:lstStyle/>
                    <a:p>
                      <a:pPr algn="l"/>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tc>
                <a:tc>
                  <a:txBody>
                    <a:bodyPr/>
                    <a:lstStyle/>
                    <a:p>
                      <a:pPr algn="l"/>
                      <a:r>
                        <a:rPr lang="de-DE" sz="4800" b="1" i="0" u="none" strike="noStrike" cap="none" spc="0" baseline="0" dirty="0">
                          <a:solidFill>
                            <a:schemeClr val="tx1"/>
                          </a:solidFill>
                          <a:uFillTx/>
                          <a:latin typeface="+mn-lt"/>
                          <a:ea typeface="+mn-ea"/>
                          <a:cs typeface="+mn-cs"/>
                          <a:sym typeface="Helvetica Neue Light"/>
                        </a:rPr>
                        <a:t>Data Science. Bayes </a:t>
                      </a:r>
                      <a:r>
                        <a:rPr lang="de-DE" sz="4800" b="1" i="0" u="none" strike="noStrike" cap="none" spc="0" baseline="0" dirty="0" err="1">
                          <a:solidFill>
                            <a:schemeClr val="tx1"/>
                          </a:solidFill>
                          <a:uFillTx/>
                          <a:latin typeface="+mn-lt"/>
                          <a:ea typeface="+mn-ea"/>
                          <a:cs typeface="+mn-cs"/>
                          <a:sym typeface="Helvetica Neue Light"/>
                        </a:rPr>
                        <a:t>theorem</a:t>
                      </a:r>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tc>
                <a:tc>
                  <a:txBody>
                    <a:bodyPr/>
                    <a:lstStyle/>
                    <a:p>
                      <a:r>
                        <a:rPr lang="de-DE" dirty="0">
                          <a:solidFill>
                            <a:schemeClr val="tx1">
                              <a:lumMod val="50000"/>
                            </a:schemeClr>
                          </a:solidFill>
                          <a:hlinkClick r:id="rId4">
                            <a:extLst>
                              <a:ext uri="{A12FA001-AC4F-418D-AE19-62706E023703}">
                                <ahyp:hlinkClr xmlns:ahyp="http://schemas.microsoft.com/office/drawing/2018/hyperlinkcolor" val="tx"/>
                              </a:ext>
                            </a:extLst>
                          </a:hlinkClick>
                        </a:rPr>
                        <a:t>https://luminousmen.com/post/data-science-bayes-theorem</a:t>
                      </a:r>
                      <a:r>
                        <a:rPr lang="de-DE" dirty="0">
                          <a:solidFill>
                            <a:schemeClr val="tx1">
                              <a:lumMod val="50000"/>
                            </a:schemeClr>
                          </a:solidFill>
                        </a:rPr>
                        <a:t> </a:t>
                      </a:r>
                    </a:p>
                  </a:txBody>
                  <a:tcPr marL="180000" marR="180000" marT="180000" marB="180000"/>
                </a:tc>
                <a:extLst>
                  <a:ext uri="{0D108BD9-81ED-4DB2-BD59-A6C34878D82A}">
                    <a16:rowId xmlns:a16="http://schemas.microsoft.com/office/drawing/2014/main" val="4236461038"/>
                  </a:ext>
                </a:extLst>
              </a:tr>
              <a:tr h="727680">
                <a:tc>
                  <a:txBody>
                    <a:bodyPr/>
                    <a:lstStyle/>
                    <a:p>
                      <a:pPr algn="l"/>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4800" b="1" i="0" u="none" strike="noStrike" cap="none" spc="0" baseline="0" dirty="0">
                          <a:solidFill>
                            <a:schemeClr val="tx1"/>
                          </a:solidFill>
                          <a:uFillTx/>
                          <a:latin typeface="+mn-lt"/>
                          <a:ea typeface="+mn-ea"/>
                          <a:cs typeface="+mn-cs"/>
                          <a:sym typeface="Helvetica Neue Light"/>
                        </a:rPr>
                        <a:t>Bayesian Machine Learning in Python: A/B Testing</a:t>
                      </a:r>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tc>
                <a:tc>
                  <a:txBody>
                    <a:bodyPr/>
                    <a:lstStyle/>
                    <a:p>
                      <a:pPr marL="0" marR="0" lvl="0" indent="0" algn="ctr" defTabSz="1651000" eaLnBrk="1" fontAlgn="auto" latinLnBrk="0" hangingPunct="1">
                        <a:lnSpc>
                          <a:spcPct val="100000"/>
                        </a:lnSpc>
                        <a:spcBef>
                          <a:spcPts val="0"/>
                        </a:spcBef>
                        <a:spcAft>
                          <a:spcPts val="0"/>
                        </a:spcAft>
                        <a:buClrTx/>
                        <a:buSzTx/>
                        <a:buFontTx/>
                        <a:buNone/>
                        <a:tabLst/>
                        <a:defRPr/>
                      </a:pPr>
                      <a:r>
                        <a:rPr lang="de-DE" dirty="0">
                          <a:solidFill>
                            <a:schemeClr val="tx1">
                              <a:lumMod val="50000"/>
                            </a:schemeClr>
                          </a:solidFill>
                          <a:hlinkClick r:id="rId5">
                            <a:extLst>
                              <a:ext uri="{A12FA001-AC4F-418D-AE19-62706E023703}">
                                <ahyp:hlinkClr xmlns:ahyp="http://schemas.microsoft.com/office/drawing/2018/hyperlinkcolor" val="tx"/>
                              </a:ext>
                            </a:extLst>
                          </a:hlinkClick>
                        </a:rPr>
                        <a:t>https://www.udemy.com/course/bayesian-machine-learning-in-python-ab-testing</a:t>
                      </a:r>
                      <a:r>
                        <a:rPr lang="de-DE" dirty="0">
                          <a:solidFill>
                            <a:schemeClr val="tx1">
                              <a:lumMod val="50000"/>
                            </a:schemeClr>
                          </a:solidFill>
                        </a:rPr>
                        <a:t> </a:t>
                      </a:r>
                    </a:p>
                    <a:p>
                      <a:endParaRPr lang="de-DE" dirty="0">
                        <a:solidFill>
                          <a:schemeClr val="tx1">
                            <a:lumMod val="50000"/>
                          </a:schemeClr>
                        </a:solidFill>
                      </a:endParaRPr>
                    </a:p>
                  </a:txBody>
                  <a:tcPr marL="180000" marR="180000" marT="180000" marB="180000"/>
                </a:tc>
                <a:extLst>
                  <a:ext uri="{0D108BD9-81ED-4DB2-BD59-A6C34878D82A}">
                    <a16:rowId xmlns:a16="http://schemas.microsoft.com/office/drawing/2014/main" val="1661514873"/>
                  </a:ext>
                </a:extLst>
              </a:tr>
              <a:tr h="0">
                <a:tc>
                  <a:txBody>
                    <a:bodyPr/>
                    <a:lstStyle/>
                    <a:p>
                      <a:endParaRPr lang="de-DE" dirty="0"/>
                    </a:p>
                  </a:txBody>
                  <a:tcPr marL="180000" marR="180000" marT="180000" marB="180000"/>
                </a:tc>
                <a:tc>
                  <a:txBody>
                    <a:bodyPr/>
                    <a:lstStyle/>
                    <a:p>
                      <a:pPr algn="l"/>
                      <a:endParaRPr lang="de-DE" b="1" i="0" dirty="0">
                        <a:solidFill>
                          <a:srgbClr val="1C1C1C"/>
                        </a:solidFill>
                        <a:effectLst/>
                        <a:latin typeface="Arial" panose="020B0604020202020204" pitchFamily="34" charset="0"/>
                      </a:endParaRPr>
                    </a:p>
                  </a:txBody>
                  <a:tcPr marL="180000" marR="180000" marT="180000" marB="180000"/>
                </a:tc>
                <a:tc>
                  <a:txBody>
                    <a:bodyPr/>
                    <a:lstStyle/>
                    <a:p>
                      <a:endParaRPr lang="de-DE" dirty="0">
                        <a:solidFill>
                          <a:schemeClr val="tx1">
                            <a:lumMod val="50000"/>
                          </a:schemeClr>
                        </a:solidFill>
                      </a:endParaRPr>
                    </a:p>
                  </a:txBody>
                  <a:tcPr marL="180000" marR="180000" marT="180000" marB="180000"/>
                </a:tc>
                <a:extLst>
                  <a:ext uri="{0D108BD9-81ED-4DB2-BD59-A6C34878D82A}">
                    <a16:rowId xmlns:a16="http://schemas.microsoft.com/office/drawing/2014/main" val="2668945680"/>
                  </a:ext>
                </a:extLst>
              </a:tr>
            </a:tbl>
          </a:graphicData>
        </a:graphic>
      </p:graphicFrame>
      <p:graphicFrame>
        <p:nvGraphicFramePr>
          <p:cNvPr id="2" name="Tabelle 13">
            <a:extLst>
              <a:ext uri="{FF2B5EF4-FFF2-40B4-BE49-F238E27FC236}">
                <a16:creationId xmlns:a16="http://schemas.microsoft.com/office/drawing/2014/main" id="{909901D3-4E48-3F8F-818B-2CC238D275A3}"/>
              </a:ext>
            </a:extLst>
          </p:cNvPr>
          <p:cNvGraphicFramePr>
            <a:graphicFrameLocks noGrp="1"/>
          </p:cNvGraphicFramePr>
          <p:nvPr>
            <p:extLst>
              <p:ext uri="{D42A27DB-BD31-4B8C-83A1-F6EECF244321}">
                <p14:modId xmlns:p14="http://schemas.microsoft.com/office/powerpoint/2010/main" val="1866979238"/>
              </p:ext>
            </p:extLst>
          </p:nvPr>
        </p:nvGraphicFramePr>
        <p:xfrm>
          <a:off x="3038836" y="16918481"/>
          <a:ext cx="40233083" cy="8372160"/>
        </p:xfrm>
        <a:graphic>
          <a:graphicData uri="http://schemas.openxmlformats.org/drawingml/2006/table">
            <a:tbl>
              <a:tblPr firstRow="1" bandRow="1">
                <a:tableStyleId>{5940675A-B579-460E-94D1-54222C63F5DA}</a:tableStyleId>
              </a:tblPr>
              <a:tblGrid>
                <a:gridCol w="5190764">
                  <a:extLst>
                    <a:ext uri="{9D8B030D-6E8A-4147-A177-3AD203B41FA5}">
                      <a16:colId xmlns:a16="http://schemas.microsoft.com/office/drawing/2014/main" val="1168484361"/>
                    </a:ext>
                  </a:extLst>
                </a:gridCol>
                <a:gridCol w="10401300">
                  <a:extLst>
                    <a:ext uri="{9D8B030D-6E8A-4147-A177-3AD203B41FA5}">
                      <a16:colId xmlns:a16="http://schemas.microsoft.com/office/drawing/2014/main" val="2018360000"/>
                    </a:ext>
                  </a:extLst>
                </a:gridCol>
                <a:gridCol w="24641019">
                  <a:extLst>
                    <a:ext uri="{9D8B030D-6E8A-4147-A177-3AD203B41FA5}">
                      <a16:colId xmlns:a16="http://schemas.microsoft.com/office/drawing/2014/main" val="1106885432"/>
                    </a:ext>
                  </a:extLst>
                </a:gridCol>
              </a:tblGrid>
              <a:tr h="0">
                <a:tc>
                  <a:txBody>
                    <a:bodyPr/>
                    <a:lstStyle/>
                    <a:p>
                      <a:pPr algn="l"/>
                      <a:r>
                        <a:rPr lang="de-DE" b="1" dirty="0"/>
                        <a:t>Sampling</a:t>
                      </a:r>
                    </a:p>
                  </a:txBody>
                  <a:tcPr marL="180000" marR="180000" marT="180000" marB="180000">
                    <a:solidFill>
                      <a:schemeClr val="bg1">
                        <a:lumMod val="85000"/>
                      </a:schemeClr>
                    </a:solidFill>
                  </a:tcPr>
                </a:tc>
                <a:tc>
                  <a:txBody>
                    <a:bodyPr/>
                    <a:lstStyle/>
                    <a:p>
                      <a:pPr algn="l"/>
                      <a:endParaRPr lang="de-DE" b="1" dirty="0"/>
                    </a:p>
                  </a:txBody>
                  <a:tcPr marL="180000" marR="180000" marT="180000" marB="180000">
                    <a:solidFill>
                      <a:schemeClr val="bg1">
                        <a:lumMod val="85000"/>
                      </a:schemeClr>
                    </a:solidFill>
                  </a:tcPr>
                </a:tc>
                <a:tc>
                  <a:txBody>
                    <a:bodyPr/>
                    <a:lstStyle/>
                    <a:p>
                      <a:pPr algn="l"/>
                      <a:endParaRPr lang="de-DE" dirty="0">
                        <a:solidFill>
                          <a:schemeClr val="tx1">
                            <a:lumMod val="50000"/>
                          </a:schemeClr>
                        </a:solidFill>
                      </a:endParaRPr>
                    </a:p>
                  </a:txBody>
                  <a:tcPr marL="180000" marR="180000" marT="180000" marB="180000">
                    <a:solidFill>
                      <a:schemeClr val="bg1">
                        <a:lumMod val="85000"/>
                      </a:schemeClr>
                    </a:solidFill>
                  </a:tcPr>
                </a:tc>
                <a:extLst>
                  <a:ext uri="{0D108BD9-81ED-4DB2-BD59-A6C34878D82A}">
                    <a16:rowId xmlns:a16="http://schemas.microsoft.com/office/drawing/2014/main" val="926222736"/>
                  </a:ext>
                </a:extLst>
              </a:tr>
              <a:tr h="0">
                <a:tc>
                  <a:txBody>
                    <a:bodyPr/>
                    <a:lstStyle/>
                    <a:p>
                      <a:pPr algn="l"/>
                      <a:endParaRPr lang="de-DE" dirty="0"/>
                    </a:p>
                  </a:txBody>
                  <a:tcPr marL="180000" marR="180000" marT="180000" marB="180000"/>
                </a:tc>
                <a:tc>
                  <a:txBody>
                    <a:bodyPr/>
                    <a:lstStyle/>
                    <a:p>
                      <a:pPr algn="l"/>
                      <a:r>
                        <a:rPr lang="de-DE" b="1" dirty="0"/>
                        <a:t>Central </a:t>
                      </a:r>
                      <a:r>
                        <a:rPr lang="de-DE" b="1" dirty="0" err="1"/>
                        <a:t>limit</a:t>
                      </a:r>
                      <a:r>
                        <a:rPr lang="de-DE" b="1" dirty="0"/>
                        <a:t> </a:t>
                      </a:r>
                      <a:r>
                        <a:rPr lang="de-DE" b="1" dirty="0" err="1"/>
                        <a:t>theorem</a:t>
                      </a:r>
                      <a:endParaRPr lang="de-DE" b="1" dirty="0"/>
                    </a:p>
                  </a:txBody>
                  <a:tcPr marL="180000" marR="180000" marT="180000" marB="180000"/>
                </a:tc>
                <a:tc>
                  <a:txBody>
                    <a:bodyPr/>
                    <a:lstStyle/>
                    <a:p>
                      <a:pPr algn="l"/>
                      <a:r>
                        <a:rPr lang="de-DE" b="0" dirty="0">
                          <a:solidFill>
                            <a:schemeClr val="tx1">
                              <a:lumMod val="50000"/>
                            </a:schemeClr>
                          </a:solidFill>
                          <a:hlinkClick r:id="rId6">
                            <a:extLst>
                              <a:ext uri="{A12FA001-AC4F-418D-AE19-62706E023703}">
                                <ahyp:hlinkClr xmlns:ahyp="http://schemas.microsoft.com/office/drawing/2018/hyperlinkcolor" val="tx"/>
                              </a:ext>
                            </a:extLst>
                          </a:hlinkClick>
                        </a:rPr>
                        <a:t>https://www.geeksforgeeks.org/python-central-limit-theorem</a:t>
                      </a:r>
                      <a:r>
                        <a:rPr lang="de-DE" b="0" dirty="0">
                          <a:solidFill>
                            <a:schemeClr val="tx1">
                              <a:lumMod val="50000"/>
                            </a:schemeClr>
                          </a:solidFill>
                        </a:rPr>
                        <a:t> </a:t>
                      </a:r>
                      <a:endParaRPr lang="de-DE" dirty="0">
                        <a:solidFill>
                          <a:schemeClr val="tx1">
                            <a:lumMod val="50000"/>
                          </a:schemeClr>
                        </a:solidFill>
                      </a:endParaRPr>
                    </a:p>
                  </a:txBody>
                  <a:tcPr marL="180000" marR="180000" marT="180000" marB="180000"/>
                </a:tc>
                <a:extLst>
                  <a:ext uri="{0D108BD9-81ED-4DB2-BD59-A6C34878D82A}">
                    <a16:rowId xmlns:a16="http://schemas.microsoft.com/office/drawing/2014/main" val="3336178225"/>
                  </a:ext>
                </a:extLst>
              </a:tr>
              <a:tr h="0">
                <a:tc>
                  <a:txBody>
                    <a:bodyPr/>
                    <a:lstStyle/>
                    <a:p>
                      <a:pPr algn="l"/>
                      <a:endParaRPr lang="de-DE"/>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b="1" dirty="0"/>
                        <a:t>Confidence </a:t>
                      </a:r>
                      <a:r>
                        <a:rPr lang="de-DE" b="1" dirty="0" err="1"/>
                        <a:t>intervals</a:t>
                      </a:r>
                      <a:endParaRPr lang="de-DE" b="1"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b="0" dirty="0">
                          <a:solidFill>
                            <a:schemeClr val="tx1">
                              <a:lumMod val="50000"/>
                            </a:schemeClr>
                          </a:solidFill>
                          <a:hlinkClick r:id="rId7">
                            <a:extLst>
                              <a:ext uri="{A12FA001-AC4F-418D-AE19-62706E023703}">
                                <ahyp:hlinkClr xmlns:ahyp="http://schemas.microsoft.com/office/drawing/2018/hyperlinkcolor" val="tx"/>
                              </a:ext>
                            </a:extLst>
                          </a:hlinkClick>
                        </a:rPr>
                        <a:t>https://data.library.virginia.edu/the-intuition-behind-confidence-intervals/</a:t>
                      </a:r>
                      <a:r>
                        <a:rPr lang="de-DE" b="0" dirty="0">
                          <a:solidFill>
                            <a:schemeClr val="tx1">
                              <a:lumMod val="50000"/>
                            </a:schemeClr>
                          </a:solidFill>
                        </a:rPr>
                        <a:t> </a:t>
                      </a:r>
                    </a:p>
                  </a:txBody>
                  <a:tcPr marL="180000" marR="180000" marT="180000" marB="180000"/>
                </a:tc>
                <a:extLst>
                  <a:ext uri="{0D108BD9-81ED-4DB2-BD59-A6C34878D82A}">
                    <a16:rowId xmlns:a16="http://schemas.microsoft.com/office/drawing/2014/main" val="872084031"/>
                  </a:ext>
                </a:extLst>
              </a:tr>
              <a:tr h="0">
                <a:tc>
                  <a:txBody>
                    <a:bodyPr/>
                    <a:lstStyle/>
                    <a:p>
                      <a:pPr algn="l"/>
                      <a:endParaRPr lang="de-DE"/>
                    </a:p>
                  </a:txBody>
                  <a:tcPr marL="180000" marR="180000" marT="180000" marB="180000"/>
                </a:tc>
                <a:tc>
                  <a:txBody>
                    <a:bodyPr/>
                    <a:lstStyle/>
                    <a:p>
                      <a:pPr algn="l"/>
                      <a:r>
                        <a:rPr lang="de-DE" b="1" dirty="0" err="1"/>
                        <a:t>Resampling</a:t>
                      </a:r>
                      <a:endParaRPr lang="de-DE" b="1"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b="0" dirty="0">
                          <a:solidFill>
                            <a:schemeClr val="tx1">
                              <a:lumMod val="50000"/>
                            </a:schemeClr>
                          </a:solidFill>
                          <a:hlinkClick r:id="rId8">
                            <a:extLst>
                              <a:ext uri="{A12FA001-AC4F-418D-AE19-62706E023703}">
                                <ahyp:hlinkClr xmlns:ahyp="http://schemas.microsoft.com/office/drawing/2018/hyperlinkcolor" val="tx"/>
                              </a:ext>
                            </a:extLst>
                          </a:hlinkClick>
                        </a:rPr>
                        <a:t>https://www.linkedin.com/pulse/resampling-methods-pranshu-jaryal</a:t>
                      </a:r>
                      <a:r>
                        <a:rPr lang="de-DE" b="0" dirty="0">
                          <a:solidFill>
                            <a:schemeClr val="tx1">
                              <a:lumMod val="50000"/>
                            </a:schemeClr>
                          </a:solidFill>
                        </a:rPr>
                        <a:t> </a:t>
                      </a:r>
                    </a:p>
                  </a:txBody>
                  <a:tcPr marL="180000" marR="180000" marT="180000" marB="180000"/>
                </a:tc>
                <a:extLst>
                  <a:ext uri="{0D108BD9-81ED-4DB2-BD59-A6C34878D82A}">
                    <a16:rowId xmlns:a16="http://schemas.microsoft.com/office/drawing/2014/main" val="1198473900"/>
                  </a:ext>
                </a:extLst>
              </a:tr>
              <a:tr h="545760">
                <a:tc>
                  <a:txBody>
                    <a:bodyPr/>
                    <a:lstStyle/>
                    <a:p>
                      <a:pPr algn="l"/>
                      <a:endParaRPr lang="de-DE"/>
                    </a:p>
                  </a:txBody>
                  <a:tcPr marL="180000" marR="180000" marT="180000" marB="180000"/>
                </a:tc>
                <a:tc>
                  <a:txBody>
                    <a:bodyPr/>
                    <a:lstStyle/>
                    <a:p>
                      <a:pPr algn="l"/>
                      <a:r>
                        <a:rPr lang="de-DE" b="1" dirty="0"/>
                        <a:t>Bootstrapping</a:t>
                      </a: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b="0" dirty="0">
                          <a:solidFill>
                            <a:schemeClr val="tx1">
                              <a:lumMod val="50000"/>
                            </a:schemeClr>
                          </a:solidFill>
                          <a:hlinkClick r:id="rId9">
                            <a:extLst>
                              <a:ext uri="{A12FA001-AC4F-418D-AE19-62706E023703}">
                                <ahyp:hlinkClr xmlns:ahyp="http://schemas.microsoft.com/office/drawing/2018/hyperlinkcolor" val="tx"/>
                              </a:ext>
                            </a:extLst>
                          </a:hlinkClick>
                        </a:rPr>
                        <a:t>https://www.youtube.com/watch?v=9IFcRTyhd5Y</a:t>
                      </a:r>
                      <a:r>
                        <a:rPr lang="de-DE" b="0" dirty="0">
                          <a:solidFill>
                            <a:schemeClr val="tx1">
                              <a:lumMod val="50000"/>
                            </a:schemeClr>
                          </a:solidFill>
                        </a:rPr>
                        <a:t> </a:t>
                      </a:r>
                    </a:p>
                  </a:txBody>
                  <a:tcPr marL="180000" marR="180000" marT="180000" marB="180000"/>
                </a:tc>
                <a:extLst>
                  <a:ext uri="{0D108BD9-81ED-4DB2-BD59-A6C34878D82A}">
                    <a16:rowId xmlns:a16="http://schemas.microsoft.com/office/drawing/2014/main" val="2085162687"/>
                  </a:ext>
                </a:extLst>
              </a:tr>
              <a:tr h="545760">
                <a:tc>
                  <a:txBody>
                    <a:bodyPr/>
                    <a:lstStyle/>
                    <a:p>
                      <a:pPr algn="l"/>
                      <a:endParaRPr lang="de-DE"/>
                    </a:p>
                  </a:txBody>
                  <a:tcPr marL="180000" marR="180000" marT="180000" marB="180000"/>
                </a:tc>
                <a:tc>
                  <a:txBody>
                    <a:bodyPr/>
                    <a:lstStyle/>
                    <a:p>
                      <a:pPr algn="l"/>
                      <a:endParaRPr lang="de-DE" b="1"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dirty="0">
                          <a:solidFill>
                            <a:schemeClr val="tx1">
                              <a:lumMod val="50000"/>
                            </a:schemeClr>
                          </a:solidFill>
                          <a:hlinkClick r:id="rId10">
                            <a:extLst>
                              <a:ext uri="{A12FA001-AC4F-418D-AE19-62706E023703}">
                                <ahyp:hlinkClr xmlns:ahyp="http://schemas.microsoft.com/office/drawing/2018/hyperlinkcolor" val="tx"/>
                              </a:ext>
                            </a:extLst>
                          </a:hlinkClick>
                        </a:rPr>
                        <a:t>https://dgarcia-eu.github.io/SocialDataScience/2_SocialDynamics/025_Bootstrapping/Bootstrapping.html</a:t>
                      </a:r>
                      <a:r>
                        <a:rPr lang="de-DE" dirty="0">
                          <a:solidFill>
                            <a:schemeClr val="tx1">
                              <a:lumMod val="50000"/>
                            </a:schemeClr>
                          </a:solidFill>
                        </a:rPr>
                        <a:t> </a:t>
                      </a:r>
                    </a:p>
                  </a:txBody>
                  <a:tcPr marL="180000" marR="180000" marT="180000" marB="180000"/>
                </a:tc>
                <a:extLst>
                  <a:ext uri="{0D108BD9-81ED-4DB2-BD59-A6C34878D82A}">
                    <a16:rowId xmlns:a16="http://schemas.microsoft.com/office/drawing/2014/main" val="663695234"/>
                  </a:ext>
                </a:extLst>
              </a:tr>
              <a:tr h="545760">
                <a:tc>
                  <a:txBody>
                    <a:bodyPr/>
                    <a:lstStyle/>
                    <a:p>
                      <a:pPr algn="l"/>
                      <a:endParaRPr lang="de-DE"/>
                    </a:p>
                  </a:txBody>
                  <a:tcPr marL="180000" marR="180000" marT="180000" marB="180000"/>
                </a:tc>
                <a:tc>
                  <a:txBody>
                    <a:bodyPr/>
                    <a:lstStyle/>
                    <a:p>
                      <a:pPr algn="l"/>
                      <a:endParaRPr lang="de-DE" b="1"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dirty="0">
                          <a:solidFill>
                            <a:schemeClr val="tx1">
                              <a:lumMod val="50000"/>
                            </a:schemeClr>
                          </a:solidFill>
                          <a:hlinkClick r:id="rId11">
                            <a:extLst>
                              <a:ext uri="{A12FA001-AC4F-418D-AE19-62706E023703}">
                                <ahyp:hlinkClr xmlns:ahyp="http://schemas.microsoft.com/office/drawing/2018/hyperlinkcolor" val="tx"/>
                              </a:ext>
                            </a:extLst>
                          </a:hlinkClick>
                        </a:rPr>
                        <a:t>https://janhove.github.io/teaching/2016/12/20/bootstrapping</a:t>
                      </a:r>
                      <a:r>
                        <a:rPr lang="de-DE" dirty="0">
                          <a:solidFill>
                            <a:schemeClr val="tx1">
                              <a:lumMod val="50000"/>
                            </a:schemeClr>
                          </a:solidFill>
                        </a:rPr>
                        <a:t> </a:t>
                      </a:r>
                    </a:p>
                  </a:txBody>
                  <a:tcPr marL="180000" marR="180000" marT="180000" marB="180000"/>
                </a:tc>
                <a:extLst>
                  <a:ext uri="{0D108BD9-81ED-4DB2-BD59-A6C34878D82A}">
                    <a16:rowId xmlns:a16="http://schemas.microsoft.com/office/drawing/2014/main" val="3076272754"/>
                  </a:ext>
                </a:extLst>
              </a:tr>
            </a:tbl>
          </a:graphicData>
        </a:graphic>
      </p:graphicFrame>
    </p:spTree>
    <p:extLst>
      <p:ext uri="{BB962C8B-B14F-4D97-AF65-F5344CB8AC3E}">
        <p14:creationId xmlns:p14="http://schemas.microsoft.com/office/powerpoint/2010/main" val="231948656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5565626"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t>Links</a:t>
            </a: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15" name="Textfeld 14">
            <a:extLst>
              <a:ext uri="{FF2B5EF4-FFF2-40B4-BE49-F238E27FC236}">
                <a16:creationId xmlns:a16="http://schemas.microsoft.com/office/drawing/2014/main" id="{E573CE05-0450-39BF-5B98-6304FE7E39CB}"/>
              </a:ext>
            </a:extLst>
          </p:cNvPr>
          <p:cNvSpPr txBox="1"/>
          <p:nvPr/>
        </p:nvSpPr>
        <p:spPr>
          <a:xfrm>
            <a:off x="7095034" y="4937247"/>
            <a:ext cx="3774714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 i.e. sources for self-learning</a:t>
            </a:r>
          </a:p>
        </p:txBody>
      </p:sp>
      <p:graphicFrame>
        <p:nvGraphicFramePr>
          <p:cNvPr id="11" name="Tabelle 11">
            <a:extLst>
              <a:ext uri="{FF2B5EF4-FFF2-40B4-BE49-F238E27FC236}">
                <a16:creationId xmlns:a16="http://schemas.microsoft.com/office/drawing/2014/main" id="{21B1E546-668B-C39B-798D-DDB16586E7E6}"/>
              </a:ext>
            </a:extLst>
          </p:cNvPr>
          <p:cNvGraphicFramePr>
            <a:graphicFrameLocks noGrp="1"/>
          </p:cNvGraphicFramePr>
          <p:nvPr>
            <p:extLst>
              <p:ext uri="{D42A27DB-BD31-4B8C-83A1-F6EECF244321}">
                <p14:modId xmlns:p14="http://schemas.microsoft.com/office/powerpoint/2010/main" val="4202772743"/>
              </p:ext>
            </p:extLst>
          </p:nvPr>
        </p:nvGraphicFramePr>
        <p:xfrm>
          <a:off x="3038836" y="7013149"/>
          <a:ext cx="40895907" cy="9103680"/>
        </p:xfrm>
        <a:graphic>
          <a:graphicData uri="http://schemas.openxmlformats.org/drawingml/2006/table">
            <a:tbl>
              <a:tblPr firstRow="1" bandRow="1">
                <a:tableStyleId>{5940675A-B579-460E-94D1-54222C63F5DA}</a:tableStyleId>
              </a:tblPr>
              <a:tblGrid>
                <a:gridCol w="6005789">
                  <a:extLst>
                    <a:ext uri="{9D8B030D-6E8A-4147-A177-3AD203B41FA5}">
                      <a16:colId xmlns:a16="http://schemas.microsoft.com/office/drawing/2014/main" val="311765602"/>
                    </a:ext>
                  </a:extLst>
                </a:gridCol>
                <a:gridCol w="11757975">
                  <a:extLst>
                    <a:ext uri="{9D8B030D-6E8A-4147-A177-3AD203B41FA5}">
                      <a16:colId xmlns:a16="http://schemas.microsoft.com/office/drawing/2014/main" val="278263011"/>
                    </a:ext>
                  </a:extLst>
                </a:gridCol>
                <a:gridCol w="23132143">
                  <a:extLst>
                    <a:ext uri="{9D8B030D-6E8A-4147-A177-3AD203B41FA5}">
                      <a16:colId xmlns:a16="http://schemas.microsoft.com/office/drawing/2014/main" val="460743275"/>
                    </a:ext>
                  </a:extLst>
                </a:gridCol>
              </a:tblGrid>
              <a:tr h="0">
                <a:tc>
                  <a:txBody>
                    <a:bodyPr/>
                    <a:lstStyle/>
                    <a:p>
                      <a:pPr algn="l"/>
                      <a:r>
                        <a:rPr lang="de-DE" sz="4800" b="1" i="0" u="none" strike="noStrike" cap="none" spc="0" baseline="0" dirty="0">
                          <a:solidFill>
                            <a:schemeClr val="tx1"/>
                          </a:solidFill>
                          <a:uFillTx/>
                          <a:latin typeface="+mn-lt"/>
                          <a:ea typeface="+mn-ea"/>
                          <a:cs typeface="+mn-cs"/>
                          <a:sym typeface="Helvetica Neue Light"/>
                        </a:rPr>
                        <a:t>Hypothesis </a:t>
                      </a:r>
                      <a:r>
                        <a:rPr lang="de-DE" sz="4800" b="1" i="0" u="none" strike="noStrike" cap="none" spc="0" baseline="0" dirty="0" err="1">
                          <a:solidFill>
                            <a:schemeClr val="tx1"/>
                          </a:solidFill>
                          <a:uFillTx/>
                          <a:latin typeface="+mn-lt"/>
                          <a:ea typeface="+mn-ea"/>
                          <a:cs typeface="+mn-cs"/>
                          <a:sym typeface="Helvetica Neue Light"/>
                        </a:rPr>
                        <a:t>testing</a:t>
                      </a:r>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solidFill>
                      <a:schemeClr val="bg1">
                        <a:lumMod val="85000"/>
                      </a:schemeClr>
                    </a:solidFill>
                  </a:tcPr>
                </a:tc>
                <a:tc>
                  <a:txBody>
                    <a:bodyPr/>
                    <a:lstStyle/>
                    <a:p>
                      <a:pPr algn="l"/>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solidFill>
                      <a:schemeClr val="bg1">
                        <a:lumMod val="85000"/>
                      </a:schemeClr>
                    </a:solidFill>
                  </a:tcPr>
                </a:tc>
                <a:tc>
                  <a:txBody>
                    <a:bodyPr/>
                    <a:lstStyle/>
                    <a:p>
                      <a:pPr algn="l"/>
                      <a:endParaRPr lang="de-DE" dirty="0">
                        <a:solidFill>
                          <a:schemeClr val="tx1">
                            <a:lumMod val="50000"/>
                          </a:schemeClr>
                        </a:solidFill>
                      </a:endParaRPr>
                    </a:p>
                  </a:txBody>
                  <a:tcPr marL="180000" marR="180000" marT="180000" marB="180000">
                    <a:solidFill>
                      <a:schemeClr val="bg1">
                        <a:lumMod val="85000"/>
                      </a:schemeClr>
                    </a:solidFill>
                  </a:tcPr>
                </a:tc>
                <a:extLst>
                  <a:ext uri="{0D108BD9-81ED-4DB2-BD59-A6C34878D82A}">
                    <a16:rowId xmlns:a16="http://schemas.microsoft.com/office/drawing/2014/main" val="2841725325"/>
                  </a:ext>
                </a:extLst>
              </a:tr>
              <a:tr h="0">
                <a:tc>
                  <a:txBody>
                    <a:bodyPr/>
                    <a:lstStyle/>
                    <a:p>
                      <a:pPr algn="l"/>
                      <a:endParaRPr lang="de-DE" sz="4800" b="1" i="0" u="none" strike="noStrike" cap="none" spc="0" baseline="0">
                        <a:solidFill>
                          <a:schemeClr val="tx1"/>
                        </a:solidFill>
                        <a:uFillTx/>
                        <a:latin typeface="+mn-lt"/>
                        <a:ea typeface="+mn-ea"/>
                        <a:cs typeface="+mn-cs"/>
                        <a:sym typeface="Helvetica Neue Light"/>
                      </a:endParaRP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4800" b="1" i="0" u="none" strike="noStrike" cap="none" spc="0" baseline="0" dirty="0">
                          <a:solidFill>
                            <a:schemeClr val="tx1"/>
                          </a:solidFill>
                          <a:uFillTx/>
                          <a:latin typeface="+mn-lt"/>
                          <a:ea typeface="+mn-ea"/>
                          <a:cs typeface="+mn-cs"/>
                          <a:sym typeface="Helvetica Neue Light"/>
                        </a:rPr>
                        <a:t>Bayesian Machine Learning in Python: A/B Testing</a:t>
                      </a:r>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tc>
                <a:tc>
                  <a:txBody>
                    <a:bodyPr/>
                    <a:lstStyle/>
                    <a:p>
                      <a:pPr algn="l"/>
                      <a:r>
                        <a:rPr lang="de-DE" dirty="0">
                          <a:solidFill>
                            <a:schemeClr val="tx1">
                              <a:lumMod val="50000"/>
                            </a:schemeClr>
                          </a:solidFill>
                          <a:hlinkClick r:id="rId2">
                            <a:extLst>
                              <a:ext uri="{A12FA001-AC4F-418D-AE19-62706E023703}">
                                <ahyp:hlinkClr xmlns:ahyp="http://schemas.microsoft.com/office/drawing/2018/hyperlinkcolor" val="tx"/>
                              </a:ext>
                            </a:extLst>
                          </a:hlinkClick>
                        </a:rPr>
                        <a:t>https://www.udemy.com/course/bayesian-machine-learning-in-python-ab-testing</a:t>
                      </a:r>
                      <a:r>
                        <a:rPr lang="de-DE" dirty="0">
                          <a:solidFill>
                            <a:schemeClr val="tx1">
                              <a:lumMod val="50000"/>
                            </a:schemeClr>
                          </a:solidFill>
                        </a:rPr>
                        <a:t> </a:t>
                      </a:r>
                    </a:p>
                  </a:txBody>
                  <a:tcPr marL="180000" marR="180000" marT="180000" marB="180000"/>
                </a:tc>
                <a:extLst>
                  <a:ext uri="{0D108BD9-81ED-4DB2-BD59-A6C34878D82A}">
                    <a16:rowId xmlns:a16="http://schemas.microsoft.com/office/drawing/2014/main" val="1330410703"/>
                  </a:ext>
                </a:extLst>
              </a:tr>
              <a:tr h="0">
                <a:tc>
                  <a:txBody>
                    <a:bodyPr/>
                    <a:lstStyle/>
                    <a:p>
                      <a:pPr algn="l"/>
                      <a:endParaRPr lang="de-DE"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4800" b="1" i="0" u="none" strike="noStrike" cap="none" spc="0" baseline="0" dirty="0">
                          <a:solidFill>
                            <a:schemeClr val="tx1"/>
                          </a:solidFill>
                          <a:effectLst/>
                          <a:uFillTx/>
                          <a:latin typeface="+mn-lt"/>
                          <a:ea typeface="+mn-ea"/>
                          <a:cs typeface="+mn-cs"/>
                          <a:sym typeface="Helvetica Neue Light"/>
                        </a:rPr>
                        <a:t>Introduction to the Chi-square Test</a:t>
                      </a:r>
                    </a:p>
                  </a:txBody>
                  <a:tcPr marL="180000" marR="180000" marT="180000" marB="180000"/>
                </a:tc>
                <a:tc>
                  <a:txBody>
                    <a:bodyPr/>
                    <a:lstStyle/>
                    <a:p>
                      <a:pPr algn="l"/>
                      <a:r>
                        <a:rPr lang="de-DE" dirty="0">
                          <a:solidFill>
                            <a:schemeClr val="tx1">
                              <a:lumMod val="50000"/>
                            </a:schemeClr>
                          </a:solidFill>
                        </a:rPr>
                        <a:t>https://www.youtube.com/watch?v=SvKv375sacA</a:t>
                      </a:r>
                    </a:p>
                  </a:txBody>
                  <a:tcPr marL="180000" marR="180000" marT="180000" marB="180000"/>
                </a:tc>
                <a:extLst>
                  <a:ext uri="{0D108BD9-81ED-4DB2-BD59-A6C34878D82A}">
                    <a16:rowId xmlns:a16="http://schemas.microsoft.com/office/drawing/2014/main" val="1039516657"/>
                  </a:ext>
                </a:extLst>
              </a:tr>
              <a:tr h="0">
                <a:tc>
                  <a:txBody>
                    <a:bodyPr/>
                    <a:lstStyle/>
                    <a:p>
                      <a:pPr algn="l"/>
                      <a:endParaRPr lang="de-DE"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4800" b="1" i="0" u="none" strike="noStrike" cap="none" spc="0" baseline="0" dirty="0">
                          <a:solidFill>
                            <a:schemeClr val="tx1"/>
                          </a:solidFill>
                          <a:effectLst/>
                          <a:uFillTx/>
                          <a:latin typeface="+mn-lt"/>
                          <a:ea typeface="+mn-ea"/>
                          <a:cs typeface="+mn-cs"/>
                          <a:sym typeface="Helvetica Neue Light"/>
                        </a:rPr>
                        <a:t>F-ratio Test for Two Equal Variances</a:t>
                      </a:r>
                    </a:p>
                  </a:txBody>
                  <a:tcPr marL="180000" marR="180000" marT="180000" marB="180000"/>
                </a:tc>
                <a:tc>
                  <a:txBody>
                    <a:bodyPr/>
                    <a:lstStyle/>
                    <a:p>
                      <a:pPr algn="l"/>
                      <a:r>
                        <a:rPr lang="de-DE" dirty="0">
                          <a:solidFill>
                            <a:schemeClr val="tx1">
                              <a:lumMod val="50000"/>
                            </a:schemeClr>
                          </a:solidFill>
                        </a:rPr>
                        <a:t>https://www.youtube.com/watch?v=UWQO4gX7-lE</a:t>
                      </a:r>
                    </a:p>
                  </a:txBody>
                  <a:tcPr marL="180000" marR="180000" marT="180000" marB="180000"/>
                </a:tc>
                <a:extLst>
                  <a:ext uri="{0D108BD9-81ED-4DB2-BD59-A6C34878D82A}">
                    <a16:rowId xmlns:a16="http://schemas.microsoft.com/office/drawing/2014/main" val="1800886224"/>
                  </a:ext>
                </a:extLst>
              </a:tr>
              <a:tr h="818640">
                <a:tc>
                  <a:txBody>
                    <a:bodyPr/>
                    <a:lstStyle/>
                    <a:p>
                      <a:pPr algn="l"/>
                      <a:endParaRPr lang="de-DE"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4800" b="1" i="0" u="none" strike="noStrike" cap="none" spc="0" baseline="0" dirty="0">
                          <a:solidFill>
                            <a:schemeClr val="tx1"/>
                          </a:solidFill>
                          <a:effectLst/>
                          <a:uFillTx/>
                          <a:latin typeface="+mn-lt"/>
                          <a:ea typeface="+mn-ea"/>
                          <a:cs typeface="+mn-cs"/>
                          <a:sym typeface="Helvetica Neue Light"/>
                        </a:rPr>
                        <a:t>17 Statistical Hypothesis Tests in Python (Cheat Sheet)</a:t>
                      </a:r>
                    </a:p>
                  </a:txBody>
                  <a:tcPr marL="180000" marR="180000" marT="180000" marB="180000"/>
                </a:tc>
                <a:tc>
                  <a:txBody>
                    <a:bodyPr/>
                    <a:lstStyle/>
                    <a:p>
                      <a:pPr algn="l"/>
                      <a:r>
                        <a:rPr lang="de-DE" dirty="0">
                          <a:solidFill>
                            <a:schemeClr val="tx1">
                              <a:lumMod val="50000"/>
                            </a:schemeClr>
                          </a:solidFill>
                          <a:hlinkClick r:id="rId3"/>
                        </a:rPr>
                        <a:t>https://machinelearningmastery.com/statistical-hypothesis-tests-in-python-cheat-sheet/</a:t>
                      </a:r>
                      <a:r>
                        <a:rPr lang="de-DE" dirty="0">
                          <a:solidFill>
                            <a:schemeClr val="tx1">
                              <a:lumMod val="50000"/>
                            </a:schemeClr>
                          </a:solidFill>
                        </a:rPr>
                        <a:t> </a:t>
                      </a:r>
                    </a:p>
                  </a:txBody>
                  <a:tcPr marL="180000" marR="180000" marT="180000" marB="180000"/>
                </a:tc>
                <a:extLst>
                  <a:ext uri="{0D108BD9-81ED-4DB2-BD59-A6C34878D82A}">
                    <a16:rowId xmlns:a16="http://schemas.microsoft.com/office/drawing/2014/main" val="1338306700"/>
                  </a:ext>
                </a:extLst>
              </a:tr>
              <a:tr h="545760">
                <a:tc>
                  <a:txBody>
                    <a:bodyPr/>
                    <a:lstStyle/>
                    <a:p>
                      <a:pPr algn="l"/>
                      <a:endParaRPr lang="de-DE"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4800" b="1" i="0" u="none" strike="noStrike" cap="none" spc="0" baseline="0" dirty="0">
                          <a:solidFill>
                            <a:schemeClr val="tx1"/>
                          </a:solidFill>
                          <a:effectLst/>
                          <a:uFillTx/>
                          <a:latin typeface="+mn-lt"/>
                          <a:ea typeface="+mn-ea"/>
                          <a:cs typeface="+mn-cs"/>
                          <a:sym typeface="Helvetica Neue Light"/>
                        </a:rPr>
                        <a:t>Chi Squared Testing</a:t>
                      </a:r>
                    </a:p>
                  </a:txBody>
                  <a:tcPr marL="180000" marR="180000" marT="180000" marB="180000"/>
                </a:tc>
                <a:tc>
                  <a:txBody>
                    <a:bodyPr/>
                    <a:lstStyle/>
                    <a:p>
                      <a:pPr algn="l"/>
                      <a:r>
                        <a:rPr lang="de-DE" dirty="0">
                          <a:solidFill>
                            <a:schemeClr val="tx1">
                              <a:lumMod val="50000"/>
                            </a:schemeClr>
                          </a:solidFill>
                          <a:hlinkClick r:id="rId4"/>
                        </a:rPr>
                        <a:t>https://www.youtube.com/watch?v=qYOMO83Z1WU</a:t>
                      </a:r>
                      <a:r>
                        <a:rPr lang="de-DE" dirty="0">
                          <a:solidFill>
                            <a:schemeClr val="tx1">
                              <a:lumMod val="50000"/>
                            </a:schemeClr>
                          </a:solidFill>
                        </a:rPr>
                        <a:t> </a:t>
                      </a:r>
                    </a:p>
                  </a:txBody>
                  <a:tcPr marL="180000" marR="180000" marT="180000" marB="180000"/>
                </a:tc>
                <a:extLst>
                  <a:ext uri="{0D108BD9-81ED-4DB2-BD59-A6C34878D82A}">
                    <a16:rowId xmlns:a16="http://schemas.microsoft.com/office/drawing/2014/main" val="1907069197"/>
                  </a:ext>
                </a:extLst>
              </a:tr>
              <a:tr h="0">
                <a:tc>
                  <a:txBody>
                    <a:bodyPr/>
                    <a:lstStyle/>
                    <a:p>
                      <a:pPr algn="l"/>
                      <a:endParaRPr lang="de-DE"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endParaRPr lang="en-US" sz="4800" b="1" i="0" u="none" strike="noStrike" cap="none" spc="0" baseline="0" dirty="0">
                        <a:solidFill>
                          <a:schemeClr val="tx1"/>
                        </a:solidFill>
                        <a:effectLst/>
                        <a:uFillTx/>
                        <a:latin typeface="+mn-lt"/>
                        <a:ea typeface="+mn-ea"/>
                        <a:cs typeface="+mn-cs"/>
                        <a:sym typeface="Helvetica Neue Light"/>
                      </a:endParaRPr>
                    </a:p>
                  </a:txBody>
                  <a:tcPr marL="180000" marR="180000" marT="180000" marB="180000"/>
                </a:tc>
                <a:tc>
                  <a:txBody>
                    <a:bodyPr/>
                    <a:lstStyle/>
                    <a:p>
                      <a:pPr algn="l"/>
                      <a:endParaRPr lang="de-DE" dirty="0">
                        <a:solidFill>
                          <a:schemeClr val="tx1">
                            <a:lumMod val="50000"/>
                          </a:schemeClr>
                        </a:solidFill>
                      </a:endParaRPr>
                    </a:p>
                  </a:txBody>
                  <a:tcPr marL="180000" marR="180000" marT="180000" marB="180000"/>
                </a:tc>
                <a:extLst>
                  <a:ext uri="{0D108BD9-81ED-4DB2-BD59-A6C34878D82A}">
                    <a16:rowId xmlns:a16="http://schemas.microsoft.com/office/drawing/2014/main" val="3572203346"/>
                  </a:ext>
                </a:extLst>
              </a:tr>
            </a:tbl>
          </a:graphicData>
        </a:graphic>
      </p:graphicFrame>
      <p:sp>
        <p:nvSpPr>
          <p:cNvPr id="18" name="Foliennummernplatzhalter 6">
            <a:extLst>
              <a:ext uri="{FF2B5EF4-FFF2-40B4-BE49-F238E27FC236}">
                <a16:creationId xmlns:a16="http://schemas.microsoft.com/office/drawing/2014/main" id="{0A99119B-CF0F-B3E2-02AA-7F6A2333972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94</a:t>
            </a:fld>
            <a:endParaRPr lang="de-DE"/>
          </a:p>
        </p:txBody>
      </p:sp>
    </p:spTree>
    <p:extLst>
      <p:ext uri="{BB962C8B-B14F-4D97-AF65-F5344CB8AC3E}">
        <p14:creationId xmlns:p14="http://schemas.microsoft.com/office/powerpoint/2010/main" val="121911955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first slide">
            <a:extLst>
              <a:ext uri="{FF2B5EF4-FFF2-40B4-BE49-F238E27FC236}">
                <a16:creationId xmlns:a16="http://schemas.microsoft.com/office/drawing/2014/main" id="{32EDA457-E8E3-9C5D-D239-43B923F1945A}"/>
              </a:ext>
            </a:extLst>
          </p:cNvPr>
          <p:cNvSpPr txBox="1"/>
          <p:nvPr/>
        </p:nvSpPr>
        <p:spPr>
          <a:xfrm>
            <a:off x="3038836" y="2141359"/>
            <a:ext cx="5565626" cy="251350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sz="15000" dirty="0"/>
              <a:t>Links</a:t>
            </a:r>
          </a:p>
        </p:txBody>
      </p:sp>
      <p:sp>
        <p:nvSpPr>
          <p:cNvPr id="5" name="Shape">
            <a:extLst>
              <a:ext uri="{FF2B5EF4-FFF2-40B4-BE49-F238E27FC236}">
                <a16:creationId xmlns:a16="http://schemas.microsoft.com/office/drawing/2014/main" id="{5F1906DD-9C85-FF18-C720-1E55EAC6E6F0}"/>
              </a:ext>
            </a:extLst>
          </p:cNvPr>
          <p:cNvSpPr/>
          <p:nvPr/>
        </p:nvSpPr>
        <p:spPr>
          <a:xfrm>
            <a:off x="3038836" y="5205166"/>
            <a:ext cx="3627973"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lumMod val="50000"/>
            </a:schemeClr>
          </a:solidFill>
          <a:ln w="25400">
            <a:solidFill>
              <a:schemeClr val="accent1">
                <a:lumMod val="75000"/>
              </a:schemeClr>
            </a:solidFill>
            <a:miter lim="400000"/>
          </a:ln>
        </p:spPr>
        <p:txBody>
          <a:bodyPr lIns="101600" tIns="101600" rIns="101600" bIns="101600" anchor="ctr"/>
          <a:lstStyle/>
          <a:p>
            <a:endParaRPr sz="6400" b="0">
              <a:solidFill>
                <a:srgbClr val="FFFFFF"/>
              </a:solidFill>
              <a:latin typeface="+mn-lt"/>
              <a:ea typeface="+mn-ea"/>
              <a:cs typeface="+mn-cs"/>
            </a:endParaRPr>
          </a:p>
        </p:txBody>
      </p:sp>
      <p:sp>
        <p:nvSpPr>
          <p:cNvPr id="15" name="Textfeld 14">
            <a:extLst>
              <a:ext uri="{FF2B5EF4-FFF2-40B4-BE49-F238E27FC236}">
                <a16:creationId xmlns:a16="http://schemas.microsoft.com/office/drawing/2014/main" id="{E573CE05-0450-39BF-5B98-6304FE7E39CB}"/>
              </a:ext>
            </a:extLst>
          </p:cNvPr>
          <p:cNvSpPr txBox="1"/>
          <p:nvPr/>
        </p:nvSpPr>
        <p:spPr>
          <a:xfrm>
            <a:off x="7095034" y="4937247"/>
            <a:ext cx="37747142"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dirty="0">
                <a:solidFill>
                  <a:schemeClr val="accent1">
                    <a:lumMod val="50000"/>
                  </a:schemeClr>
                </a:solidFill>
                <a:latin typeface="Montserrat SemiBold"/>
                <a:sym typeface="Montserrat Regular"/>
              </a:rPr>
              <a:t> i.e. sources for self-learning</a:t>
            </a:r>
          </a:p>
        </p:txBody>
      </p:sp>
      <p:sp>
        <p:nvSpPr>
          <p:cNvPr id="18" name="Foliennummernplatzhalter 6">
            <a:extLst>
              <a:ext uri="{FF2B5EF4-FFF2-40B4-BE49-F238E27FC236}">
                <a16:creationId xmlns:a16="http://schemas.microsoft.com/office/drawing/2014/main" id="{0A99119B-CF0F-B3E2-02AA-7F6A2333972D}"/>
              </a:ext>
            </a:extLst>
          </p:cNvPr>
          <p:cNvSpPr txBox="1">
            <a:spLocks/>
          </p:cNvSpPr>
          <p:nvPr/>
        </p:nvSpPr>
        <p:spPr>
          <a:xfrm>
            <a:off x="47383656" y="26072658"/>
            <a:ext cx="893776" cy="909418"/>
          </a:xfrm>
          <a:prstGeom prst="rect">
            <a:avLst/>
          </a:prstGeom>
          <a:ln w="25400">
            <a:miter lim="400000"/>
          </a:ln>
        </p:spPr>
        <p:txBody>
          <a:bodyPr wrap="square" lIns="101600" tIns="101600" rIns="101600" bIns="1016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6510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alpha val="50000"/>
                  </a:srgbClr>
                </a:solidFill>
                <a:effectLst/>
                <a:uFillTx/>
                <a:latin typeface="Helvetica Neue Light"/>
                <a:ea typeface="Helvetica Neue Light"/>
                <a:cs typeface="Helvetica Neue Light"/>
                <a:sym typeface="Helvetica Neue Light"/>
              </a:defRPr>
            </a:lvl1pPr>
            <a:lvl2pPr marL="0" marR="0" indent="228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95</a:t>
            </a:fld>
            <a:endParaRPr lang="de-DE"/>
          </a:p>
        </p:txBody>
      </p:sp>
      <p:graphicFrame>
        <p:nvGraphicFramePr>
          <p:cNvPr id="2" name="Tabelle 13">
            <a:extLst>
              <a:ext uri="{FF2B5EF4-FFF2-40B4-BE49-F238E27FC236}">
                <a16:creationId xmlns:a16="http://schemas.microsoft.com/office/drawing/2014/main" id="{9E783B1F-220D-B8C2-DC57-D5FCB0FA80B8}"/>
              </a:ext>
            </a:extLst>
          </p:cNvPr>
          <p:cNvGraphicFramePr>
            <a:graphicFrameLocks noGrp="1"/>
          </p:cNvGraphicFramePr>
          <p:nvPr>
            <p:extLst>
              <p:ext uri="{D42A27DB-BD31-4B8C-83A1-F6EECF244321}">
                <p14:modId xmlns:p14="http://schemas.microsoft.com/office/powerpoint/2010/main" val="1845679162"/>
              </p:ext>
            </p:extLst>
          </p:nvPr>
        </p:nvGraphicFramePr>
        <p:xfrm>
          <a:off x="3038836" y="7178913"/>
          <a:ext cx="40895908" cy="17622720"/>
        </p:xfrm>
        <a:graphic>
          <a:graphicData uri="http://schemas.openxmlformats.org/drawingml/2006/table">
            <a:tbl>
              <a:tblPr firstRow="1" bandRow="1">
                <a:tableStyleId>{5940675A-B579-460E-94D1-54222C63F5DA}</a:tableStyleId>
              </a:tblPr>
              <a:tblGrid>
                <a:gridCol w="5582651">
                  <a:extLst>
                    <a:ext uri="{9D8B030D-6E8A-4147-A177-3AD203B41FA5}">
                      <a16:colId xmlns:a16="http://schemas.microsoft.com/office/drawing/2014/main" val="1168484361"/>
                    </a:ext>
                  </a:extLst>
                </a:gridCol>
                <a:gridCol w="11841358">
                  <a:extLst>
                    <a:ext uri="{9D8B030D-6E8A-4147-A177-3AD203B41FA5}">
                      <a16:colId xmlns:a16="http://schemas.microsoft.com/office/drawing/2014/main" val="2018360000"/>
                    </a:ext>
                  </a:extLst>
                </a:gridCol>
                <a:gridCol w="23471899">
                  <a:extLst>
                    <a:ext uri="{9D8B030D-6E8A-4147-A177-3AD203B41FA5}">
                      <a16:colId xmlns:a16="http://schemas.microsoft.com/office/drawing/2014/main" val="1106885432"/>
                    </a:ext>
                  </a:extLst>
                </a:gridCol>
              </a:tblGrid>
              <a:tr h="0">
                <a:tc>
                  <a:txBody>
                    <a:bodyPr/>
                    <a:lstStyle/>
                    <a:p>
                      <a:pPr algn="l"/>
                      <a:r>
                        <a:rPr lang="de-DE" b="1" dirty="0"/>
                        <a:t>Model </a:t>
                      </a:r>
                      <a:r>
                        <a:rPr lang="de-DE" b="1" dirty="0" err="1"/>
                        <a:t>estimation</a:t>
                      </a:r>
                      <a:endParaRPr lang="de-DE" b="1" dirty="0"/>
                    </a:p>
                  </a:txBody>
                  <a:tcPr marL="180000" marR="180000" marT="180000" marB="180000">
                    <a:solidFill>
                      <a:schemeClr val="bg1">
                        <a:lumMod val="85000"/>
                      </a:schemeClr>
                    </a:solidFill>
                  </a:tcPr>
                </a:tc>
                <a:tc>
                  <a:txBody>
                    <a:bodyPr/>
                    <a:lstStyle/>
                    <a:p>
                      <a:pPr algn="l"/>
                      <a:endParaRPr lang="de-DE" b="1" dirty="0"/>
                    </a:p>
                  </a:txBody>
                  <a:tcPr marL="180000" marR="180000" marT="180000" marB="180000">
                    <a:solidFill>
                      <a:schemeClr val="bg1">
                        <a:lumMod val="85000"/>
                      </a:schemeClr>
                    </a:solidFill>
                  </a:tcPr>
                </a:tc>
                <a:tc>
                  <a:txBody>
                    <a:bodyPr/>
                    <a:lstStyle/>
                    <a:p>
                      <a:pPr algn="l"/>
                      <a:endParaRPr lang="de-DE" b="0" dirty="0">
                        <a:solidFill>
                          <a:schemeClr val="tx1">
                            <a:lumMod val="50000"/>
                          </a:schemeClr>
                        </a:solidFill>
                      </a:endParaRPr>
                    </a:p>
                  </a:txBody>
                  <a:tcPr marL="180000" marR="180000" marT="180000" marB="180000">
                    <a:solidFill>
                      <a:schemeClr val="bg1">
                        <a:lumMod val="85000"/>
                      </a:schemeClr>
                    </a:solidFill>
                  </a:tcPr>
                </a:tc>
                <a:extLst>
                  <a:ext uri="{0D108BD9-81ED-4DB2-BD59-A6C34878D82A}">
                    <a16:rowId xmlns:a16="http://schemas.microsoft.com/office/drawing/2014/main" val="926222736"/>
                  </a:ext>
                </a:extLst>
              </a:tr>
              <a:tr h="0">
                <a:tc>
                  <a:txBody>
                    <a:bodyPr/>
                    <a:lstStyle/>
                    <a:p>
                      <a:pPr algn="l"/>
                      <a:endParaRPr lang="de-DE"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4800" b="1" i="0" u="none" strike="noStrike" cap="none" spc="0" baseline="0" dirty="0">
                          <a:solidFill>
                            <a:schemeClr val="tx1"/>
                          </a:solidFill>
                          <a:uFillTx/>
                          <a:latin typeface="+mn-lt"/>
                          <a:ea typeface="+mn-ea"/>
                          <a:cs typeface="+mn-cs"/>
                          <a:sym typeface="Helvetica Neue Light"/>
                        </a:rPr>
                        <a:t>Scatter matrix , Covariance and Correlation Explained</a:t>
                      </a: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b="0" dirty="0">
                          <a:solidFill>
                            <a:schemeClr val="tx1">
                              <a:lumMod val="50000"/>
                            </a:schemeClr>
                          </a:solidFill>
                          <a:hlinkClick r:id="rId2">
                            <a:extLst>
                              <a:ext uri="{A12FA001-AC4F-418D-AE19-62706E023703}">
                                <ahyp:hlinkClr xmlns:ahyp="http://schemas.microsoft.com/office/drawing/2018/hyperlinkcolor" val="tx"/>
                              </a:ext>
                            </a:extLst>
                          </a:hlinkClick>
                        </a:rPr>
                        <a:t>https://medium.com/@raghavan99o/scatter-matrix-covariance-and-correlation-explained-14921741ca56</a:t>
                      </a:r>
                      <a:r>
                        <a:rPr lang="de-DE" b="0" dirty="0">
                          <a:solidFill>
                            <a:schemeClr val="tx1">
                              <a:lumMod val="50000"/>
                            </a:schemeClr>
                          </a:solidFill>
                        </a:rPr>
                        <a:t> </a:t>
                      </a:r>
                    </a:p>
                  </a:txBody>
                  <a:tcPr marL="180000" marR="180000" marT="180000" marB="180000"/>
                </a:tc>
                <a:extLst>
                  <a:ext uri="{0D108BD9-81ED-4DB2-BD59-A6C34878D82A}">
                    <a16:rowId xmlns:a16="http://schemas.microsoft.com/office/drawing/2014/main" val="3336178225"/>
                  </a:ext>
                </a:extLst>
              </a:tr>
              <a:tr h="0">
                <a:tc>
                  <a:txBody>
                    <a:bodyPr/>
                    <a:lstStyle/>
                    <a:p>
                      <a:pPr algn="l"/>
                      <a:endParaRPr lang="de-DE"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sz="4800" b="1" i="0" u="none" strike="noStrike" cap="none" spc="0" baseline="0" dirty="0" err="1">
                          <a:solidFill>
                            <a:schemeClr val="tx1"/>
                          </a:solidFill>
                          <a:uFillTx/>
                          <a:latin typeface="+mn-lt"/>
                          <a:ea typeface="+mn-ea"/>
                          <a:cs typeface="+mn-cs"/>
                          <a:sym typeface="Helvetica Neue Light"/>
                        </a:rPr>
                        <a:t>Logistic</a:t>
                      </a:r>
                      <a:r>
                        <a:rPr lang="de-DE" sz="4800" b="1" i="0" u="none" strike="noStrike" cap="none" spc="0" baseline="0" dirty="0">
                          <a:solidFill>
                            <a:schemeClr val="tx1"/>
                          </a:solidFill>
                          <a:uFillTx/>
                          <a:latin typeface="+mn-lt"/>
                          <a:ea typeface="+mn-ea"/>
                          <a:cs typeface="+mn-cs"/>
                          <a:sym typeface="Helvetica Neue Light"/>
                        </a:rPr>
                        <a:t> </a:t>
                      </a:r>
                      <a:r>
                        <a:rPr lang="de-DE" sz="4800" b="1" i="0" u="none" strike="noStrike" cap="none" spc="0" baseline="0" dirty="0" err="1">
                          <a:solidFill>
                            <a:schemeClr val="tx1"/>
                          </a:solidFill>
                          <a:uFillTx/>
                          <a:latin typeface="+mn-lt"/>
                          <a:ea typeface="+mn-ea"/>
                          <a:cs typeface="+mn-cs"/>
                          <a:sym typeface="Helvetica Neue Light"/>
                        </a:rPr>
                        <a:t>regression</a:t>
                      </a:r>
                      <a:r>
                        <a:rPr lang="de-DE" sz="4800" b="1" i="0" u="none" strike="noStrike" cap="none" spc="0" baseline="0" dirty="0">
                          <a:solidFill>
                            <a:schemeClr val="tx1"/>
                          </a:solidFill>
                          <a:uFillTx/>
                          <a:latin typeface="+mn-lt"/>
                          <a:ea typeface="+mn-ea"/>
                          <a:cs typeface="+mn-cs"/>
                          <a:sym typeface="Helvetica Neue Light"/>
                        </a:rPr>
                        <a:t> </a:t>
                      </a:r>
                      <a:r>
                        <a:rPr lang="de-DE" sz="4800" b="1" i="0" u="none" strike="noStrike" cap="none" spc="0" baseline="0" dirty="0" err="1">
                          <a:solidFill>
                            <a:schemeClr val="tx1"/>
                          </a:solidFill>
                          <a:uFillTx/>
                          <a:latin typeface="+mn-lt"/>
                          <a:ea typeface="+mn-ea"/>
                          <a:cs typeface="+mn-cs"/>
                          <a:sym typeface="Helvetica Neue Light"/>
                        </a:rPr>
                        <a:t>sigmoid</a:t>
                      </a:r>
                      <a:r>
                        <a:rPr lang="de-DE" sz="4800" b="1" i="0" u="none" strike="noStrike" cap="none" spc="0" baseline="0" dirty="0">
                          <a:solidFill>
                            <a:schemeClr val="tx1"/>
                          </a:solidFill>
                          <a:uFillTx/>
                          <a:latin typeface="+mn-lt"/>
                          <a:ea typeface="+mn-ea"/>
                          <a:cs typeface="+mn-cs"/>
                          <a:sym typeface="Helvetica Neue Light"/>
                        </a:rPr>
                        <a:t> </a:t>
                      </a:r>
                      <a:r>
                        <a:rPr lang="de-DE" sz="4800" b="1" i="0" u="none" strike="noStrike" cap="none" spc="0" baseline="0" dirty="0" err="1">
                          <a:solidFill>
                            <a:schemeClr val="tx1"/>
                          </a:solidFill>
                          <a:uFillTx/>
                          <a:latin typeface="+mn-lt"/>
                          <a:ea typeface="+mn-ea"/>
                          <a:cs typeface="+mn-cs"/>
                          <a:sym typeface="Helvetica Neue Light"/>
                        </a:rPr>
                        <a:t>function</a:t>
                      </a:r>
                      <a:r>
                        <a:rPr lang="de-DE" sz="4800" b="1" i="0" u="none" strike="noStrike" cap="none" spc="0" baseline="0" dirty="0">
                          <a:solidFill>
                            <a:schemeClr val="tx1"/>
                          </a:solidFill>
                          <a:uFillTx/>
                          <a:latin typeface="+mn-lt"/>
                          <a:ea typeface="+mn-ea"/>
                          <a:cs typeface="+mn-cs"/>
                          <a:sym typeface="Helvetica Neue Light"/>
                        </a:rPr>
                        <a:t> and </a:t>
                      </a:r>
                      <a:r>
                        <a:rPr lang="de-DE" sz="4800" b="1" i="0" u="none" strike="noStrike" cap="none" spc="0" baseline="0" dirty="0" err="1">
                          <a:solidFill>
                            <a:schemeClr val="tx1"/>
                          </a:solidFill>
                          <a:uFillTx/>
                          <a:latin typeface="+mn-lt"/>
                          <a:ea typeface="+mn-ea"/>
                          <a:cs typeface="+mn-cs"/>
                          <a:sym typeface="Helvetica Neue Light"/>
                        </a:rPr>
                        <a:t>threshold</a:t>
                      </a:r>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dirty="0">
                          <a:hlinkClick r:id="rId3"/>
                        </a:rPr>
                        <a:t>https://medium.com/@cmukesh8688/logistic-regression-sigmoid-function-and-threshold-b37b82a4cd79</a:t>
                      </a:r>
                      <a:r>
                        <a:rPr lang="de-DE" dirty="0"/>
                        <a:t> </a:t>
                      </a:r>
                    </a:p>
                  </a:txBody>
                  <a:tcPr marL="180000" marR="180000" marT="180000" marB="180000"/>
                </a:tc>
                <a:extLst>
                  <a:ext uri="{0D108BD9-81ED-4DB2-BD59-A6C34878D82A}">
                    <a16:rowId xmlns:a16="http://schemas.microsoft.com/office/drawing/2014/main" val="872084031"/>
                  </a:ext>
                </a:extLst>
              </a:tr>
              <a:tr h="0">
                <a:tc>
                  <a:txBody>
                    <a:bodyPr/>
                    <a:lstStyle/>
                    <a:p>
                      <a:pPr algn="l"/>
                      <a:endParaRPr lang="de-DE"/>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sz="4800" b="1" i="0" u="none" strike="noStrike" cap="none" spc="0" baseline="0" dirty="0" err="1">
                          <a:solidFill>
                            <a:schemeClr val="tx1"/>
                          </a:solidFill>
                          <a:uFillTx/>
                          <a:latin typeface="+mn-lt"/>
                          <a:ea typeface="+mn-ea"/>
                          <a:cs typeface="+mn-cs"/>
                          <a:sym typeface="Helvetica Neue Light"/>
                        </a:rPr>
                        <a:t>Introduction</a:t>
                      </a:r>
                      <a:r>
                        <a:rPr lang="de-DE" sz="4800" b="1" i="0" u="none" strike="noStrike" cap="none" spc="0" baseline="0" dirty="0">
                          <a:solidFill>
                            <a:schemeClr val="tx1"/>
                          </a:solidFill>
                          <a:uFillTx/>
                          <a:latin typeface="+mn-lt"/>
                          <a:ea typeface="+mn-ea"/>
                          <a:cs typeface="+mn-cs"/>
                          <a:sym typeface="Helvetica Neue Light"/>
                        </a:rPr>
                        <a:t> </a:t>
                      </a:r>
                      <a:r>
                        <a:rPr lang="de-DE" sz="4800" b="1" i="0" u="none" strike="noStrike" cap="none" spc="0" baseline="0" dirty="0" err="1">
                          <a:solidFill>
                            <a:schemeClr val="tx1"/>
                          </a:solidFill>
                          <a:uFillTx/>
                          <a:latin typeface="+mn-lt"/>
                          <a:ea typeface="+mn-ea"/>
                          <a:cs typeface="+mn-cs"/>
                          <a:sym typeface="Helvetica Neue Light"/>
                        </a:rPr>
                        <a:t>to</a:t>
                      </a:r>
                      <a:r>
                        <a:rPr lang="de-DE" sz="4800" b="1" i="0" u="none" strike="noStrike" cap="none" spc="0" baseline="0" dirty="0">
                          <a:solidFill>
                            <a:schemeClr val="tx1"/>
                          </a:solidFill>
                          <a:uFillTx/>
                          <a:latin typeface="+mn-lt"/>
                          <a:ea typeface="+mn-ea"/>
                          <a:cs typeface="+mn-cs"/>
                          <a:sym typeface="Helvetica Neue Light"/>
                        </a:rPr>
                        <a:t> </a:t>
                      </a:r>
                      <a:r>
                        <a:rPr lang="de-DE" sz="4800" b="1" i="0" u="none" strike="noStrike" cap="none" spc="0" baseline="0" dirty="0" err="1">
                          <a:solidFill>
                            <a:schemeClr val="tx1"/>
                          </a:solidFill>
                          <a:uFillTx/>
                          <a:latin typeface="+mn-lt"/>
                          <a:ea typeface="+mn-ea"/>
                          <a:cs typeface="+mn-cs"/>
                          <a:sym typeface="Helvetica Neue Light"/>
                        </a:rPr>
                        <a:t>logistic</a:t>
                      </a:r>
                      <a:r>
                        <a:rPr lang="de-DE" sz="4800" b="1" i="0" u="none" strike="noStrike" cap="none" spc="0" baseline="0" dirty="0">
                          <a:solidFill>
                            <a:schemeClr val="tx1"/>
                          </a:solidFill>
                          <a:uFillTx/>
                          <a:latin typeface="+mn-lt"/>
                          <a:ea typeface="+mn-ea"/>
                          <a:cs typeface="+mn-cs"/>
                          <a:sym typeface="Helvetica Neue Light"/>
                        </a:rPr>
                        <a:t> </a:t>
                      </a:r>
                      <a:r>
                        <a:rPr lang="de-DE" sz="4800" b="1" i="0" u="none" strike="noStrike" cap="none" spc="0" baseline="0" dirty="0" err="1">
                          <a:solidFill>
                            <a:schemeClr val="tx1"/>
                          </a:solidFill>
                          <a:uFillTx/>
                          <a:latin typeface="+mn-lt"/>
                          <a:ea typeface="+mn-ea"/>
                          <a:cs typeface="+mn-cs"/>
                          <a:sym typeface="Helvetica Neue Light"/>
                        </a:rPr>
                        <a:t>regression</a:t>
                      </a:r>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solidFill>
                          <a:uFillTx/>
                          <a:latin typeface="+mn-lt"/>
                          <a:ea typeface="+mn-ea"/>
                          <a:cs typeface="+mn-cs"/>
                          <a:sym typeface="Helvetica Neue Light"/>
                          <a:hlinkClick r:id="rId4">
                            <a:extLst>
                              <a:ext uri="{A12FA001-AC4F-418D-AE19-62706E023703}">
                                <ahyp:hlinkClr xmlns:ahyp="http://schemas.microsoft.com/office/drawing/2018/hyperlinkcolor" val="tx"/>
                              </a:ext>
                            </a:extLst>
                          </a:hlinkClick>
                        </a:rPr>
                        <a:t>https://towardsdatascience.com/introduction-to-logistic-regression-66248243c148#:~:text=Logistic%20regression%20transforms%20its%20output,to%20return%20a%20probability%20value</a:t>
                      </a:r>
                      <a:r>
                        <a:rPr lang="de-DE" sz="4800" b="0" i="0" u="none" strike="noStrike" cap="none" spc="0" baseline="0" dirty="0">
                          <a:solidFill>
                            <a:schemeClr val="tx1"/>
                          </a:solidFill>
                          <a:uFillTx/>
                          <a:latin typeface="+mn-lt"/>
                          <a:ea typeface="+mn-ea"/>
                          <a:cs typeface="+mn-cs"/>
                          <a:sym typeface="Helvetica Neue Light"/>
                        </a:rPr>
                        <a:t>. </a:t>
                      </a:r>
                    </a:p>
                  </a:txBody>
                  <a:tcPr marL="180000" marR="180000" marT="180000" marB="180000"/>
                </a:tc>
                <a:extLst>
                  <a:ext uri="{0D108BD9-81ED-4DB2-BD59-A6C34878D82A}">
                    <a16:rowId xmlns:a16="http://schemas.microsoft.com/office/drawing/2014/main" val="1198473900"/>
                  </a:ext>
                </a:extLst>
              </a:tr>
              <a:tr h="455760">
                <a:tc>
                  <a:txBody>
                    <a:bodyPr/>
                    <a:lstStyle/>
                    <a:p>
                      <a:pPr algn="l"/>
                      <a:endParaRPr lang="de-DE"/>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sz="4800" b="1" i="0" u="none" strike="noStrike" cap="none" spc="0" baseline="0" dirty="0">
                          <a:solidFill>
                            <a:schemeClr val="tx1"/>
                          </a:solidFill>
                          <a:uFillTx/>
                          <a:latin typeface="+mn-lt"/>
                          <a:ea typeface="+mn-ea"/>
                          <a:cs typeface="+mn-cs"/>
                          <a:sym typeface="Helvetica Neue Light"/>
                        </a:rPr>
                        <a:t>Linear Regression </a:t>
                      </a:r>
                      <a:r>
                        <a:rPr lang="de-DE" sz="4800" b="1" i="0" u="none" strike="noStrike" cap="none" spc="0" baseline="0" dirty="0" err="1">
                          <a:solidFill>
                            <a:schemeClr val="tx1"/>
                          </a:solidFill>
                          <a:uFillTx/>
                          <a:latin typeface="+mn-lt"/>
                          <a:ea typeface="+mn-ea"/>
                          <a:cs typeface="+mn-cs"/>
                          <a:sym typeface="Helvetica Neue Light"/>
                        </a:rPr>
                        <a:t>Diagnostics</a:t>
                      </a:r>
                      <a:endParaRPr lang="de-DE" sz="4800" b="1" i="0" u="none" strike="noStrike" cap="none" spc="0" baseline="0" dirty="0">
                        <a:solidFill>
                          <a:schemeClr val="tx1"/>
                        </a:solidFill>
                        <a:uFillTx/>
                        <a:latin typeface="+mn-lt"/>
                        <a:ea typeface="+mn-ea"/>
                        <a:cs typeface="+mn-cs"/>
                        <a:sym typeface="Helvetica Neue Light"/>
                      </a:endParaRP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solidFill>
                          <a:uFillTx/>
                          <a:latin typeface="+mn-lt"/>
                          <a:ea typeface="+mn-ea"/>
                          <a:cs typeface="+mn-cs"/>
                          <a:sym typeface="Helvetica Neue Light"/>
                          <a:hlinkClick r:id="rId5">
                            <a:extLst>
                              <a:ext uri="{A12FA001-AC4F-418D-AE19-62706E023703}">
                                <ahyp:hlinkClr xmlns:ahyp="http://schemas.microsoft.com/office/drawing/2018/hyperlinkcolor" val="tx"/>
                              </a:ext>
                            </a:extLst>
                          </a:hlinkClick>
                        </a:rPr>
                        <a:t>https://www.youtube.com/watch?v=HLAg1yBfNk8&amp;list=PLlbbWgBRF8EePgK40-i7aGU2_ky1yujgL&amp;index=11</a:t>
                      </a:r>
                      <a:r>
                        <a:rPr lang="de-DE" sz="4800" b="0" i="0" u="none" strike="noStrike" cap="none" spc="0" baseline="0" dirty="0">
                          <a:solidFill>
                            <a:schemeClr val="tx1"/>
                          </a:solidFill>
                          <a:uFillTx/>
                          <a:latin typeface="+mn-lt"/>
                          <a:ea typeface="+mn-ea"/>
                          <a:cs typeface="+mn-cs"/>
                          <a:sym typeface="Helvetica Neue Light"/>
                        </a:rPr>
                        <a:t> </a:t>
                      </a:r>
                    </a:p>
                  </a:txBody>
                  <a:tcPr marL="180000" marR="180000" marT="180000" marB="180000"/>
                </a:tc>
                <a:extLst>
                  <a:ext uri="{0D108BD9-81ED-4DB2-BD59-A6C34878D82A}">
                    <a16:rowId xmlns:a16="http://schemas.microsoft.com/office/drawing/2014/main" val="2085162687"/>
                  </a:ext>
                </a:extLst>
              </a:tr>
              <a:tr h="1367280">
                <a:tc>
                  <a:txBody>
                    <a:bodyPr/>
                    <a:lstStyle/>
                    <a:p>
                      <a:pPr algn="l"/>
                      <a:endParaRPr lang="de-DE"/>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4800" b="1" i="0" u="none" strike="noStrike" cap="none" spc="0" baseline="0" dirty="0">
                          <a:solidFill>
                            <a:schemeClr val="tx1"/>
                          </a:solidFill>
                          <a:uFillTx/>
                          <a:latin typeface="+mn-lt"/>
                          <a:ea typeface="+mn-ea"/>
                          <a:cs typeface="+mn-cs"/>
                          <a:sym typeface="Helvetica Neue Light"/>
                        </a:rPr>
                        <a:t>Machine Learning Classifier evaluation using ROC and CAP Curves</a:t>
                      </a: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solidFill>
                          <a:uFillTx/>
                          <a:latin typeface="+mn-lt"/>
                          <a:ea typeface="+mn-ea"/>
                          <a:cs typeface="+mn-cs"/>
                          <a:sym typeface="Helvetica Neue Light"/>
                        </a:rPr>
                        <a:t>https://towardsdatascience.com/machine-learning-classifier-evaluation-using-roc-and-cap-curves-7db60fe6b716</a:t>
                      </a:r>
                    </a:p>
                  </a:txBody>
                  <a:tcPr marL="180000" marR="180000" marT="180000" marB="180000"/>
                </a:tc>
                <a:extLst>
                  <a:ext uri="{0D108BD9-81ED-4DB2-BD59-A6C34878D82A}">
                    <a16:rowId xmlns:a16="http://schemas.microsoft.com/office/drawing/2014/main" val="3445390454"/>
                  </a:ext>
                </a:extLst>
              </a:tr>
              <a:tr h="911520">
                <a:tc>
                  <a:txBody>
                    <a:bodyPr/>
                    <a:lstStyle/>
                    <a:p>
                      <a:pPr algn="l"/>
                      <a:endParaRPr lang="de-DE"/>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4800" b="1" i="0" u="none" strike="noStrike" cap="none" spc="0" baseline="0" dirty="0">
                          <a:solidFill>
                            <a:schemeClr val="tx1"/>
                          </a:solidFill>
                          <a:uFillTx/>
                          <a:latin typeface="+mn-lt"/>
                          <a:ea typeface="+mn-ea"/>
                          <a:cs typeface="+mn-cs"/>
                          <a:sym typeface="Helvetica Neue Light"/>
                        </a:rPr>
                        <a:t>Classification Model Performance Evaluation using AUC-ROC and CAP Curves</a:t>
                      </a: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solidFill>
                          <a:uFillTx/>
                          <a:latin typeface="+mn-lt"/>
                          <a:ea typeface="+mn-ea"/>
                          <a:cs typeface="+mn-cs"/>
                          <a:sym typeface="Helvetica Neue Light"/>
                          <a:hlinkClick r:id="rId6"/>
                        </a:rPr>
                        <a:t>https://medium.com/geekculture/classification-model-performance-evaluation-using-auc-roc-and-cap-curves-66a1b3fc0480</a:t>
                      </a:r>
                      <a:r>
                        <a:rPr lang="de-DE" sz="4800" b="0" i="0" u="none" strike="noStrike" cap="none" spc="0" baseline="0" dirty="0">
                          <a:solidFill>
                            <a:schemeClr val="tx1"/>
                          </a:solidFill>
                          <a:uFillTx/>
                          <a:latin typeface="+mn-lt"/>
                          <a:ea typeface="+mn-ea"/>
                          <a:cs typeface="+mn-cs"/>
                          <a:sym typeface="Helvetica Neue Light"/>
                        </a:rPr>
                        <a:t> </a:t>
                      </a:r>
                    </a:p>
                  </a:txBody>
                  <a:tcPr marL="180000" marR="180000" marT="180000" marB="180000"/>
                </a:tc>
                <a:extLst>
                  <a:ext uri="{0D108BD9-81ED-4DB2-BD59-A6C34878D82A}">
                    <a16:rowId xmlns:a16="http://schemas.microsoft.com/office/drawing/2014/main" val="673174968"/>
                  </a:ext>
                </a:extLst>
              </a:tr>
              <a:tr h="607680">
                <a:tc>
                  <a:txBody>
                    <a:bodyPr/>
                    <a:lstStyle/>
                    <a:p>
                      <a:pPr algn="l"/>
                      <a:endParaRPr lang="de-DE"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en-US" sz="4800" b="1" i="0" u="none" strike="noStrike" cap="none" spc="0" baseline="0" dirty="0">
                          <a:solidFill>
                            <a:schemeClr val="tx1"/>
                          </a:solidFill>
                          <a:uFillTx/>
                          <a:latin typeface="+mn-lt"/>
                          <a:ea typeface="+mn-ea"/>
                          <a:cs typeface="+mn-cs"/>
                          <a:sym typeface="Helvetica Neue Light"/>
                        </a:rPr>
                        <a:t>Deep Learning Prerequisites: Logistic Regression in Python</a:t>
                      </a: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sz="4800" b="0" i="0" u="none" strike="noStrike" cap="none" spc="0" baseline="0" dirty="0">
                          <a:solidFill>
                            <a:schemeClr val="tx1"/>
                          </a:solidFill>
                          <a:uFillTx/>
                          <a:latin typeface="+mn-lt"/>
                          <a:ea typeface="+mn-ea"/>
                          <a:cs typeface="+mn-cs"/>
                          <a:sym typeface="Helvetica Neue Light"/>
                          <a:hlinkClick r:id="rId7">
                            <a:extLst>
                              <a:ext uri="{A12FA001-AC4F-418D-AE19-62706E023703}">
                                <ahyp:hlinkClr xmlns:ahyp="http://schemas.microsoft.com/office/drawing/2018/hyperlinkcolor" val="tx"/>
                              </a:ext>
                            </a:extLst>
                          </a:hlinkClick>
                        </a:rPr>
                        <a:t>https://www.udemy.com/course/data-science-logistic-regression-in-python/</a:t>
                      </a:r>
                      <a:r>
                        <a:rPr lang="de-DE" sz="4800" b="0" i="0" u="none" strike="noStrike" cap="none" spc="0" baseline="0" dirty="0">
                          <a:solidFill>
                            <a:schemeClr val="tx1"/>
                          </a:solidFill>
                          <a:uFillTx/>
                          <a:latin typeface="+mn-lt"/>
                          <a:ea typeface="+mn-ea"/>
                          <a:cs typeface="+mn-cs"/>
                          <a:sym typeface="Helvetica Neue Light"/>
                        </a:rPr>
                        <a:t> </a:t>
                      </a:r>
                    </a:p>
                  </a:txBody>
                  <a:tcPr marL="180000" marR="180000" marT="180000" marB="180000"/>
                </a:tc>
                <a:extLst>
                  <a:ext uri="{0D108BD9-81ED-4DB2-BD59-A6C34878D82A}">
                    <a16:rowId xmlns:a16="http://schemas.microsoft.com/office/drawing/2014/main" val="1570961451"/>
                  </a:ext>
                </a:extLst>
              </a:tr>
              <a:tr h="1215360">
                <a:tc>
                  <a:txBody>
                    <a:bodyPr/>
                    <a:lstStyle/>
                    <a:p>
                      <a:pPr algn="l"/>
                      <a:endParaRPr lang="de-DE" dirty="0"/>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endParaRPr lang="en-US" sz="4800" b="1" i="0" u="none" strike="noStrike" cap="none" spc="0" baseline="0" dirty="0">
                        <a:solidFill>
                          <a:schemeClr val="tx1"/>
                        </a:solidFill>
                        <a:uFillTx/>
                        <a:latin typeface="+mn-lt"/>
                        <a:ea typeface="+mn-ea"/>
                        <a:cs typeface="+mn-cs"/>
                        <a:sym typeface="Helvetica Neue Light"/>
                      </a:endParaRP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sz="4800" b="0" dirty="0"/>
                        <a:t>https://en.wikipedia.org/wiki/Correlation</a:t>
                      </a:r>
                    </a:p>
                  </a:txBody>
                  <a:tcPr marL="180000" marR="180000" marT="180000" marB="180000"/>
                </a:tc>
                <a:extLst>
                  <a:ext uri="{0D108BD9-81ED-4DB2-BD59-A6C34878D82A}">
                    <a16:rowId xmlns:a16="http://schemas.microsoft.com/office/drawing/2014/main" val="4291336253"/>
                  </a:ext>
                </a:extLst>
              </a:tr>
              <a:tr h="607680">
                <a:tc>
                  <a:txBody>
                    <a:bodyPr/>
                    <a:lstStyle/>
                    <a:p>
                      <a:pPr algn="l"/>
                      <a:endParaRPr lang="de-DE" dirty="0"/>
                    </a:p>
                  </a:txBody>
                  <a:tcPr marL="180000" marR="180000" marT="180000" marB="180000"/>
                </a:tc>
                <a:tc>
                  <a:txBody>
                    <a:bodyPr/>
                    <a:lstStyle/>
                    <a:p>
                      <a:pPr algn="l"/>
                      <a:r>
                        <a:rPr lang="de-DE" sz="4800" b="1" i="0" u="none" strike="noStrike" cap="none" spc="0" baseline="0" dirty="0" err="1">
                          <a:solidFill>
                            <a:schemeClr val="tx1"/>
                          </a:solidFill>
                          <a:effectLst/>
                          <a:uFillTx/>
                          <a:latin typeface="+mn-lt"/>
                          <a:ea typeface="+mn-ea"/>
                          <a:cs typeface="+mn-cs"/>
                          <a:sym typeface="Helvetica Neue Light"/>
                        </a:rPr>
                        <a:t>Ordinary</a:t>
                      </a:r>
                      <a:r>
                        <a:rPr lang="de-DE" sz="4800" b="1" i="0" u="none" strike="noStrike" cap="none" spc="0" baseline="0" dirty="0">
                          <a:solidFill>
                            <a:schemeClr val="tx1"/>
                          </a:solidFill>
                          <a:effectLst/>
                          <a:uFillTx/>
                          <a:latin typeface="+mn-lt"/>
                          <a:ea typeface="+mn-ea"/>
                          <a:cs typeface="+mn-cs"/>
                          <a:sym typeface="Helvetica Neue Light"/>
                        </a:rPr>
                        <a:t> Least Squares</a:t>
                      </a:r>
                    </a:p>
                  </a:txBody>
                  <a:tcPr marL="180000" marR="180000" marT="180000" marB="180000"/>
                </a:tc>
                <a:tc>
                  <a:txBody>
                    <a:bodyPr/>
                    <a:lstStyle/>
                    <a:p>
                      <a:pPr marL="0" marR="0" lvl="0" indent="0" algn="l" defTabSz="1651000" eaLnBrk="1" fontAlgn="auto" latinLnBrk="0" hangingPunct="1">
                        <a:lnSpc>
                          <a:spcPct val="100000"/>
                        </a:lnSpc>
                        <a:spcBef>
                          <a:spcPts val="0"/>
                        </a:spcBef>
                        <a:spcAft>
                          <a:spcPts val="0"/>
                        </a:spcAft>
                        <a:buClrTx/>
                        <a:buSzTx/>
                        <a:buFontTx/>
                        <a:buNone/>
                        <a:tabLst/>
                        <a:defRPr/>
                      </a:pPr>
                      <a:r>
                        <a:rPr lang="de-DE" dirty="0"/>
                        <a:t>https://gregorygundersen.com/blog/2020/01/04/ols/</a:t>
                      </a:r>
                    </a:p>
                  </a:txBody>
                  <a:tcPr marL="180000" marR="180000" marT="180000" marB="180000"/>
                </a:tc>
                <a:extLst>
                  <a:ext uri="{0D108BD9-81ED-4DB2-BD59-A6C34878D82A}">
                    <a16:rowId xmlns:a16="http://schemas.microsoft.com/office/drawing/2014/main" val="1899715934"/>
                  </a:ext>
                </a:extLst>
              </a:tr>
            </a:tbl>
          </a:graphicData>
        </a:graphic>
      </p:graphicFrame>
    </p:spTree>
    <p:extLst>
      <p:ext uri="{BB962C8B-B14F-4D97-AF65-F5344CB8AC3E}">
        <p14:creationId xmlns:p14="http://schemas.microsoft.com/office/powerpoint/2010/main" val="26054436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ectangle"/>
          <p:cNvSpPr/>
          <p:nvPr/>
        </p:nvSpPr>
        <p:spPr>
          <a:xfrm>
            <a:off x="0" y="0"/>
            <a:ext cx="48768000" cy="27432000"/>
          </a:xfrm>
          <a:prstGeom prst="rect">
            <a:avLst/>
          </a:prstGeom>
          <a:gradFill flip="none" rotWithShape="1">
            <a:gsLst>
              <a:gs pos="0">
                <a:schemeClr val="accent2"/>
              </a:gs>
              <a:gs pos="100000">
                <a:srgbClr val="FFFFFF"/>
              </a:gs>
            </a:gsLst>
            <a:lin ang="2700000" scaled="1"/>
            <a:tileRect/>
          </a:gradFill>
          <a:ln w="25400">
            <a:miter lim="400000"/>
          </a:ln>
        </p:spPr>
        <p:txBody>
          <a:bodyPr lIns="0" tIns="0" rIns="0" bIns="0" anchor="ctr"/>
          <a:lstStyle/>
          <a:p>
            <a:pPr>
              <a:defRPr sz="6400" b="0">
                <a:solidFill>
                  <a:srgbClr val="FFFFFF"/>
                </a:solidFill>
                <a:latin typeface="+mn-lt"/>
                <a:ea typeface="+mn-ea"/>
                <a:cs typeface="+mn-cs"/>
                <a:sym typeface="Helvetica Neue Medium"/>
              </a:defRPr>
            </a:pPr>
            <a:endParaRPr/>
          </a:p>
        </p:txBody>
      </p:sp>
      <p:sp>
        <p:nvSpPr>
          <p:cNvPr id="12" name="Rechteck 11">
            <a:extLst>
              <a:ext uri="{FF2B5EF4-FFF2-40B4-BE49-F238E27FC236}">
                <a16:creationId xmlns:a16="http://schemas.microsoft.com/office/drawing/2014/main" id="{142F5C9E-A2C2-5B05-6DBA-D8F730E15561}"/>
              </a:ext>
            </a:extLst>
          </p:cNvPr>
          <p:cNvSpPr/>
          <p:nvPr/>
        </p:nvSpPr>
        <p:spPr>
          <a:xfrm>
            <a:off x="-1" y="-36692"/>
            <a:ext cx="48768001" cy="3793159"/>
          </a:xfrm>
          <a:prstGeom prst="rect">
            <a:avLst/>
          </a:prstGeom>
          <a:solidFill>
            <a:srgbClr val="2A3763"/>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651000" rtl="0" fontAlgn="auto" latinLnBrk="0" hangingPunct="0">
              <a:lnSpc>
                <a:spcPct val="100000"/>
              </a:lnSpc>
              <a:spcBef>
                <a:spcPts val="0"/>
              </a:spcBef>
              <a:spcAft>
                <a:spcPts val="0"/>
              </a:spcAft>
              <a:buClrTx/>
              <a:buSzTx/>
              <a:buFontTx/>
              <a:buNone/>
              <a:tabLst/>
            </a:pPr>
            <a:endParaRPr kumimoji="0" lang="de-DE" sz="64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Foliennummernplatzhalter 2">
            <a:extLst>
              <a:ext uri="{FF2B5EF4-FFF2-40B4-BE49-F238E27FC236}">
                <a16:creationId xmlns:a16="http://schemas.microsoft.com/office/drawing/2014/main" id="{B0E94627-09F5-3036-C11D-9DF855BF9A54}"/>
              </a:ext>
            </a:extLst>
          </p:cNvPr>
          <p:cNvSpPr>
            <a:spLocks noGrp="1"/>
          </p:cNvSpPr>
          <p:nvPr>
            <p:ph type="sldNum" sz="quarter" idx="4294967295"/>
          </p:nvPr>
        </p:nvSpPr>
        <p:spPr>
          <a:xfrm>
            <a:off x="47383656" y="26072658"/>
            <a:ext cx="893776" cy="909418"/>
          </a:xfrm>
        </p:spPr>
        <p:txBody>
          <a:bodyPr/>
          <a:lstStyle/>
          <a:p>
            <a:fld id="{86CB4B4D-7CA3-9044-876B-883B54F8677D}" type="slidenum">
              <a:rPr lang="de-DE" smtClean="0"/>
              <a:t>96</a:t>
            </a:fld>
            <a:endParaRPr lang="de-DE"/>
          </a:p>
        </p:txBody>
      </p:sp>
      <p:sp>
        <p:nvSpPr>
          <p:cNvPr id="2" name="About Us">
            <a:extLst>
              <a:ext uri="{FF2B5EF4-FFF2-40B4-BE49-F238E27FC236}">
                <a16:creationId xmlns:a16="http://schemas.microsoft.com/office/drawing/2014/main" id="{BE9E9517-A98E-B151-1ED8-17D39B1DCDCD}"/>
              </a:ext>
            </a:extLst>
          </p:cNvPr>
          <p:cNvSpPr txBox="1"/>
          <p:nvPr/>
        </p:nvSpPr>
        <p:spPr>
          <a:xfrm>
            <a:off x="21170900" y="6448673"/>
            <a:ext cx="9470541" cy="297517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sz="18000" b="0">
                <a:solidFill>
                  <a:srgbClr val="2B3763"/>
                </a:solidFill>
                <a:latin typeface="Montserrat Bold"/>
                <a:ea typeface="Montserrat Bold"/>
                <a:cs typeface="Montserrat Bold"/>
                <a:sym typeface="Montserrat Bold"/>
              </a:defRPr>
            </a:lvl1pPr>
          </a:lstStyle>
          <a:p>
            <a:r>
              <a:rPr lang="de-DE" dirty="0">
                <a:solidFill>
                  <a:schemeClr val="tx1"/>
                </a:solidFill>
              </a:rPr>
              <a:t>About </a:t>
            </a:r>
            <a:r>
              <a:rPr lang="de-DE" dirty="0" err="1">
                <a:solidFill>
                  <a:schemeClr val="tx1"/>
                </a:solidFill>
              </a:rPr>
              <a:t>me</a:t>
            </a:r>
            <a:endParaRPr dirty="0">
              <a:solidFill>
                <a:schemeClr val="tx1"/>
              </a:solidFill>
            </a:endParaRPr>
          </a:p>
        </p:txBody>
      </p:sp>
      <p:sp>
        <p:nvSpPr>
          <p:cNvPr id="4" name="Subtitle demo text">
            <a:extLst>
              <a:ext uri="{FF2B5EF4-FFF2-40B4-BE49-F238E27FC236}">
                <a16:creationId xmlns:a16="http://schemas.microsoft.com/office/drawing/2014/main" id="{FDBE1FF0-DAA1-4F6F-72C7-82267D78F935}"/>
              </a:ext>
            </a:extLst>
          </p:cNvPr>
          <p:cNvSpPr txBox="1"/>
          <p:nvPr/>
        </p:nvSpPr>
        <p:spPr>
          <a:xfrm>
            <a:off x="21170900" y="5103812"/>
            <a:ext cx="6447278" cy="112851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01600" tIns="101600" rIns="101600" bIns="101600" anchor="ctr">
            <a:spAutoFit/>
          </a:bodyPr>
          <a:lstStyle>
            <a:lvl1pPr algn="l">
              <a:defRPr b="0">
                <a:solidFill>
                  <a:srgbClr val="5FCF9C"/>
                </a:solidFill>
                <a:latin typeface="Montserrat SemiBold"/>
                <a:ea typeface="Montserrat SemiBold"/>
                <a:cs typeface="Montserrat SemiBold"/>
                <a:sym typeface="Montserrat SemiBold"/>
              </a:defRPr>
            </a:lvl1pPr>
          </a:lstStyle>
          <a:p>
            <a:r>
              <a:rPr lang="de-DE" dirty="0">
                <a:solidFill>
                  <a:schemeClr val="accent1"/>
                </a:solidFill>
              </a:rPr>
              <a:t>Dr. Harald Stein</a:t>
            </a:r>
            <a:endParaRPr dirty="0">
              <a:solidFill>
                <a:schemeClr val="accent1"/>
              </a:solidFill>
            </a:endParaRPr>
          </a:p>
        </p:txBody>
      </p:sp>
      <p:sp>
        <p:nvSpPr>
          <p:cNvPr id="5" name="Lorem Ipsum is simply dummy text has been of the printing and typesetting industry. Lorem Ipsum has been the industry's standard dummy text ever since the 1500s, when an unknown printer took a galley of type and scrambled it to make a type  Letraset shee">
            <a:extLst>
              <a:ext uri="{FF2B5EF4-FFF2-40B4-BE49-F238E27FC236}">
                <a16:creationId xmlns:a16="http://schemas.microsoft.com/office/drawing/2014/main" id="{B6D7E0D4-5FC9-C339-699C-10685E1A74B9}"/>
              </a:ext>
            </a:extLst>
          </p:cNvPr>
          <p:cNvSpPr txBox="1"/>
          <p:nvPr/>
        </p:nvSpPr>
        <p:spPr>
          <a:xfrm>
            <a:off x="21170900" y="10776004"/>
            <a:ext cx="22848838" cy="37630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1600" tIns="101600" rIns="101600" bIns="101600">
            <a:spAutoFit/>
          </a:bodyPr>
          <a:lstStyle>
            <a:lvl1pPr algn="l">
              <a:lnSpc>
                <a:spcPct val="120000"/>
              </a:lnSpc>
              <a:defRPr sz="5600" b="0">
                <a:solidFill>
                  <a:srgbClr val="5D6788"/>
                </a:solidFill>
                <a:latin typeface="Montserrat Regular"/>
                <a:ea typeface="Montserrat Regular"/>
                <a:cs typeface="Montserrat Regular"/>
                <a:sym typeface="Montserrat Regular"/>
              </a:defRPr>
            </a:lvl1pPr>
          </a:lstStyle>
          <a:p>
            <a:pPr marL="857250" indent="-857250">
              <a:spcAft>
                <a:spcPts val="1200"/>
              </a:spcAft>
              <a:buFont typeface="Arial" panose="020B0604020202020204" pitchFamily="34" charset="0"/>
              <a:buChar char="•"/>
            </a:pPr>
            <a:r>
              <a:rPr lang="de-DE" sz="6000" dirty="0">
                <a:solidFill>
                  <a:srgbClr val="374151"/>
                </a:solidFill>
                <a:latin typeface="Söhne"/>
                <a:sym typeface="Helvetica Neue"/>
              </a:rPr>
              <a:t>Data Scientist	~ 7 </a:t>
            </a:r>
            <a:r>
              <a:rPr lang="de-DE" sz="6000" dirty="0" err="1">
                <a:solidFill>
                  <a:srgbClr val="374151"/>
                </a:solidFill>
                <a:latin typeface="Söhne"/>
                <a:sym typeface="Helvetica Neue"/>
              </a:rPr>
              <a:t>years</a:t>
            </a:r>
            <a:r>
              <a:rPr lang="de-DE" sz="6000" dirty="0">
                <a:solidFill>
                  <a:srgbClr val="374151"/>
                </a:solidFill>
                <a:latin typeface="Söhne"/>
                <a:sym typeface="Helvetica Neue"/>
              </a:rPr>
              <a:t> </a:t>
            </a:r>
            <a:r>
              <a:rPr lang="de-DE" sz="6000" dirty="0" err="1">
                <a:solidFill>
                  <a:srgbClr val="374151"/>
                </a:solidFill>
                <a:latin typeface="Söhne"/>
                <a:sym typeface="Helvetica Neue"/>
              </a:rPr>
              <a:t>experience</a:t>
            </a:r>
            <a:endParaRPr lang="de-DE" sz="6000" dirty="0">
              <a:solidFill>
                <a:srgbClr val="374151"/>
              </a:solidFill>
              <a:latin typeface="Söhne"/>
              <a:sym typeface="Helvetica Neue"/>
            </a:endParaRPr>
          </a:p>
          <a:p>
            <a:pPr marL="857250" indent="-857250">
              <a:spcAft>
                <a:spcPts val="1200"/>
              </a:spcAft>
              <a:buFont typeface="Arial" panose="020B0604020202020204" pitchFamily="34" charset="0"/>
              <a:buChar char="•"/>
            </a:pPr>
            <a:r>
              <a:rPr lang="de-DE" sz="6000" dirty="0" err="1">
                <a:solidFill>
                  <a:srgbClr val="374151"/>
                </a:solidFill>
                <a:latin typeface="Söhne"/>
                <a:sym typeface="Helvetica Neue"/>
              </a:rPr>
              <a:t>Algotrader</a:t>
            </a:r>
            <a:r>
              <a:rPr lang="de-DE" sz="6000" dirty="0">
                <a:solidFill>
                  <a:srgbClr val="374151"/>
                </a:solidFill>
                <a:latin typeface="Söhne"/>
                <a:sym typeface="Helvetica Neue"/>
              </a:rPr>
              <a:t> 		~ 4 </a:t>
            </a:r>
            <a:r>
              <a:rPr lang="de-DE" sz="6000" dirty="0" err="1">
                <a:solidFill>
                  <a:srgbClr val="374151"/>
                </a:solidFill>
                <a:latin typeface="Söhne"/>
                <a:sym typeface="Helvetica Neue"/>
              </a:rPr>
              <a:t>years</a:t>
            </a:r>
            <a:r>
              <a:rPr lang="de-DE" sz="6000" dirty="0">
                <a:solidFill>
                  <a:srgbClr val="374151"/>
                </a:solidFill>
                <a:latin typeface="Söhne"/>
                <a:sym typeface="Helvetica Neue"/>
              </a:rPr>
              <a:t> </a:t>
            </a:r>
            <a:r>
              <a:rPr lang="de-DE" sz="6000" dirty="0" err="1">
                <a:solidFill>
                  <a:srgbClr val="374151"/>
                </a:solidFill>
                <a:latin typeface="Söhne"/>
                <a:sym typeface="Helvetica Neue"/>
              </a:rPr>
              <a:t>experience</a:t>
            </a:r>
            <a:endParaRPr lang="de-DE" sz="6000" dirty="0">
              <a:solidFill>
                <a:srgbClr val="374151"/>
              </a:solidFill>
              <a:latin typeface="Söhne"/>
              <a:sym typeface="Helvetica Neue"/>
            </a:endParaRPr>
          </a:p>
          <a:p>
            <a:pPr marL="857250" indent="-857250">
              <a:spcAft>
                <a:spcPts val="1200"/>
              </a:spcAft>
              <a:buFont typeface="Arial" panose="020B0604020202020204" pitchFamily="34" charset="0"/>
              <a:buChar char="•"/>
            </a:pPr>
            <a:r>
              <a:rPr lang="de-DE" sz="6000" dirty="0" err="1">
                <a:solidFill>
                  <a:srgbClr val="374151"/>
                </a:solidFill>
                <a:latin typeface="Söhne"/>
                <a:sym typeface="Helvetica Neue"/>
              </a:rPr>
              <a:t>Ph.D</a:t>
            </a:r>
            <a:r>
              <a:rPr lang="de-DE" sz="6000" dirty="0">
                <a:solidFill>
                  <a:srgbClr val="374151"/>
                </a:solidFill>
                <a:latin typeface="Söhne"/>
                <a:sym typeface="Helvetica Neue"/>
              </a:rPr>
              <a:t>. in Economics, Game Theory</a:t>
            </a:r>
          </a:p>
        </p:txBody>
      </p:sp>
      <p:sp>
        <p:nvSpPr>
          <p:cNvPr id="6" name="Shape">
            <a:extLst>
              <a:ext uri="{FF2B5EF4-FFF2-40B4-BE49-F238E27FC236}">
                <a16:creationId xmlns:a16="http://schemas.microsoft.com/office/drawing/2014/main" id="{DC454157-7EF5-7496-E69D-251B28AD1B0E}"/>
              </a:ext>
            </a:extLst>
          </p:cNvPr>
          <p:cNvSpPr/>
          <p:nvPr/>
        </p:nvSpPr>
        <p:spPr>
          <a:xfrm>
            <a:off x="28114054" y="5392538"/>
            <a:ext cx="3627972" cy="479826"/>
          </a:xfrm>
          <a:custGeom>
            <a:avLst/>
            <a:gdLst/>
            <a:ahLst/>
            <a:cxnLst>
              <a:cxn ang="0">
                <a:pos x="wd2" y="hd2"/>
              </a:cxn>
              <a:cxn ang="5400000">
                <a:pos x="wd2" y="hd2"/>
              </a:cxn>
              <a:cxn ang="10800000">
                <a:pos x="wd2" y="hd2"/>
              </a:cxn>
              <a:cxn ang="16200000">
                <a:pos x="wd2" y="hd2"/>
              </a:cxn>
            </a:cxnLst>
            <a:rect l="0" t="0" r="r" b="b"/>
            <a:pathLst>
              <a:path w="21600" h="21546" extrusionOk="0">
                <a:moveTo>
                  <a:pt x="7962" y="12"/>
                </a:moveTo>
                <a:cubicBezTo>
                  <a:pt x="7441" y="174"/>
                  <a:pt x="6968" y="2013"/>
                  <a:pt x="6581" y="4799"/>
                </a:cubicBezTo>
                <a:cubicBezTo>
                  <a:pt x="6240" y="7251"/>
                  <a:pt x="5954" y="10441"/>
                  <a:pt x="5483" y="10661"/>
                </a:cubicBezTo>
                <a:cubicBezTo>
                  <a:pt x="4943" y="10914"/>
                  <a:pt x="4638" y="7628"/>
                  <a:pt x="4249" y="5068"/>
                </a:cubicBezTo>
                <a:cubicBezTo>
                  <a:pt x="3831" y="2319"/>
                  <a:pt x="3312" y="526"/>
                  <a:pt x="2777" y="331"/>
                </a:cubicBezTo>
                <a:cubicBezTo>
                  <a:pt x="2269" y="147"/>
                  <a:pt x="1815" y="1210"/>
                  <a:pt x="1425" y="3455"/>
                </a:cubicBezTo>
                <a:cubicBezTo>
                  <a:pt x="1125" y="5185"/>
                  <a:pt x="879" y="7580"/>
                  <a:pt x="561" y="9032"/>
                </a:cubicBezTo>
                <a:cubicBezTo>
                  <a:pt x="390" y="9816"/>
                  <a:pt x="199" y="10321"/>
                  <a:pt x="0" y="10527"/>
                </a:cubicBezTo>
                <a:lnTo>
                  <a:pt x="0" y="21210"/>
                </a:lnTo>
                <a:cubicBezTo>
                  <a:pt x="305" y="21302"/>
                  <a:pt x="607" y="20794"/>
                  <a:pt x="877" y="19732"/>
                </a:cubicBezTo>
                <a:cubicBezTo>
                  <a:pt x="1217" y="18398"/>
                  <a:pt x="1507" y="16174"/>
                  <a:pt x="1793" y="14121"/>
                </a:cubicBezTo>
                <a:cubicBezTo>
                  <a:pt x="2046" y="12304"/>
                  <a:pt x="2303" y="10609"/>
                  <a:pt x="2670" y="10510"/>
                </a:cubicBezTo>
                <a:cubicBezTo>
                  <a:pt x="3183" y="10372"/>
                  <a:pt x="3502" y="13510"/>
                  <a:pt x="3871" y="16120"/>
                </a:cubicBezTo>
                <a:cubicBezTo>
                  <a:pt x="4303" y="19181"/>
                  <a:pt x="4808" y="21503"/>
                  <a:pt x="5394" y="21546"/>
                </a:cubicBezTo>
                <a:cubicBezTo>
                  <a:pt x="5989" y="21589"/>
                  <a:pt x="6514" y="19251"/>
                  <a:pt x="6951" y="16103"/>
                </a:cubicBezTo>
                <a:cubicBezTo>
                  <a:pt x="7315" y="13474"/>
                  <a:pt x="7642" y="10290"/>
                  <a:pt x="8151" y="10510"/>
                </a:cubicBezTo>
                <a:cubicBezTo>
                  <a:pt x="8586" y="10698"/>
                  <a:pt x="8850" y="13274"/>
                  <a:pt x="9155" y="15516"/>
                </a:cubicBezTo>
                <a:cubicBezTo>
                  <a:pt x="9612" y="18868"/>
                  <a:pt x="10155" y="21445"/>
                  <a:pt x="10783" y="21411"/>
                </a:cubicBezTo>
                <a:cubicBezTo>
                  <a:pt x="11376" y="21379"/>
                  <a:pt x="11893" y="19026"/>
                  <a:pt x="12331" y="15952"/>
                </a:cubicBezTo>
                <a:cubicBezTo>
                  <a:pt x="12676" y="13538"/>
                  <a:pt x="12989" y="10674"/>
                  <a:pt x="13462" y="10678"/>
                </a:cubicBezTo>
                <a:cubicBezTo>
                  <a:pt x="13934" y="10682"/>
                  <a:pt x="14228" y="13375"/>
                  <a:pt x="14571" y="15650"/>
                </a:cubicBezTo>
                <a:cubicBezTo>
                  <a:pt x="15031" y="18694"/>
                  <a:pt x="15577" y="20913"/>
                  <a:pt x="16175" y="21092"/>
                </a:cubicBezTo>
                <a:cubicBezTo>
                  <a:pt x="16724" y="21257"/>
                  <a:pt x="17221" y="19745"/>
                  <a:pt x="17625" y="16994"/>
                </a:cubicBezTo>
                <a:cubicBezTo>
                  <a:pt x="18020" y="14298"/>
                  <a:pt x="18357" y="10418"/>
                  <a:pt x="18890" y="10611"/>
                </a:cubicBezTo>
                <a:cubicBezTo>
                  <a:pt x="19257" y="10744"/>
                  <a:pt x="19498" y="12548"/>
                  <a:pt x="19749" y="14357"/>
                </a:cubicBezTo>
                <a:cubicBezTo>
                  <a:pt x="20023" y="16329"/>
                  <a:pt x="20321" y="18318"/>
                  <a:pt x="20649" y="19564"/>
                </a:cubicBezTo>
                <a:cubicBezTo>
                  <a:pt x="20943" y="20683"/>
                  <a:pt x="21270" y="21255"/>
                  <a:pt x="21600" y="21226"/>
                </a:cubicBezTo>
                <a:lnTo>
                  <a:pt x="21600" y="10645"/>
                </a:lnTo>
                <a:cubicBezTo>
                  <a:pt x="21368" y="10427"/>
                  <a:pt x="21145" y="9819"/>
                  <a:pt x="20947" y="8864"/>
                </a:cubicBezTo>
                <a:cubicBezTo>
                  <a:pt x="20653" y="7436"/>
                  <a:pt x="20424" y="5234"/>
                  <a:pt x="20144" y="3590"/>
                </a:cubicBezTo>
                <a:cubicBezTo>
                  <a:pt x="19821" y="1701"/>
                  <a:pt x="19444" y="583"/>
                  <a:pt x="19026" y="365"/>
                </a:cubicBezTo>
                <a:cubicBezTo>
                  <a:pt x="18438" y="58"/>
                  <a:pt x="17893" y="1677"/>
                  <a:pt x="17449" y="4614"/>
                </a:cubicBezTo>
                <a:cubicBezTo>
                  <a:pt x="17055" y="7216"/>
                  <a:pt x="16744" y="10802"/>
                  <a:pt x="16215" y="10779"/>
                </a:cubicBezTo>
                <a:cubicBezTo>
                  <a:pt x="15725" y="10757"/>
                  <a:pt x="15438" y="7775"/>
                  <a:pt x="15084" y="5387"/>
                </a:cubicBezTo>
                <a:cubicBezTo>
                  <a:pt x="14650" y="2464"/>
                  <a:pt x="14129" y="503"/>
                  <a:pt x="13558" y="348"/>
                </a:cubicBezTo>
                <a:cubicBezTo>
                  <a:pt x="12930" y="177"/>
                  <a:pt x="12343" y="2187"/>
                  <a:pt x="11868" y="5387"/>
                </a:cubicBezTo>
                <a:cubicBezTo>
                  <a:pt x="11533" y="7643"/>
                  <a:pt x="11248" y="10472"/>
                  <a:pt x="10792" y="10611"/>
                </a:cubicBezTo>
                <a:cubicBezTo>
                  <a:pt x="10316" y="10755"/>
                  <a:pt x="10017" y="8094"/>
                  <a:pt x="9676" y="5757"/>
                </a:cubicBezTo>
                <a:cubicBezTo>
                  <a:pt x="9246" y="2804"/>
                  <a:pt x="8753" y="399"/>
                  <a:pt x="8187" y="46"/>
                </a:cubicBezTo>
                <a:cubicBezTo>
                  <a:pt x="8110" y="-2"/>
                  <a:pt x="8036" y="-11"/>
                  <a:pt x="7962" y="12"/>
                </a:cubicBezTo>
                <a:close/>
              </a:path>
            </a:pathLst>
          </a:custGeom>
          <a:solidFill>
            <a:schemeClr val="accent1"/>
          </a:solidFill>
          <a:ln w="25400">
            <a:miter lim="400000"/>
          </a:ln>
        </p:spPr>
        <p:txBody>
          <a:bodyPr lIns="101600" tIns="101600" rIns="101600" bIns="101600" anchor="ctr"/>
          <a:lstStyle/>
          <a:p>
            <a:pPr>
              <a:defRPr sz="6400" b="0">
                <a:solidFill>
                  <a:srgbClr val="FFFFFF"/>
                </a:solidFill>
                <a:latin typeface="+mn-lt"/>
                <a:ea typeface="+mn-ea"/>
                <a:cs typeface="+mn-cs"/>
                <a:sym typeface="Helvetica Neue Medium"/>
              </a:defRPr>
            </a:pPr>
            <a:endParaRPr/>
          </a:p>
        </p:txBody>
      </p:sp>
      <p:sp>
        <p:nvSpPr>
          <p:cNvPr id="8" name="Textfeld 7">
            <a:extLst>
              <a:ext uri="{FF2B5EF4-FFF2-40B4-BE49-F238E27FC236}">
                <a16:creationId xmlns:a16="http://schemas.microsoft.com/office/drawing/2014/main" id="{BE53A348-539F-2389-DD5A-0E617DD1A197}"/>
              </a:ext>
            </a:extLst>
          </p:cNvPr>
          <p:cNvSpPr txBox="1"/>
          <p:nvPr/>
        </p:nvSpPr>
        <p:spPr>
          <a:xfrm>
            <a:off x="11227179" y="17059109"/>
            <a:ext cx="31821120"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sz="6000" b="0" dirty="0">
                <a:solidFill>
                  <a:schemeClr val="tx1"/>
                </a:solidFill>
              </a:rPr>
              <a:t>	LinkedIn: 			</a:t>
            </a:r>
            <a:r>
              <a:rPr lang="de-DE" sz="6000" b="0" dirty="0">
                <a:solidFill>
                  <a:schemeClr val="tx1"/>
                </a:solidFill>
                <a:hlinkClick r:id="rId2">
                  <a:extLst>
                    <a:ext uri="{A12FA001-AC4F-418D-AE19-62706E023703}">
                      <ahyp:hlinkClr xmlns:ahyp="http://schemas.microsoft.com/office/drawing/2018/hyperlinkcolor" val="tx"/>
                    </a:ext>
                  </a:extLst>
                </a:hlinkClick>
              </a:rPr>
              <a:t>https://www.linkedin.com/in/harald-stein-phd-1648b51a</a:t>
            </a:r>
            <a:r>
              <a:rPr lang="de-DE" sz="6000" b="0" dirty="0">
                <a:solidFill>
                  <a:schemeClr val="tx1"/>
                </a:solidFill>
              </a:rPr>
              <a:t> </a:t>
            </a:r>
          </a:p>
          <a:p>
            <a:pPr algn="l"/>
            <a:r>
              <a:rPr lang="de-DE" sz="6000" b="0" dirty="0">
                <a:solidFill>
                  <a:schemeClr val="tx1"/>
                </a:solidFill>
              </a:rPr>
              <a:t>	</a:t>
            </a:r>
            <a:r>
              <a:rPr lang="de-DE" sz="6000" b="0" dirty="0" err="1">
                <a:solidFill>
                  <a:schemeClr val="tx1"/>
                </a:solidFill>
              </a:rPr>
              <a:t>ResearchGate</a:t>
            </a:r>
            <a:r>
              <a:rPr lang="de-DE" sz="6000" b="0" dirty="0">
                <a:solidFill>
                  <a:schemeClr val="tx1"/>
                </a:solidFill>
              </a:rPr>
              <a:t>: 		</a:t>
            </a:r>
            <a:r>
              <a:rPr lang="de-DE" sz="6000" b="0" dirty="0">
                <a:solidFill>
                  <a:schemeClr val="tx1"/>
                </a:solidFill>
                <a:hlinkClick r:id="rId3">
                  <a:extLst>
                    <a:ext uri="{A12FA001-AC4F-418D-AE19-62706E023703}">
                      <ahyp:hlinkClr xmlns:ahyp="http://schemas.microsoft.com/office/drawing/2018/hyperlinkcolor" val="tx"/>
                    </a:ext>
                  </a:extLst>
                </a:hlinkClick>
              </a:rPr>
              <a:t>https://www.researchgate.net/profile/Harald-Stein</a:t>
            </a:r>
            <a:r>
              <a:rPr lang="de-DE" sz="6000" b="0" dirty="0">
                <a:solidFill>
                  <a:schemeClr val="tx1"/>
                </a:solidFill>
              </a:rPr>
              <a:t> </a:t>
            </a:r>
          </a:p>
        </p:txBody>
      </p:sp>
      <p:pic>
        <p:nvPicPr>
          <p:cNvPr id="10" name="Grafik 9">
            <a:extLst>
              <a:ext uri="{FF2B5EF4-FFF2-40B4-BE49-F238E27FC236}">
                <a16:creationId xmlns:a16="http://schemas.microsoft.com/office/drawing/2014/main" id="{6BE76B89-C7D7-6BDB-7360-4FFCF7F0B8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765" y="5103812"/>
            <a:ext cx="9435273" cy="9435273"/>
          </a:xfrm>
          <a:prstGeom prst="rect">
            <a:avLst/>
          </a:prstGeom>
          <a:ln w="25400">
            <a:solidFill>
              <a:schemeClr val="tx2"/>
            </a:solidFill>
          </a:ln>
        </p:spPr>
      </p:pic>
      <p:grpSp>
        <p:nvGrpSpPr>
          <p:cNvPr id="13" name="Gruppieren 12">
            <a:extLst>
              <a:ext uri="{FF2B5EF4-FFF2-40B4-BE49-F238E27FC236}">
                <a16:creationId xmlns:a16="http://schemas.microsoft.com/office/drawing/2014/main" id="{FE1FF0EC-6E77-9248-BE74-FCE24B3BAA32}"/>
              </a:ext>
            </a:extLst>
          </p:cNvPr>
          <p:cNvGrpSpPr/>
          <p:nvPr/>
        </p:nvGrpSpPr>
        <p:grpSpPr>
          <a:xfrm>
            <a:off x="708304" y="23812500"/>
            <a:ext cx="3034878" cy="2932053"/>
            <a:chOff x="648228" y="24345900"/>
            <a:chExt cx="2754883" cy="2519362"/>
          </a:xfrm>
        </p:grpSpPr>
        <p:sp>
          <p:nvSpPr>
            <p:cNvPr id="14" name="Rounded Rectangle">
              <a:extLst>
                <a:ext uri="{FF2B5EF4-FFF2-40B4-BE49-F238E27FC236}">
                  <a16:creationId xmlns:a16="http://schemas.microsoft.com/office/drawing/2014/main" id="{FA7E9C02-006A-9403-9690-911C5B71B2C9}"/>
                </a:ext>
              </a:extLst>
            </p:cNvPr>
            <p:cNvSpPr/>
            <p:nvPr/>
          </p:nvSpPr>
          <p:spPr>
            <a:xfrm>
              <a:off x="648228" y="24345900"/>
              <a:ext cx="2499617" cy="2519362"/>
            </a:xfrm>
            <a:prstGeom prst="roundRect">
              <a:avLst>
                <a:gd name="adj" fmla="val 7762"/>
              </a:avLst>
            </a:prstGeom>
            <a:solidFill>
              <a:schemeClr val="bg1">
                <a:lumMod val="85000"/>
              </a:schemeClr>
            </a:solidFill>
            <a:ln w="25400" cap="flat">
              <a:noFill/>
              <a:miter lim="400000"/>
            </a:ln>
            <a:effectLst/>
          </p:spPr>
          <p:txBody>
            <a:bodyPr wrap="square" lIns="0" tIns="0" rIns="0" bIns="0" numCol="1" anchor="ctr">
              <a:noAutofit/>
            </a:bodyPr>
            <a:lstStyle/>
            <a:p>
              <a:pPr>
                <a:defRPr sz="6400" b="0">
                  <a:solidFill>
                    <a:srgbClr val="FFFFFF"/>
                  </a:solidFill>
                  <a:latin typeface="+mn-lt"/>
                  <a:ea typeface="+mn-ea"/>
                  <a:cs typeface="+mn-cs"/>
                  <a:sym typeface="Helvetica Neue Medium"/>
                </a:defRPr>
              </a:pPr>
              <a:endParaRPr/>
            </a:p>
          </p:txBody>
        </p:sp>
        <p:pic>
          <p:nvPicPr>
            <p:cNvPr id="15" name="Grafik 14">
              <a:extLst>
                <a:ext uri="{FF2B5EF4-FFF2-40B4-BE49-F238E27FC236}">
                  <a16:creationId xmlns:a16="http://schemas.microsoft.com/office/drawing/2014/main" id="{FEB45C8D-5016-8476-5CB6-2A178E076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494" y="24627424"/>
              <a:ext cx="2499617" cy="1928276"/>
            </a:xfrm>
            <a:prstGeom prst="rect">
              <a:avLst/>
            </a:prstGeom>
          </p:spPr>
        </p:pic>
      </p:grpSp>
      <p:pic>
        <p:nvPicPr>
          <p:cNvPr id="11" name="Grafik 10">
            <a:extLst>
              <a:ext uri="{FF2B5EF4-FFF2-40B4-BE49-F238E27FC236}">
                <a16:creationId xmlns:a16="http://schemas.microsoft.com/office/drawing/2014/main" id="{F4426887-BD20-CDBD-9188-90BEB99B6D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094" y="105499"/>
            <a:ext cx="11835129" cy="3793159"/>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nline Education">
      <a:dk1>
        <a:srgbClr val="263565"/>
      </a:dk1>
      <a:lt1>
        <a:srgbClr val="FFFFFF"/>
      </a:lt1>
      <a:dk2>
        <a:srgbClr val="59668A"/>
      </a:dk2>
      <a:lt2>
        <a:srgbClr val="F7FAFC"/>
      </a:lt2>
      <a:accent1>
        <a:srgbClr val="00D197"/>
      </a:accent1>
      <a:accent2>
        <a:srgbClr val="E0F5F1"/>
      </a:accent2>
      <a:accent3>
        <a:srgbClr val="03D298"/>
      </a:accent3>
      <a:accent4>
        <a:srgbClr val="F7FAFC"/>
      </a:accent4>
      <a:accent5>
        <a:srgbClr val="08D199"/>
      </a:accent5>
      <a:accent6>
        <a:srgbClr val="DFF5F1"/>
      </a:accent6>
      <a:hlink>
        <a:srgbClr val="00D199"/>
      </a:hlink>
      <a:folHlink>
        <a:srgbClr val="00D199"/>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A3763"/>
        </a:solidFill>
        <a:ln w="254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16510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01600" tIns="101600" rIns="101600" bIns="101600" numCol="1" spcCol="38100" rtlCol="0" anchor="ctr">
        <a:spAutoFit/>
      </a:bodyPr>
      <a:lstStyle>
        <a:defPPr marL="0" marR="0" indent="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A3763"/>
        </a:solidFill>
        <a:ln w="254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16510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01600" tIns="101600" rIns="101600" bIns="101600" numCol="1" spcCol="38100" rtlCol="0" anchor="ctr">
        <a:spAutoFit/>
      </a:bodyPr>
      <a:lstStyle>
        <a:defPPr marL="0" marR="0" indent="0" algn="ctr" defTabSz="1651000" rtl="0" fontAlgn="auto" latinLnBrk="0" hangingPunct="0">
          <a:lnSpc>
            <a:spcPct val="100000"/>
          </a:lnSpc>
          <a:spcBef>
            <a:spcPts val="0"/>
          </a:spcBef>
          <a:spcAft>
            <a:spcPts val="0"/>
          </a:spcAft>
          <a:buClrTx/>
          <a:buSzTx/>
          <a:buFontTx/>
          <a:buNone/>
          <a:tabLst/>
          <a:defRPr kumimoji="0" sz="6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10510</Words>
  <Application>Microsoft Office PowerPoint</Application>
  <PresentationFormat>Benutzerdefiniert</PresentationFormat>
  <Paragraphs>1507</Paragraphs>
  <Slides>96</Slides>
  <Notes>1</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96</vt:i4>
      </vt:variant>
    </vt:vector>
  </HeadingPairs>
  <TitlesOfParts>
    <vt:vector size="108" baseType="lpstr">
      <vt:lpstr>Arial</vt:lpstr>
      <vt:lpstr>Calibri</vt:lpstr>
      <vt:lpstr>Cambria Math</vt:lpstr>
      <vt:lpstr>Helvetica Neue</vt:lpstr>
      <vt:lpstr>Helvetica Neue Light</vt:lpstr>
      <vt:lpstr>Helvetica Neue Medium</vt:lpstr>
      <vt:lpstr>Montserrat</vt:lpstr>
      <vt:lpstr>Montserrat Regular</vt:lpstr>
      <vt:lpstr>Montserrat SemiBold</vt:lpstr>
      <vt:lpstr>Söhne</vt:lpstr>
      <vt:lpstr>Wingdings</vt: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Harald Stein</dc:creator>
  <cp:lastModifiedBy>Harald Stein</cp:lastModifiedBy>
  <cp:revision>884</cp:revision>
  <dcterms:modified xsi:type="dcterms:W3CDTF">2024-04-14T12:11:21Z</dcterms:modified>
</cp:coreProperties>
</file>